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notesMasterIdLst>
    <p:notesMasterId r:id="rId309"/>
  </p:notesMasterIdLst>
  <p:sldIdLst>
    <p:sldId id="256" r:id="rId2"/>
    <p:sldId id="257" r:id="rId3"/>
    <p:sldId id="258" r:id="rId4"/>
    <p:sldId id="259" r:id="rId5"/>
    <p:sldId id="260" r:id="rId6"/>
    <p:sldId id="261" r:id="rId7"/>
    <p:sldId id="262" r:id="rId8"/>
    <p:sldId id="482" r:id="rId9"/>
    <p:sldId id="483" r:id="rId10"/>
    <p:sldId id="263" r:id="rId11"/>
    <p:sldId id="484" r:id="rId12"/>
    <p:sldId id="264" r:id="rId13"/>
    <p:sldId id="265" r:id="rId14"/>
    <p:sldId id="485" r:id="rId15"/>
    <p:sldId id="489" r:id="rId16"/>
    <p:sldId id="486" r:id="rId17"/>
    <p:sldId id="487" r:id="rId18"/>
    <p:sldId id="488" r:id="rId19"/>
    <p:sldId id="490" r:id="rId20"/>
    <p:sldId id="491" r:id="rId21"/>
    <p:sldId id="492" r:id="rId22"/>
    <p:sldId id="266" r:id="rId23"/>
    <p:sldId id="267" r:id="rId24"/>
    <p:sldId id="565" r:id="rId25"/>
    <p:sldId id="268" r:id="rId26"/>
    <p:sldId id="269" r:id="rId27"/>
    <p:sldId id="270" r:id="rId28"/>
    <p:sldId id="493" r:id="rId29"/>
    <p:sldId id="271" r:id="rId30"/>
    <p:sldId id="272" r:id="rId31"/>
    <p:sldId id="273" r:id="rId32"/>
    <p:sldId id="274" r:id="rId33"/>
    <p:sldId id="275" r:id="rId34"/>
    <p:sldId id="276" r:id="rId35"/>
    <p:sldId id="494" r:id="rId36"/>
    <p:sldId id="495" r:id="rId37"/>
    <p:sldId id="496" r:id="rId38"/>
    <p:sldId id="497" r:id="rId39"/>
    <p:sldId id="277" r:id="rId40"/>
    <p:sldId id="498" r:id="rId41"/>
    <p:sldId id="500" r:id="rId42"/>
    <p:sldId id="499" r:id="rId43"/>
    <p:sldId id="278" r:id="rId44"/>
    <p:sldId id="279" r:id="rId45"/>
    <p:sldId id="501" r:id="rId46"/>
    <p:sldId id="280" r:id="rId47"/>
    <p:sldId id="502" r:id="rId48"/>
    <p:sldId id="503" r:id="rId49"/>
    <p:sldId id="504" r:id="rId50"/>
    <p:sldId id="281" r:id="rId51"/>
    <p:sldId id="505" r:id="rId52"/>
    <p:sldId id="506" r:id="rId53"/>
    <p:sldId id="282" r:id="rId54"/>
    <p:sldId id="507" r:id="rId55"/>
    <p:sldId id="509" r:id="rId56"/>
    <p:sldId id="508" r:id="rId57"/>
    <p:sldId id="284" r:id="rId58"/>
    <p:sldId id="510" r:id="rId59"/>
    <p:sldId id="511" r:id="rId60"/>
    <p:sldId id="285" r:id="rId61"/>
    <p:sldId id="513" r:id="rId62"/>
    <p:sldId id="514" r:id="rId63"/>
    <p:sldId id="515" r:id="rId64"/>
    <p:sldId id="516" r:id="rId65"/>
    <p:sldId id="512" r:id="rId66"/>
    <p:sldId id="517" r:id="rId67"/>
    <p:sldId id="518" r:id="rId68"/>
    <p:sldId id="519" r:id="rId69"/>
    <p:sldId id="286" r:id="rId70"/>
    <p:sldId id="520" r:id="rId71"/>
    <p:sldId id="521" r:id="rId72"/>
    <p:sldId id="522" r:id="rId73"/>
    <p:sldId id="523" r:id="rId74"/>
    <p:sldId id="287" r:id="rId75"/>
    <p:sldId id="524" r:id="rId76"/>
    <p:sldId id="525" r:id="rId77"/>
    <p:sldId id="526" r:id="rId78"/>
    <p:sldId id="527" r:id="rId79"/>
    <p:sldId id="528" r:id="rId80"/>
    <p:sldId id="529" r:id="rId81"/>
    <p:sldId id="566" r:id="rId82"/>
    <p:sldId id="530" r:id="rId83"/>
    <p:sldId id="531" r:id="rId84"/>
    <p:sldId id="532" r:id="rId85"/>
    <p:sldId id="533" r:id="rId86"/>
    <p:sldId id="534" r:id="rId87"/>
    <p:sldId id="288" r:id="rId88"/>
    <p:sldId id="537" r:id="rId89"/>
    <p:sldId id="538" r:id="rId90"/>
    <p:sldId id="539" r:id="rId91"/>
    <p:sldId id="540" r:id="rId92"/>
    <p:sldId id="541" r:id="rId93"/>
    <p:sldId id="536" r:id="rId94"/>
    <p:sldId id="542" r:id="rId95"/>
    <p:sldId id="289" r:id="rId96"/>
    <p:sldId id="543" r:id="rId97"/>
    <p:sldId id="544" r:id="rId98"/>
    <p:sldId id="545" r:id="rId99"/>
    <p:sldId id="546" r:id="rId100"/>
    <p:sldId id="290" r:id="rId101"/>
    <p:sldId id="547" r:id="rId102"/>
    <p:sldId id="548" r:id="rId103"/>
    <p:sldId id="291" r:id="rId104"/>
    <p:sldId id="549" r:id="rId105"/>
    <p:sldId id="550" r:id="rId106"/>
    <p:sldId id="551" r:id="rId107"/>
    <p:sldId id="552" r:id="rId108"/>
    <p:sldId id="292" r:id="rId109"/>
    <p:sldId id="555" r:id="rId110"/>
    <p:sldId id="556" r:id="rId111"/>
    <p:sldId id="567" r:id="rId112"/>
    <p:sldId id="557" r:id="rId113"/>
    <p:sldId id="558" r:id="rId114"/>
    <p:sldId id="559" r:id="rId115"/>
    <p:sldId id="560" r:id="rId116"/>
    <p:sldId id="561" r:id="rId117"/>
    <p:sldId id="562" r:id="rId118"/>
    <p:sldId id="293" r:id="rId119"/>
    <p:sldId id="563" r:id="rId120"/>
    <p:sldId id="294" r:id="rId121"/>
    <p:sldId id="295" r:id="rId122"/>
    <p:sldId id="296" r:id="rId123"/>
    <p:sldId id="297" r:id="rId124"/>
    <p:sldId id="298" r:id="rId125"/>
    <p:sldId id="299" r:id="rId126"/>
    <p:sldId id="300" r:id="rId127"/>
    <p:sldId id="301" r:id="rId128"/>
    <p:sldId id="303" r:id="rId129"/>
    <p:sldId id="384" r:id="rId130"/>
    <p:sldId id="304" r:id="rId131"/>
    <p:sldId id="305" r:id="rId132"/>
    <p:sldId id="373" r:id="rId133"/>
    <p:sldId id="306" r:id="rId134"/>
    <p:sldId id="385" r:id="rId135"/>
    <p:sldId id="307" r:id="rId136"/>
    <p:sldId id="386" r:id="rId137"/>
    <p:sldId id="308" r:id="rId138"/>
    <p:sldId id="309" r:id="rId139"/>
    <p:sldId id="310" r:id="rId140"/>
    <p:sldId id="375" r:id="rId141"/>
    <p:sldId id="311" r:id="rId142"/>
    <p:sldId id="374" r:id="rId143"/>
    <p:sldId id="376" r:id="rId144"/>
    <p:sldId id="312" r:id="rId145"/>
    <p:sldId id="388" r:id="rId146"/>
    <p:sldId id="387" r:id="rId147"/>
    <p:sldId id="377" r:id="rId148"/>
    <p:sldId id="313" r:id="rId149"/>
    <p:sldId id="314" r:id="rId150"/>
    <p:sldId id="315" r:id="rId151"/>
    <p:sldId id="316" r:id="rId152"/>
    <p:sldId id="389" r:id="rId153"/>
    <p:sldId id="317" r:id="rId154"/>
    <p:sldId id="390" r:id="rId155"/>
    <p:sldId id="379" r:id="rId156"/>
    <p:sldId id="391" r:id="rId157"/>
    <p:sldId id="318" r:id="rId158"/>
    <p:sldId id="380" r:id="rId159"/>
    <p:sldId id="319" r:id="rId160"/>
    <p:sldId id="381" r:id="rId161"/>
    <p:sldId id="382" r:id="rId162"/>
    <p:sldId id="383" r:id="rId163"/>
    <p:sldId id="320" r:id="rId164"/>
    <p:sldId id="392" r:id="rId165"/>
    <p:sldId id="395" r:id="rId166"/>
    <p:sldId id="321" r:id="rId167"/>
    <p:sldId id="393" r:id="rId168"/>
    <p:sldId id="394" r:id="rId169"/>
    <p:sldId id="322" r:id="rId170"/>
    <p:sldId id="396" r:id="rId171"/>
    <p:sldId id="397" r:id="rId172"/>
    <p:sldId id="398" r:id="rId173"/>
    <p:sldId id="323" r:id="rId174"/>
    <p:sldId id="324" r:id="rId175"/>
    <p:sldId id="326" r:id="rId176"/>
    <p:sldId id="325" r:id="rId177"/>
    <p:sldId id="399" r:id="rId178"/>
    <p:sldId id="327" r:id="rId179"/>
    <p:sldId id="328" r:id="rId180"/>
    <p:sldId id="400" r:id="rId181"/>
    <p:sldId id="329" r:id="rId182"/>
    <p:sldId id="330" r:id="rId183"/>
    <p:sldId id="331" r:id="rId184"/>
    <p:sldId id="401" r:id="rId185"/>
    <p:sldId id="332" r:id="rId186"/>
    <p:sldId id="402" r:id="rId187"/>
    <p:sldId id="333" r:id="rId188"/>
    <p:sldId id="403" r:id="rId189"/>
    <p:sldId id="404" r:id="rId190"/>
    <p:sldId id="334" r:id="rId191"/>
    <p:sldId id="335" r:id="rId192"/>
    <p:sldId id="405" r:id="rId193"/>
    <p:sldId id="406" r:id="rId194"/>
    <p:sldId id="407" r:id="rId195"/>
    <p:sldId id="408" r:id="rId196"/>
    <p:sldId id="409" r:id="rId197"/>
    <p:sldId id="336" r:id="rId198"/>
    <p:sldId id="410" r:id="rId199"/>
    <p:sldId id="337" r:id="rId200"/>
    <p:sldId id="412" r:id="rId201"/>
    <p:sldId id="413" r:id="rId202"/>
    <p:sldId id="411" r:id="rId203"/>
    <p:sldId id="414" r:id="rId204"/>
    <p:sldId id="415" r:id="rId205"/>
    <p:sldId id="416" r:id="rId206"/>
    <p:sldId id="417" r:id="rId207"/>
    <p:sldId id="418" r:id="rId208"/>
    <p:sldId id="338" r:id="rId209"/>
    <p:sldId id="339" r:id="rId210"/>
    <p:sldId id="420" r:id="rId211"/>
    <p:sldId id="419" r:id="rId212"/>
    <p:sldId id="421" r:id="rId213"/>
    <p:sldId id="340" r:id="rId214"/>
    <p:sldId id="422" r:id="rId215"/>
    <p:sldId id="423" r:id="rId216"/>
    <p:sldId id="424" r:id="rId217"/>
    <p:sldId id="341" r:id="rId218"/>
    <p:sldId id="425" r:id="rId219"/>
    <p:sldId id="426" r:id="rId220"/>
    <p:sldId id="342" r:id="rId221"/>
    <p:sldId id="427" r:id="rId222"/>
    <p:sldId id="428" r:id="rId223"/>
    <p:sldId id="429" r:id="rId224"/>
    <p:sldId id="430" r:id="rId225"/>
    <p:sldId id="568" r:id="rId226"/>
    <p:sldId id="343" r:id="rId227"/>
    <p:sldId id="432" r:id="rId228"/>
    <p:sldId id="431" r:id="rId229"/>
    <p:sldId id="433" r:id="rId230"/>
    <p:sldId id="344" r:id="rId231"/>
    <p:sldId id="434" r:id="rId232"/>
    <p:sldId id="435" r:id="rId233"/>
    <p:sldId id="436" r:id="rId234"/>
    <p:sldId id="437" r:id="rId235"/>
    <p:sldId id="345" r:id="rId236"/>
    <p:sldId id="346" r:id="rId237"/>
    <p:sldId id="438" r:id="rId238"/>
    <p:sldId id="439" r:id="rId239"/>
    <p:sldId id="347" r:id="rId240"/>
    <p:sldId id="440" r:id="rId241"/>
    <p:sldId id="441" r:id="rId242"/>
    <p:sldId id="442" r:id="rId243"/>
    <p:sldId id="348" r:id="rId244"/>
    <p:sldId id="349" r:id="rId245"/>
    <p:sldId id="350" r:id="rId246"/>
    <p:sldId id="564" r:id="rId247"/>
    <p:sldId id="351" r:id="rId248"/>
    <p:sldId id="443" r:id="rId249"/>
    <p:sldId id="352" r:id="rId250"/>
    <p:sldId id="444" r:id="rId251"/>
    <p:sldId id="445" r:id="rId252"/>
    <p:sldId id="446" r:id="rId253"/>
    <p:sldId id="353" r:id="rId254"/>
    <p:sldId id="354" r:id="rId255"/>
    <p:sldId id="447" r:id="rId256"/>
    <p:sldId id="448" r:id="rId257"/>
    <p:sldId id="355" r:id="rId258"/>
    <p:sldId id="449" r:id="rId259"/>
    <p:sldId id="356" r:id="rId260"/>
    <p:sldId id="450" r:id="rId261"/>
    <p:sldId id="357" r:id="rId262"/>
    <p:sldId id="451" r:id="rId263"/>
    <p:sldId id="358" r:id="rId264"/>
    <p:sldId id="452" r:id="rId265"/>
    <p:sldId id="359" r:id="rId266"/>
    <p:sldId id="453" r:id="rId267"/>
    <p:sldId id="454" r:id="rId268"/>
    <p:sldId id="455" r:id="rId269"/>
    <p:sldId id="456" r:id="rId270"/>
    <p:sldId id="457" r:id="rId271"/>
    <p:sldId id="360" r:id="rId272"/>
    <p:sldId id="459" r:id="rId273"/>
    <p:sldId id="458" r:id="rId274"/>
    <p:sldId id="460" r:id="rId275"/>
    <p:sldId id="361" r:id="rId276"/>
    <p:sldId id="461" r:id="rId277"/>
    <p:sldId id="462" r:id="rId278"/>
    <p:sldId id="463" r:id="rId279"/>
    <p:sldId id="362" r:id="rId280"/>
    <p:sldId id="464" r:id="rId281"/>
    <p:sldId id="465" r:id="rId282"/>
    <p:sldId id="466" r:id="rId283"/>
    <p:sldId id="363" r:id="rId284"/>
    <p:sldId id="364" r:id="rId285"/>
    <p:sldId id="365" r:id="rId286"/>
    <p:sldId id="366" r:id="rId287"/>
    <p:sldId id="367" r:id="rId288"/>
    <p:sldId id="468" r:id="rId289"/>
    <p:sldId id="469" r:id="rId290"/>
    <p:sldId id="470" r:id="rId291"/>
    <p:sldId id="467" r:id="rId292"/>
    <p:sldId id="368" r:id="rId293"/>
    <p:sldId id="471" r:id="rId294"/>
    <p:sldId id="472" r:id="rId295"/>
    <p:sldId id="473" r:id="rId296"/>
    <p:sldId id="474" r:id="rId297"/>
    <p:sldId id="475" r:id="rId298"/>
    <p:sldId id="369" r:id="rId299"/>
    <p:sldId id="476" r:id="rId300"/>
    <p:sldId id="477" r:id="rId301"/>
    <p:sldId id="478" r:id="rId302"/>
    <p:sldId id="370" r:id="rId303"/>
    <p:sldId id="479" r:id="rId304"/>
    <p:sldId id="480" r:id="rId305"/>
    <p:sldId id="481" r:id="rId306"/>
    <p:sldId id="371" r:id="rId307"/>
    <p:sldId id="372" r:id="rId3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20"/>
    <p:restoredTop sz="89228" autoAdjust="0"/>
  </p:normalViewPr>
  <p:slideViewPr>
    <p:cSldViewPr snapToGrid="0">
      <p:cViewPr varScale="1">
        <p:scale>
          <a:sx n="66" d="100"/>
          <a:sy n="66" d="100"/>
        </p:scale>
        <p:origin x="8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AADB4-14F5-4D0C-BC24-58A4DBB0704B}" type="datetimeFigureOut">
              <a:rPr lang="en-US" smtClean="0"/>
              <a:t>3/21/2017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5A10A0-5082-40E9-8BF6-0148179657DF}" type="slidenum">
              <a:rPr lang="en-US" smtClean="0"/>
              <a:t>‹#›</a:t>
            </a:fld>
            <a:endParaRPr lang="en-US"/>
          </a:p>
        </p:txBody>
      </p:sp>
    </p:spTree>
    <p:extLst>
      <p:ext uri="{BB962C8B-B14F-4D97-AF65-F5344CB8AC3E}">
        <p14:creationId xmlns:p14="http://schemas.microsoft.com/office/powerpoint/2010/main" val="2781236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viewer.books24x7.com/assetviewer.aspx?bookid=72588&amp;chunkid=142650634&amp;resumebookmarkid=a6b5e736-fa7d-e611-849e-00505686029c"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viewer.books24x7.com/assetviewer.aspx?bookid=72588&amp;chunkid=260526422&amp;resumebookmarkid=a6b5e736-fa7d-e611-849e-00505686029c"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viewer.books24x7.com/assetviewer.aspx?bookid=72588&amp;chunkid=768995005&amp;resumebookmarkid=a6b5e736-fa7d-e611-849e-00505686029c"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viewer.books24x7.com/assetviewer.aspx?bkid=72588&amp;destid=1124#1124"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viewer.books24x7.com/assetviewer.aspx?bookid=72588&amp;chunkid=515654190&amp;resumebookmarkid=a6b5e736-fa7d-e611-849e-00505686029c"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a:t>
            </a:fld>
            <a:endParaRPr lang="en-US"/>
          </a:p>
        </p:txBody>
      </p:sp>
    </p:spTree>
    <p:extLst>
      <p:ext uri="{BB962C8B-B14F-4D97-AF65-F5344CB8AC3E}">
        <p14:creationId xmlns:p14="http://schemas.microsoft.com/office/powerpoint/2010/main" val="173685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a:t>
            </a:fld>
            <a:endParaRPr lang="en-US"/>
          </a:p>
        </p:txBody>
      </p:sp>
    </p:spTree>
    <p:extLst>
      <p:ext uri="{BB962C8B-B14F-4D97-AF65-F5344CB8AC3E}">
        <p14:creationId xmlns:p14="http://schemas.microsoft.com/office/powerpoint/2010/main" val="36651930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140</a:t>
            </a:fld>
            <a:endParaRPr lang="en-US"/>
          </a:p>
        </p:txBody>
      </p:sp>
    </p:spTree>
    <p:extLst>
      <p:ext uri="{BB962C8B-B14F-4D97-AF65-F5344CB8AC3E}">
        <p14:creationId xmlns:p14="http://schemas.microsoft.com/office/powerpoint/2010/main" val="3268790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141</a:t>
            </a:fld>
            <a:endParaRPr lang="en-US"/>
          </a:p>
        </p:txBody>
      </p:sp>
    </p:spTree>
    <p:extLst>
      <p:ext uri="{BB962C8B-B14F-4D97-AF65-F5344CB8AC3E}">
        <p14:creationId xmlns:p14="http://schemas.microsoft.com/office/powerpoint/2010/main" val="833609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143</a:t>
            </a:fld>
            <a:endParaRPr lang="en-US"/>
          </a:p>
        </p:txBody>
      </p:sp>
    </p:spTree>
    <p:extLst>
      <p:ext uri="{BB962C8B-B14F-4D97-AF65-F5344CB8AC3E}">
        <p14:creationId xmlns:p14="http://schemas.microsoft.com/office/powerpoint/2010/main" val="116506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144</a:t>
            </a:fld>
            <a:endParaRPr lang="en-US"/>
          </a:p>
        </p:txBody>
      </p:sp>
    </p:spTree>
    <p:extLst>
      <p:ext uri="{BB962C8B-B14F-4D97-AF65-F5344CB8AC3E}">
        <p14:creationId xmlns:p14="http://schemas.microsoft.com/office/powerpoint/2010/main" val="19682585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getter method of the attribute </a:t>
            </a:r>
            <a:r>
              <a:rPr lang="en-US" i="1" dirty="0" err="1" smtClean="0"/>
              <a:t>contactTelDetails</a:t>
            </a:r>
            <a:r>
              <a:rPr lang="en-US" dirty="0" smtClean="0"/>
              <a:t> is annotated with @</a:t>
            </a:r>
            <a:r>
              <a:rPr lang="en-US" dirty="0" err="1" smtClean="0"/>
              <a:t>OneToMany</a:t>
            </a:r>
            <a:r>
              <a:rPr lang="en-US" dirty="0" smtClean="0"/>
              <a:t>, which indicates the one-to-many relationship with the </a:t>
            </a:r>
            <a:r>
              <a:rPr lang="en-US" dirty="0" err="1" smtClean="0"/>
              <a:t>ContactTelDetail</a:t>
            </a:r>
            <a:r>
              <a:rPr lang="en-US" dirty="0" smtClean="0"/>
              <a:t> class.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Several attributes are passed to the annotation.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mappedBy</a:t>
            </a:r>
            <a:r>
              <a:rPr lang="en-US" dirty="0" smtClean="0"/>
              <a:t> attribute indicates the property in the </a:t>
            </a:r>
            <a:r>
              <a:rPr lang="en-US" dirty="0" err="1" smtClean="0"/>
              <a:t>ContactTelDetail</a:t>
            </a:r>
            <a:r>
              <a:rPr lang="en-US" dirty="0" smtClean="0"/>
              <a:t> class that provides the association (that is, linked up by the foreign-key definition in the CONTACT_TEL_DETAIL table).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i="1" dirty="0" smtClean="0"/>
              <a:t>cascade</a:t>
            </a:r>
            <a:r>
              <a:rPr lang="en-US" dirty="0" smtClean="0"/>
              <a:t> attribute means that the update operation should cascade to the child.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i="1" dirty="0" err="1" smtClean="0"/>
              <a:t>orphanRemoval</a:t>
            </a:r>
            <a:r>
              <a:rPr lang="en-US" dirty="0" smtClean="0"/>
              <a:t> attribute means that after the contact telephone details have been updated, those entries that no longer exist in the set should be deleted from the database.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Listing 7-8</a:t>
            </a:r>
            <a:r>
              <a:rPr lang="en-US" dirty="0" smtClean="0"/>
              <a:t> shows the updated code in the </a:t>
            </a:r>
            <a:r>
              <a:rPr lang="en-US" i="1" dirty="0" err="1" smtClean="0"/>
              <a:t>ContactTelDetail</a:t>
            </a:r>
            <a:r>
              <a:rPr lang="en-US" dirty="0" smtClean="0"/>
              <a:t> class for the association mapping.</a:t>
            </a:r>
          </a:p>
          <a:p>
            <a:r>
              <a:rPr lang="en-US" sz="1200" b="0" i="0" kern="1200" dirty="0" smtClean="0">
                <a:solidFill>
                  <a:schemeClr val="tx1"/>
                </a:solidFill>
                <a:effectLst/>
                <a:latin typeface="+mn-lt"/>
                <a:ea typeface="+mn-ea"/>
                <a:cs typeface="+mn-cs"/>
              </a:rPr>
              <a:t>We annotate the getter method of the </a:t>
            </a:r>
            <a:r>
              <a:rPr lang="en-US" dirty="0" smtClean="0"/>
              <a:t>contact</a:t>
            </a:r>
            <a:r>
              <a:rPr lang="en-US" sz="1200" b="0" i="0" kern="1200" dirty="0" smtClean="0">
                <a:solidFill>
                  <a:schemeClr val="tx1"/>
                </a:solidFill>
                <a:effectLst/>
                <a:latin typeface="+mn-lt"/>
                <a:ea typeface="+mn-ea"/>
                <a:cs typeface="+mn-cs"/>
              </a:rPr>
              <a:t> attribute with </a:t>
            </a:r>
            <a:r>
              <a:rPr lang="en-US" dirty="0" smtClean="0"/>
              <a:t>@</a:t>
            </a:r>
            <a:r>
              <a:rPr lang="en-US" dirty="0" err="1" smtClean="0"/>
              <a:t>ManyToOne</a:t>
            </a:r>
            <a:r>
              <a:rPr lang="en-US" sz="1200" b="0" i="0" kern="1200" dirty="0" smtClean="0">
                <a:solidFill>
                  <a:schemeClr val="tx1"/>
                </a:solidFill>
                <a:effectLst/>
                <a:latin typeface="+mn-lt"/>
                <a:ea typeface="+mn-ea"/>
                <a:cs typeface="+mn-cs"/>
              </a:rPr>
              <a:t>, which indicates it's the other side of the association from </a:t>
            </a:r>
            <a:r>
              <a:rPr lang="en-US" dirty="0" smtClean="0"/>
              <a:t>Contact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 also specify the </a:t>
            </a:r>
            <a:r>
              <a:rPr lang="en-US" dirty="0" smtClean="0"/>
              <a:t>@</a:t>
            </a:r>
            <a:r>
              <a:rPr lang="en-US" dirty="0" err="1" smtClean="0"/>
              <a:t>JoinColumn</a:t>
            </a:r>
            <a:r>
              <a:rPr lang="en-US" sz="1200" b="0" i="0" kern="1200" dirty="0" smtClean="0">
                <a:solidFill>
                  <a:schemeClr val="tx1"/>
                </a:solidFill>
                <a:effectLst/>
                <a:latin typeface="+mn-lt"/>
                <a:ea typeface="+mn-ea"/>
                <a:cs typeface="+mn-cs"/>
              </a:rPr>
              <a:t> annotation for the underlying foreign-key column name.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75A10A0-5082-40E9-8BF6-0148179657DF}" type="slidenum">
              <a:rPr lang="en-US" smtClean="0"/>
              <a:t>147</a:t>
            </a:fld>
            <a:endParaRPr lang="en-US"/>
          </a:p>
        </p:txBody>
      </p:sp>
    </p:spTree>
    <p:extLst>
      <p:ext uri="{BB962C8B-B14F-4D97-AF65-F5344CB8AC3E}">
        <p14:creationId xmlns:p14="http://schemas.microsoft.com/office/powerpoint/2010/main" val="32402179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Listing 7-10: Many-to-Many Mapping in the </a:t>
            </a:r>
            <a:r>
              <a:rPr lang="en-US" dirty="0" smtClean="0"/>
              <a:t>Hobby</a:t>
            </a:r>
            <a:r>
              <a:rPr lang="en-US" sz="1200" b="1" i="0" kern="1200" dirty="0" smtClean="0">
                <a:solidFill>
                  <a:schemeClr val="tx1"/>
                </a:solidFill>
                <a:effectLst/>
                <a:latin typeface="+mn-lt"/>
                <a:ea typeface="+mn-ea"/>
                <a:cs typeface="+mn-cs"/>
              </a:rPr>
              <a:t> Class</a:t>
            </a:r>
            <a:endParaRPr lang="en-US" dirty="0" smtClean="0"/>
          </a:p>
          <a:p>
            <a:r>
              <a:rPr lang="en-US" dirty="0" smtClean="0"/>
              <a:t>@</a:t>
            </a:r>
            <a:r>
              <a:rPr lang="en-US" dirty="0" err="1" smtClean="0"/>
              <a:t>ManyToMany</a:t>
            </a:r>
            <a:r>
              <a:rPr lang="en-US" dirty="0" smtClean="0"/>
              <a:t> </a:t>
            </a:r>
          </a:p>
          <a:p>
            <a:r>
              <a:rPr lang="en-US" dirty="0" smtClean="0"/>
              <a:t>@</a:t>
            </a:r>
            <a:r>
              <a:rPr lang="en-US" dirty="0" err="1" smtClean="0"/>
              <a:t>JoinTable</a:t>
            </a:r>
            <a:r>
              <a:rPr lang="en-US" dirty="0" smtClean="0"/>
              <a:t>(name = "</a:t>
            </a:r>
            <a:r>
              <a:rPr lang="en-US" dirty="0" err="1" smtClean="0"/>
              <a:t>contact_hobby_detail</a:t>
            </a:r>
            <a:r>
              <a:rPr lang="en-US" dirty="0" smtClean="0"/>
              <a:t>", </a:t>
            </a:r>
          </a:p>
          <a:p>
            <a:r>
              <a:rPr lang="en-US" baseline="0" dirty="0" smtClean="0"/>
              <a:t>                    </a:t>
            </a:r>
            <a:r>
              <a:rPr lang="en-US" dirty="0" err="1" smtClean="0"/>
              <a:t>joinColumns</a:t>
            </a:r>
            <a:r>
              <a:rPr lang="en-US" dirty="0" smtClean="0"/>
              <a:t> = @</a:t>
            </a:r>
            <a:r>
              <a:rPr lang="en-US" dirty="0" err="1" smtClean="0"/>
              <a:t>JoinColumn</a:t>
            </a:r>
            <a:r>
              <a:rPr lang="en-US" dirty="0" smtClean="0"/>
              <a:t>(name = "HOBBY_ID"), </a:t>
            </a:r>
          </a:p>
          <a:p>
            <a:r>
              <a:rPr lang="en-US" baseline="0" dirty="0" smtClean="0"/>
              <a:t>                    </a:t>
            </a:r>
            <a:r>
              <a:rPr lang="en-US" dirty="0" err="1" smtClean="0"/>
              <a:t>inverseJoinColumns</a:t>
            </a:r>
            <a:r>
              <a:rPr lang="en-US" dirty="0" smtClean="0"/>
              <a:t> = @</a:t>
            </a:r>
            <a:r>
              <a:rPr lang="en-US" dirty="0" err="1" smtClean="0"/>
              <a:t>JoinColumn</a:t>
            </a:r>
            <a:r>
              <a:rPr lang="en-US" dirty="0" smtClean="0"/>
              <a:t>(name = "CONTACT_ID")</a:t>
            </a:r>
          </a:p>
          <a:p>
            <a:r>
              <a:rPr lang="en-US" baseline="0" dirty="0" smtClean="0"/>
              <a:t>                  </a:t>
            </a:r>
            <a:r>
              <a:rPr lang="en-US" dirty="0" smtClean="0"/>
              <a:t>) </a:t>
            </a:r>
          </a:p>
          <a:p>
            <a:r>
              <a:rPr lang="en-US" dirty="0" smtClean="0"/>
              <a:t>public Set&lt;Contact&gt; </a:t>
            </a:r>
            <a:r>
              <a:rPr lang="en-US" dirty="0" err="1" smtClean="0"/>
              <a:t>getContacts</a:t>
            </a:r>
            <a:r>
              <a:rPr lang="en-US" dirty="0" smtClean="0"/>
              <a:t>() { </a:t>
            </a:r>
          </a:p>
          <a:p>
            <a:r>
              <a:rPr lang="en-US" dirty="0" smtClean="0"/>
              <a:t>	return </a:t>
            </a:r>
            <a:r>
              <a:rPr lang="en-US" dirty="0" err="1" smtClean="0"/>
              <a:t>this.contacts</a:t>
            </a:r>
            <a:r>
              <a:rPr lang="en-US" dirty="0" smtClean="0"/>
              <a:t>; </a:t>
            </a:r>
          </a:p>
          <a:p>
            <a:r>
              <a:rPr lang="en-US" dirty="0" smtClean="0"/>
              <a:t>}</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148</a:t>
            </a:fld>
            <a:endParaRPr lang="en-US"/>
          </a:p>
        </p:txBody>
      </p:sp>
    </p:spTree>
    <p:extLst>
      <p:ext uri="{BB962C8B-B14F-4D97-AF65-F5344CB8AC3E}">
        <p14:creationId xmlns:p14="http://schemas.microsoft.com/office/powerpoint/2010/main" val="14866763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Listing 7-11: Injecting Hibernate </a:t>
            </a:r>
            <a:r>
              <a:rPr lang="en-US" dirty="0" err="1" smtClean="0"/>
              <a:t>SessionFactory</a:t>
            </a:r>
            <a:endParaRPr lang="en-US" dirty="0" smtClean="0"/>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149</a:t>
            </a:fld>
            <a:endParaRPr lang="en-US"/>
          </a:p>
        </p:txBody>
      </p:sp>
    </p:spTree>
    <p:extLst>
      <p:ext uri="{BB962C8B-B14F-4D97-AF65-F5344CB8AC3E}">
        <p14:creationId xmlns:p14="http://schemas.microsoft.com/office/powerpoint/2010/main" val="24748117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150</a:t>
            </a:fld>
            <a:endParaRPr lang="en-US"/>
          </a:p>
        </p:txBody>
      </p:sp>
    </p:spTree>
    <p:extLst>
      <p:ext uri="{BB962C8B-B14F-4D97-AF65-F5344CB8AC3E}">
        <p14:creationId xmlns:p14="http://schemas.microsoft.com/office/powerpoint/2010/main" val="19459579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151</a:t>
            </a:fld>
            <a:endParaRPr lang="en-US"/>
          </a:p>
        </p:txBody>
      </p:sp>
    </p:spTree>
    <p:extLst>
      <p:ext uri="{BB962C8B-B14F-4D97-AF65-F5344CB8AC3E}">
        <p14:creationId xmlns:p14="http://schemas.microsoft.com/office/powerpoint/2010/main" val="19235264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152</a:t>
            </a:fld>
            <a:endParaRPr lang="en-US"/>
          </a:p>
        </p:txBody>
      </p:sp>
    </p:spTree>
    <p:extLst>
      <p:ext uri="{BB962C8B-B14F-4D97-AF65-F5344CB8AC3E}">
        <p14:creationId xmlns:p14="http://schemas.microsoft.com/office/powerpoint/2010/main" val="294032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22</a:t>
            </a:fld>
            <a:endParaRPr lang="en-US"/>
          </a:p>
        </p:txBody>
      </p:sp>
    </p:spTree>
    <p:extLst>
      <p:ext uri="{BB962C8B-B14F-4D97-AF65-F5344CB8AC3E}">
        <p14:creationId xmlns:p14="http://schemas.microsoft.com/office/powerpoint/2010/main" val="1540956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153</a:t>
            </a:fld>
            <a:endParaRPr lang="en-US"/>
          </a:p>
        </p:txBody>
      </p:sp>
    </p:spTree>
    <p:extLst>
      <p:ext uri="{BB962C8B-B14F-4D97-AF65-F5344CB8AC3E}">
        <p14:creationId xmlns:p14="http://schemas.microsoft.com/office/powerpoint/2010/main" val="17845956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run the program again, you will see the following exception:</a:t>
            </a:r>
          </a:p>
          <a:p>
            <a:r>
              <a:rPr lang="en-US" dirty="0" smtClean="0"/>
              <a:t>Listing contacts with details: </a:t>
            </a:r>
          </a:p>
          <a:p>
            <a:r>
              <a:rPr lang="en-US" dirty="0" smtClean="0"/>
              <a:t>Contact - Id: 1, First name: Chris, Last name: Schaefer, Birthday: 1981-05-03 </a:t>
            </a:r>
          </a:p>
          <a:p>
            <a:r>
              <a:rPr lang="en-US" dirty="0" smtClean="0"/>
              <a:t>Exception in thread "main" </a:t>
            </a:r>
            <a:r>
              <a:rPr lang="en-US" dirty="0" err="1" smtClean="0"/>
              <a:t>org.hibernate.LazyInitializationException</a:t>
            </a:r>
            <a:r>
              <a:rPr lang="en-US" dirty="0" smtClean="0"/>
              <a:t>: </a:t>
            </a:r>
          </a:p>
          <a:p>
            <a:r>
              <a:rPr lang="en-US" dirty="0" smtClean="0"/>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see Hibernate throw the </a:t>
            </a:r>
            <a:r>
              <a:rPr lang="en-US" sz="1200" b="0" i="0" kern="1200" dirty="0" err="1" smtClean="0">
                <a:solidFill>
                  <a:schemeClr val="tx1"/>
                </a:solidFill>
                <a:effectLst/>
                <a:latin typeface="+mn-lt"/>
                <a:ea typeface="+mn-ea"/>
                <a:cs typeface="+mn-cs"/>
              </a:rPr>
              <a:t>LazyInitializationException</a:t>
            </a:r>
            <a:r>
              <a:rPr lang="en-US" sz="1200" b="0" i="0" kern="1200" dirty="0" smtClean="0">
                <a:solidFill>
                  <a:schemeClr val="tx1"/>
                </a:solidFill>
                <a:effectLst/>
                <a:latin typeface="+mn-lt"/>
                <a:ea typeface="+mn-ea"/>
                <a:cs typeface="+mn-cs"/>
              </a:rPr>
              <a:t> when you try to access the associations. </a:t>
            </a:r>
          </a:p>
          <a:p>
            <a:r>
              <a:rPr lang="en-US" sz="1200" b="0" i="0" kern="1200" dirty="0" smtClean="0">
                <a:solidFill>
                  <a:schemeClr val="tx1"/>
                </a:solidFill>
                <a:effectLst/>
                <a:latin typeface="+mn-lt"/>
                <a:ea typeface="+mn-ea"/>
                <a:cs typeface="+mn-cs"/>
              </a:rPr>
              <a:t>It's because, by default, Hibernate will fetch the associations "lazily," which means that Hibernate will not join the association tables (that is, CONTACT_TEL_DETAIL) for records. </a:t>
            </a:r>
          </a:p>
          <a:p>
            <a:r>
              <a:rPr lang="en-US" sz="1200" b="0" i="0" kern="1200" dirty="0" smtClean="0">
                <a:solidFill>
                  <a:schemeClr val="tx1"/>
                </a:solidFill>
                <a:effectLst/>
                <a:latin typeface="+mn-lt"/>
                <a:ea typeface="+mn-ea"/>
                <a:cs typeface="+mn-cs"/>
              </a:rPr>
              <a:t>The rationale behind this is for performance, since as you can imagine, if a query is retrieving thousands of records and all the associations are retrieved, the massive amount of data transfer will degrade performance.</a:t>
            </a:r>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155</a:t>
            </a:fld>
            <a:endParaRPr lang="en-US"/>
          </a:p>
        </p:txBody>
      </p:sp>
    </p:spTree>
    <p:extLst>
      <p:ext uri="{BB962C8B-B14F-4D97-AF65-F5344CB8AC3E}">
        <p14:creationId xmlns:p14="http://schemas.microsoft.com/office/powerpoint/2010/main" val="8445415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156</a:t>
            </a:fld>
            <a:endParaRPr lang="en-US"/>
          </a:p>
        </p:txBody>
      </p:sp>
    </p:spTree>
    <p:extLst>
      <p:ext uri="{BB962C8B-B14F-4D97-AF65-F5344CB8AC3E}">
        <p14:creationId xmlns:p14="http://schemas.microsoft.com/office/powerpoint/2010/main" val="2548599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157</a:t>
            </a:fld>
            <a:endParaRPr lang="en-US"/>
          </a:p>
        </p:txBody>
      </p:sp>
    </p:spTree>
    <p:extLst>
      <p:ext uri="{BB962C8B-B14F-4D97-AF65-F5344CB8AC3E}">
        <p14:creationId xmlns:p14="http://schemas.microsoft.com/office/powerpoint/2010/main" val="8240930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158</a:t>
            </a:fld>
            <a:endParaRPr lang="en-US"/>
          </a:p>
        </p:txBody>
      </p:sp>
    </p:spTree>
    <p:extLst>
      <p:ext uri="{BB962C8B-B14F-4D97-AF65-F5344CB8AC3E}">
        <p14:creationId xmlns:p14="http://schemas.microsoft.com/office/powerpoint/2010/main" val="32106328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159</a:t>
            </a:fld>
            <a:endParaRPr lang="en-US"/>
          </a:p>
        </p:txBody>
      </p:sp>
    </p:spTree>
    <p:extLst>
      <p:ext uri="{BB962C8B-B14F-4D97-AF65-F5344CB8AC3E}">
        <p14:creationId xmlns:p14="http://schemas.microsoft.com/office/powerpoint/2010/main" val="3085632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160</a:t>
            </a:fld>
            <a:endParaRPr lang="en-US"/>
          </a:p>
        </p:txBody>
      </p:sp>
    </p:spTree>
    <p:extLst>
      <p:ext uri="{BB962C8B-B14F-4D97-AF65-F5344CB8AC3E}">
        <p14:creationId xmlns:p14="http://schemas.microsoft.com/office/powerpoint/2010/main" val="29528190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161</a:t>
            </a:fld>
            <a:endParaRPr lang="en-US"/>
          </a:p>
        </p:txBody>
      </p:sp>
    </p:spTree>
    <p:extLst>
      <p:ext uri="{BB962C8B-B14F-4D97-AF65-F5344CB8AC3E}">
        <p14:creationId xmlns:p14="http://schemas.microsoft.com/office/powerpoint/2010/main" val="14539231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162</a:t>
            </a:fld>
            <a:endParaRPr lang="en-US"/>
          </a:p>
        </p:txBody>
      </p:sp>
    </p:spTree>
    <p:extLst>
      <p:ext uri="{BB962C8B-B14F-4D97-AF65-F5344CB8AC3E}">
        <p14:creationId xmlns:p14="http://schemas.microsoft.com/office/powerpoint/2010/main" val="4067549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From the INFO log record, you can see that the id of the newly saved contact was populated correctly.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Hibernate will also show all the SQL statements being executed against the database so you know what is happening behind the scenes.</a:t>
            </a:r>
          </a:p>
          <a:p>
            <a:endParaRPr lang="en-US" dirty="0" smtClean="0"/>
          </a:p>
        </p:txBody>
      </p:sp>
      <p:sp>
        <p:nvSpPr>
          <p:cNvPr id="4" name="Slide Number Placeholder 3"/>
          <p:cNvSpPr>
            <a:spLocks noGrp="1"/>
          </p:cNvSpPr>
          <p:nvPr>
            <p:ph type="sldNum" sz="quarter" idx="10"/>
          </p:nvPr>
        </p:nvSpPr>
        <p:spPr/>
        <p:txBody>
          <a:bodyPr/>
          <a:lstStyle/>
          <a:p>
            <a:fld id="{075A10A0-5082-40E9-8BF6-0148179657DF}" type="slidenum">
              <a:rPr lang="en-US" smtClean="0"/>
              <a:t>163</a:t>
            </a:fld>
            <a:endParaRPr lang="en-US"/>
          </a:p>
        </p:txBody>
      </p:sp>
    </p:spTree>
    <p:extLst>
      <p:ext uri="{BB962C8B-B14F-4D97-AF65-F5344CB8AC3E}">
        <p14:creationId xmlns:p14="http://schemas.microsoft.com/office/powerpoint/2010/main" val="4091926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start the discussion of Spring JDBC support by looking at the lowest-level functionality. </a:t>
            </a:r>
          </a:p>
          <a:p>
            <a:r>
              <a:rPr lang="en-US" sz="1200" b="0" i="0" kern="1200" dirty="0" smtClean="0">
                <a:solidFill>
                  <a:schemeClr val="tx1"/>
                </a:solidFill>
                <a:effectLst/>
                <a:latin typeface="+mn-lt"/>
                <a:ea typeface="+mn-ea"/>
                <a:cs typeface="+mn-cs"/>
              </a:rPr>
              <a:t>The first thing that needs to be done before running SQL queries is establishing a connection to the database</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a:t>
            </a:fld>
            <a:endParaRPr lang="en-US"/>
          </a:p>
        </p:txBody>
      </p:sp>
    </p:spTree>
    <p:extLst>
      <p:ext uri="{BB962C8B-B14F-4D97-AF65-F5344CB8AC3E}">
        <p14:creationId xmlns:p14="http://schemas.microsoft.com/office/powerpoint/2010/main" val="35842484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166</a:t>
            </a:fld>
            <a:endParaRPr lang="en-US"/>
          </a:p>
        </p:txBody>
      </p:sp>
    </p:spTree>
    <p:extLst>
      <p:ext uri="{BB962C8B-B14F-4D97-AF65-F5344CB8AC3E}">
        <p14:creationId xmlns:p14="http://schemas.microsoft.com/office/powerpoint/2010/main" val="25154869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169</a:t>
            </a:fld>
            <a:endParaRPr lang="en-US"/>
          </a:p>
        </p:txBody>
      </p:sp>
    </p:spTree>
    <p:extLst>
      <p:ext uri="{BB962C8B-B14F-4D97-AF65-F5344CB8AC3E}">
        <p14:creationId xmlns:p14="http://schemas.microsoft.com/office/powerpoint/2010/main" val="2746427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174</a:t>
            </a:fld>
            <a:endParaRPr lang="en-US"/>
          </a:p>
        </p:txBody>
      </p:sp>
    </p:spTree>
    <p:extLst>
      <p:ext uri="{BB962C8B-B14F-4D97-AF65-F5344CB8AC3E}">
        <p14:creationId xmlns:p14="http://schemas.microsoft.com/office/powerpoint/2010/main" val="32482892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176</a:t>
            </a:fld>
            <a:endParaRPr lang="en-US"/>
          </a:p>
        </p:txBody>
      </p:sp>
    </p:spTree>
    <p:extLst>
      <p:ext uri="{BB962C8B-B14F-4D97-AF65-F5344CB8AC3E}">
        <p14:creationId xmlns:p14="http://schemas.microsoft.com/office/powerpoint/2010/main" val="34858180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 </a:t>
            </a:r>
            <a:r>
              <a:rPr lang="en-US" sz="1200" kern="1200" dirty="0" smtClean="0">
                <a:solidFill>
                  <a:schemeClr val="tx1"/>
                </a:solidFill>
                <a:effectLst/>
                <a:latin typeface="+mn-lt"/>
                <a:ea typeface="+mn-ea"/>
                <a:cs typeface="+mn-cs"/>
              </a:rPr>
              <a:t>Like Hibernate, JPA supports the definition of mappings either in XML or in Java annotations. This chapter focuses on the annotation type of mapping, because its usage tends to be much more popular than the XML style.</a:t>
            </a:r>
          </a:p>
        </p:txBody>
      </p:sp>
      <p:sp>
        <p:nvSpPr>
          <p:cNvPr id="4" name="Slide Number Placeholder 3"/>
          <p:cNvSpPr>
            <a:spLocks noGrp="1"/>
          </p:cNvSpPr>
          <p:nvPr>
            <p:ph type="sldNum" sz="quarter" idx="10"/>
          </p:nvPr>
        </p:nvSpPr>
        <p:spPr/>
        <p:txBody>
          <a:bodyPr/>
          <a:lstStyle/>
          <a:p>
            <a:fld id="{075A10A0-5082-40E9-8BF6-0148179657DF}" type="slidenum">
              <a:rPr lang="en-US" smtClean="0"/>
              <a:t>178</a:t>
            </a:fld>
            <a:endParaRPr lang="en-US"/>
          </a:p>
        </p:txBody>
      </p:sp>
    </p:spTree>
    <p:extLst>
      <p:ext uri="{BB962C8B-B14F-4D97-AF65-F5344CB8AC3E}">
        <p14:creationId xmlns:p14="http://schemas.microsoft.com/office/powerpoint/2010/main" val="2176139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179</a:t>
            </a:fld>
            <a:endParaRPr lang="en-US"/>
          </a:p>
        </p:txBody>
      </p:sp>
    </p:spTree>
    <p:extLst>
      <p:ext uri="{BB962C8B-B14F-4D97-AF65-F5344CB8AC3E}">
        <p14:creationId xmlns:p14="http://schemas.microsoft.com/office/powerpoint/2010/main" val="8706838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181</a:t>
            </a:fld>
            <a:endParaRPr lang="en-US"/>
          </a:p>
        </p:txBody>
      </p:sp>
    </p:spTree>
    <p:extLst>
      <p:ext uri="{BB962C8B-B14F-4D97-AF65-F5344CB8AC3E}">
        <p14:creationId xmlns:p14="http://schemas.microsoft.com/office/powerpoint/2010/main" val="12305911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182</a:t>
            </a:fld>
            <a:endParaRPr lang="en-US"/>
          </a:p>
        </p:txBody>
      </p:sp>
    </p:spTree>
    <p:extLst>
      <p:ext uri="{BB962C8B-B14F-4D97-AF65-F5344CB8AC3E}">
        <p14:creationId xmlns:p14="http://schemas.microsoft.com/office/powerpoint/2010/main" val="5636275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183</a:t>
            </a:fld>
            <a:endParaRPr lang="en-US"/>
          </a:p>
        </p:txBody>
      </p:sp>
    </p:spTree>
    <p:extLst>
      <p:ext uri="{BB962C8B-B14F-4D97-AF65-F5344CB8AC3E}">
        <p14:creationId xmlns:p14="http://schemas.microsoft.com/office/powerpoint/2010/main" val="9297156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185</a:t>
            </a:fld>
            <a:endParaRPr lang="en-US"/>
          </a:p>
        </p:txBody>
      </p:sp>
    </p:spTree>
    <p:extLst>
      <p:ext uri="{BB962C8B-B14F-4D97-AF65-F5344CB8AC3E}">
        <p14:creationId xmlns:p14="http://schemas.microsoft.com/office/powerpoint/2010/main" val="1207902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a:t>
            </a:fld>
            <a:endParaRPr lang="en-US"/>
          </a:p>
        </p:txBody>
      </p:sp>
    </p:spTree>
    <p:extLst>
      <p:ext uri="{BB962C8B-B14F-4D97-AF65-F5344CB8AC3E}">
        <p14:creationId xmlns:p14="http://schemas.microsoft.com/office/powerpoint/2010/main" val="16185730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187</a:t>
            </a:fld>
            <a:endParaRPr lang="en-US"/>
          </a:p>
        </p:txBody>
      </p:sp>
    </p:spTree>
    <p:extLst>
      <p:ext uri="{BB962C8B-B14F-4D97-AF65-F5344CB8AC3E}">
        <p14:creationId xmlns:p14="http://schemas.microsoft.com/office/powerpoint/2010/main" val="29160248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191</a:t>
            </a:fld>
            <a:endParaRPr lang="en-US"/>
          </a:p>
        </p:txBody>
      </p:sp>
    </p:spTree>
    <p:extLst>
      <p:ext uri="{BB962C8B-B14F-4D97-AF65-F5344CB8AC3E}">
        <p14:creationId xmlns:p14="http://schemas.microsoft.com/office/powerpoint/2010/main" val="4166535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197</a:t>
            </a:fld>
            <a:endParaRPr lang="en-US"/>
          </a:p>
        </p:txBody>
      </p:sp>
    </p:spTree>
    <p:extLst>
      <p:ext uri="{BB962C8B-B14F-4D97-AF65-F5344CB8AC3E}">
        <p14:creationId xmlns:p14="http://schemas.microsoft.com/office/powerpoint/2010/main" val="13439705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198</a:t>
            </a:fld>
            <a:endParaRPr lang="en-US"/>
          </a:p>
        </p:txBody>
      </p:sp>
    </p:spTree>
    <p:extLst>
      <p:ext uri="{BB962C8B-B14F-4D97-AF65-F5344CB8AC3E}">
        <p14:creationId xmlns:p14="http://schemas.microsoft.com/office/powerpoint/2010/main" val="6635930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199</a:t>
            </a:fld>
            <a:endParaRPr lang="en-US"/>
          </a:p>
        </p:txBody>
      </p:sp>
    </p:spTree>
    <p:extLst>
      <p:ext uri="{BB962C8B-B14F-4D97-AF65-F5344CB8AC3E}">
        <p14:creationId xmlns:p14="http://schemas.microsoft.com/office/powerpoint/2010/main" val="3474425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200</a:t>
            </a:fld>
            <a:endParaRPr lang="en-US"/>
          </a:p>
        </p:txBody>
      </p:sp>
    </p:spTree>
    <p:extLst>
      <p:ext uri="{BB962C8B-B14F-4D97-AF65-F5344CB8AC3E}">
        <p14:creationId xmlns:p14="http://schemas.microsoft.com/office/powerpoint/2010/main" val="39123242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201</a:t>
            </a:fld>
            <a:endParaRPr lang="en-US"/>
          </a:p>
        </p:txBody>
      </p:sp>
    </p:spTree>
    <p:extLst>
      <p:ext uri="{BB962C8B-B14F-4D97-AF65-F5344CB8AC3E}">
        <p14:creationId xmlns:p14="http://schemas.microsoft.com/office/powerpoint/2010/main" val="14716883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203</a:t>
            </a:fld>
            <a:endParaRPr lang="en-US"/>
          </a:p>
        </p:txBody>
      </p:sp>
    </p:spTree>
    <p:extLst>
      <p:ext uri="{BB962C8B-B14F-4D97-AF65-F5344CB8AC3E}">
        <p14:creationId xmlns:p14="http://schemas.microsoft.com/office/powerpoint/2010/main" val="19844675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75A10A0-5082-40E9-8BF6-0148179657DF}" type="slidenum">
              <a:rPr lang="en-US" smtClean="0"/>
              <a:t>205</a:t>
            </a:fld>
            <a:endParaRPr lang="en-US"/>
          </a:p>
        </p:txBody>
      </p:sp>
    </p:spTree>
    <p:extLst>
      <p:ext uri="{BB962C8B-B14F-4D97-AF65-F5344CB8AC3E}">
        <p14:creationId xmlns:p14="http://schemas.microsoft.com/office/powerpoint/2010/main" val="9345516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206</a:t>
            </a:fld>
            <a:endParaRPr lang="en-US"/>
          </a:p>
        </p:txBody>
      </p:sp>
    </p:spTree>
    <p:extLst>
      <p:ext uri="{BB962C8B-B14F-4D97-AF65-F5344CB8AC3E}">
        <p14:creationId xmlns:p14="http://schemas.microsoft.com/office/powerpoint/2010/main" val="149637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27</a:t>
            </a:fld>
            <a:endParaRPr lang="en-US"/>
          </a:p>
        </p:txBody>
      </p:sp>
    </p:spTree>
    <p:extLst>
      <p:ext uri="{BB962C8B-B14F-4D97-AF65-F5344CB8AC3E}">
        <p14:creationId xmlns:p14="http://schemas.microsoft.com/office/powerpoint/2010/main" val="7378608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207</a:t>
            </a:fld>
            <a:endParaRPr lang="en-US"/>
          </a:p>
        </p:txBody>
      </p:sp>
    </p:spTree>
    <p:extLst>
      <p:ext uri="{BB962C8B-B14F-4D97-AF65-F5344CB8AC3E}">
        <p14:creationId xmlns:p14="http://schemas.microsoft.com/office/powerpoint/2010/main" val="23221527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208</a:t>
            </a:fld>
            <a:endParaRPr lang="en-US"/>
          </a:p>
        </p:txBody>
      </p:sp>
    </p:spTree>
    <p:extLst>
      <p:ext uri="{BB962C8B-B14F-4D97-AF65-F5344CB8AC3E}">
        <p14:creationId xmlns:p14="http://schemas.microsoft.com/office/powerpoint/2010/main" val="22616314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209</a:t>
            </a:fld>
            <a:endParaRPr lang="en-US"/>
          </a:p>
        </p:txBody>
      </p:sp>
    </p:spTree>
    <p:extLst>
      <p:ext uri="{BB962C8B-B14F-4D97-AF65-F5344CB8AC3E}">
        <p14:creationId xmlns:p14="http://schemas.microsoft.com/office/powerpoint/2010/main" val="2473024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210</a:t>
            </a:fld>
            <a:endParaRPr lang="en-US"/>
          </a:p>
        </p:txBody>
      </p:sp>
    </p:spTree>
    <p:extLst>
      <p:ext uri="{BB962C8B-B14F-4D97-AF65-F5344CB8AC3E}">
        <p14:creationId xmlns:p14="http://schemas.microsoft.com/office/powerpoint/2010/main" val="9292352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212</a:t>
            </a:fld>
            <a:endParaRPr lang="en-US"/>
          </a:p>
        </p:txBody>
      </p:sp>
    </p:spTree>
    <p:extLst>
      <p:ext uri="{BB962C8B-B14F-4D97-AF65-F5344CB8AC3E}">
        <p14:creationId xmlns:p14="http://schemas.microsoft.com/office/powerpoint/2010/main" val="11973259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213</a:t>
            </a:fld>
            <a:endParaRPr lang="en-US"/>
          </a:p>
        </p:txBody>
      </p:sp>
    </p:spTree>
    <p:extLst>
      <p:ext uri="{BB962C8B-B14F-4D97-AF65-F5344CB8AC3E}">
        <p14:creationId xmlns:p14="http://schemas.microsoft.com/office/powerpoint/2010/main" val="12716214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215</a:t>
            </a:fld>
            <a:endParaRPr lang="en-US"/>
          </a:p>
        </p:txBody>
      </p:sp>
    </p:spTree>
    <p:extLst>
      <p:ext uri="{BB962C8B-B14F-4D97-AF65-F5344CB8AC3E}">
        <p14:creationId xmlns:p14="http://schemas.microsoft.com/office/powerpoint/2010/main" val="28316875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216</a:t>
            </a:fld>
            <a:endParaRPr lang="en-US"/>
          </a:p>
        </p:txBody>
      </p:sp>
    </p:spTree>
    <p:extLst>
      <p:ext uri="{BB962C8B-B14F-4D97-AF65-F5344CB8AC3E}">
        <p14:creationId xmlns:p14="http://schemas.microsoft.com/office/powerpoint/2010/main" val="2505691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217</a:t>
            </a:fld>
            <a:endParaRPr lang="en-US"/>
          </a:p>
        </p:txBody>
      </p:sp>
    </p:spTree>
    <p:extLst>
      <p:ext uri="{BB962C8B-B14F-4D97-AF65-F5344CB8AC3E}">
        <p14:creationId xmlns:p14="http://schemas.microsoft.com/office/powerpoint/2010/main" val="24030814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218</a:t>
            </a:fld>
            <a:endParaRPr lang="en-US"/>
          </a:p>
        </p:txBody>
      </p:sp>
    </p:spTree>
    <p:extLst>
      <p:ext uri="{BB962C8B-B14F-4D97-AF65-F5344CB8AC3E}">
        <p14:creationId xmlns:p14="http://schemas.microsoft.com/office/powerpoint/2010/main" val="163033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29</a:t>
            </a:fld>
            <a:endParaRPr lang="en-US"/>
          </a:p>
        </p:txBody>
      </p:sp>
    </p:spTree>
    <p:extLst>
      <p:ext uri="{BB962C8B-B14F-4D97-AF65-F5344CB8AC3E}">
        <p14:creationId xmlns:p14="http://schemas.microsoft.com/office/powerpoint/2010/main" val="3075790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220</a:t>
            </a:fld>
            <a:endParaRPr lang="en-US"/>
          </a:p>
        </p:txBody>
      </p:sp>
    </p:spTree>
    <p:extLst>
      <p:ext uri="{BB962C8B-B14F-4D97-AF65-F5344CB8AC3E}">
        <p14:creationId xmlns:p14="http://schemas.microsoft.com/office/powerpoint/2010/main" val="6096123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221</a:t>
            </a:fld>
            <a:endParaRPr lang="en-US"/>
          </a:p>
        </p:txBody>
      </p:sp>
    </p:spTree>
    <p:extLst>
      <p:ext uri="{BB962C8B-B14F-4D97-AF65-F5344CB8AC3E}">
        <p14:creationId xmlns:p14="http://schemas.microsoft.com/office/powerpoint/2010/main" val="393003450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223</a:t>
            </a:fld>
            <a:endParaRPr lang="en-US"/>
          </a:p>
        </p:txBody>
      </p:sp>
    </p:spTree>
    <p:extLst>
      <p:ext uri="{BB962C8B-B14F-4D97-AF65-F5344CB8AC3E}">
        <p14:creationId xmlns:p14="http://schemas.microsoft.com/office/powerpoint/2010/main" val="93050129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From the </a:t>
            </a:r>
            <a:r>
              <a:rPr lang="en-US" dirty="0" smtClean="0"/>
              <a:t>INFO</a:t>
            </a:r>
            <a:r>
              <a:rPr lang="en-US" sz="1200" b="0" i="0" kern="1200" dirty="0" smtClean="0">
                <a:solidFill>
                  <a:schemeClr val="tx1"/>
                </a:solidFill>
                <a:effectLst/>
                <a:latin typeface="+mn-lt"/>
                <a:ea typeface="+mn-ea"/>
                <a:cs typeface="+mn-cs"/>
              </a:rPr>
              <a:t> log record, you can see that the </a:t>
            </a:r>
            <a:r>
              <a:rPr lang="en-US" dirty="0" smtClean="0"/>
              <a:t>id</a:t>
            </a:r>
            <a:r>
              <a:rPr lang="en-US" sz="1200" b="0" i="0" kern="1200" dirty="0" smtClean="0">
                <a:solidFill>
                  <a:schemeClr val="tx1"/>
                </a:solidFill>
                <a:effectLst/>
                <a:latin typeface="+mn-lt"/>
                <a:ea typeface="+mn-ea"/>
                <a:cs typeface="+mn-cs"/>
              </a:rPr>
              <a:t> of the newly saved contact was populated correctly. </a:t>
            </a:r>
          </a:p>
          <a:p>
            <a:r>
              <a:rPr lang="en-US" sz="1200" b="0" i="0" kern="1200" dirty="0" smtClean="0">
                <a:solidFill>
                  <a:schemeClr val="tx1"/>
                </a:solidFill>
                <a:effectLst/>
                <a:latin typeface="+mn-lt"/>
                <a:ea typeface="+mn-ea"/>
                <a:cs typeface="+mn-cs"/>
              </a:rPr>
              <a:t>Hibernate will also show all the SQL statements being fired to the database.</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224</a:t>
            </a:fld>
            <a:endParaRPr lang="en-US"/>
          </a:p>
        </p:txBody>
      </p:sp>
    </p:spTree>
    <p:extLst>
      <p:ext uri="{BB962C8B-B14F-4D97-AF65-F5344CB8AC3E}">
        <p14:creationId xmlns:p14="http://schemas.microsoft.com/office/powerpoint/2010/main" val="26324081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226</a:t>
            </a:fld>
            <a:endParaRPr lang="en-US"/>
          </a:p>
        </p:txBody>
      </p:sp>
    </p:spTree>
    <p:extLst>
      <p:ext uri="{BB962C8B-B14F-4D97-AF65-F5344CB8AC3E}">
        <p14:creationId xmlns:p14="http://schemas.microsoft.com/office/powerpoint/2010/main" val="20986803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230</a:t>
            </a:fld>
            <a:endParaRPr lang="en-US"/>
          </a:p>
        </p:txBody>
      </p:sp>
    </p:spTree>
    <p:extLst>
      <p:ext uri="{BB962C8B-B14F-4D97-AF65-F5344CB8AC3E}">
        <p14:creationId xmlns:p14="http://schemas.microsoft.com/office/powerpoint/2010/main" val="24291053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231</a:t>
            </a:fld>
            <a:endParaRPr lang="en-US"/>
          </a:p>
        </p:txBody>
      </p:sp>
    </p:spTree>
    <p:extLst>
      <p:ext uri="{BB962C8B-B14F-4D97-AF65-F5344CB8AC3E}">
        <p14:creationId xmlns:p14="http://schemas.microsoft.com/office/powerpoint/2010/main" val="39844340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233</a:t>
            </a:fld>
            <a:endParaRPr lang="en-US"/>
          </a:p>
        </p:txBody>
      </p:sp>
    </p:spTree>
    <p:extLst>
      <p:ext uri="{BB962C8B-B14F-4D97-AF65-F5344CB8AC3E}">
        <p14:creationId xmlns:p14="http://schemas.microsoft.com/office/powerpoint/2010/main" val="39096094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234</a:t>
            </a:fld>
            <a:endParaRPr lang="en-US"/>
          </a:p>
        </p:txBody>
      </p:sp>
    </p:spTree>
    <p:extLst>
      <p:ext uri="{BB962C8B-B14F-4D97-AF65-F5344CB8AC3E}">
        <p14:creationId xmlns:p14="http://schemas.microsoft.com/office/powerpoint/2010/main" val="33005025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235</a:t>
            </a:fld>
            <a:endParaRPr lang="en-US"/>
          </a:p>
        </p:txBody>
      </p:sp>
    </p:spTree>
    <p:extLst>
      <p:ext uri="{BB962C8B-B14F-4D97-AF65-F5344CB8AC3E}">
        <p14:creationId xmlns:p14="http://schemas.microsoft.com/office/powerpoint/2010/main" val="2537185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30</a:t>
            </a:fld>
            <a:endParaRPr lang="en-US"/>
          </a:p>
        </p:txBody>
      </p:sp>
    </p:spTree>
    <p:extLst>
      <p:ext uri="{BB962C8B-B14F-4D97-AF65-F5344CB8AC3E}">
        <p14:creationId xmlns:p14="http://schemas.microsoft.com/office/powerpoint/2010/main" val="42254760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236</a:t>
            </a:fld>
            <a:endParaRPr lang="en-US"/>
          </a:p>
        </p:txBody>
      </p:sp>
    </p:spTree>
    <p:extLst>
      <p:ext uri="{BB962C8B-B14F-4D97-AF65-F5344CB8AC3E}">
        <p14:creationId xmlns:p14="http://schemas.microsoft.com/office/powerpoint/2010/main" val="11904245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237</a:t>
            </a:fld>
            <a:endParaRPr lang="en-US"/>
          </a:p>
        </p:txBody>
      </p:sp>
    </p:spTree>
    <p:extLst>
      <p:ext uri="{BB962C8B-B14F-4D97-AF65-F5344CB8AC3E}">
        <p14:creationId xmlns:p14="http://schemas.microsoft.com/office/powerpoint/2010/main" val="20571286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239</a:t>
            </a:fld>
            <a:endParaRPr lang="en-US"/>
          </a:p>
        </p:txBody>
      </p:sp>
    </p:spTree>
    <p:extLst>
      <p:ext uri="{BB962C8B-B14F-4D97-AF65-F5344CB8AC3E}">
        <p14:creationId xmlns:p14="http://schemas.microsoft.com/office/powerpoint/2010/main" val="16624580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240</a:t>
            </a:fld>
            <a:endParaRPr lang="en-US"/>
          </a:p>
        </p:txBody>
      </p:sp>
    </p:spTree>
    <p:extLst>
      <p:ext uri="{BB962C8B-B14F-4D97-AF65-F5344CB8AC3E}">
        <p14:creationId xmlns:p14="http://schemas.microsoft.com/office/powerpoint/2010/main" val="25220302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you can see, JPA also provides strong support for executing native queries, with a flexible SQL </a:t>
            </a:r>
            <a:r>
              <a:rPr lang="en-US" dirty="0" err="1" smtClean="0"/>
              <a:t>ResultSet</a:t>
            </a:r>
            <a:r>
              <a:rPr lang="en-US" sz="1200" b="0" i="0" kern="1200" dirty="0" smtClean="0">
                <a:solidFill>
                  <a:schemeClr val="tx1"/>
                </a:solidFill>
                <a:effectLst/>
                <a:latin typeface="+mn-lt"/>
                <a:ea typeface="+mn-ea"/>
                <a:cs typeface="+mn-cs"/>
              </a:rPr>
              <a:t> mapping facility provided.</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242</a:t>
            </a:fld>
            <a:endParaRPr lang="en-US"/>
          </a:p>
        </p:txBody>
      </p:sp>
    </p:spTree>
    <p:extLst>
      <p:ext uri="{BB962C8B-B14F-4D97-AF65-F5344CB8AC3E}">
        <p14:creationId xmlns:p14="http://schemas.microsoft.com/office/powerpoint/2010/main" val="417620312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243</a:t>
            </a:fld>
            <a:endParaRPr lang="en-US"/>
          </a:p>
        </p:txBody>
      </p:sp>
    </p:spTree>
    <p:extLst>
      <p:ext uri="{BB962C8B-B14F-4D97-AF65-F5344CB8AC3E}">
        <p14:creationId xmlns:p14="http://schemas.microsoft.com/office/powerpoint/2010/main" val="284623558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245</a:t>
            </a:fld>
            <a:endParaRPr lang="en-US"/>
          </a:p>
        </p:txBody>
      </p:sp>
    </p:spTree>
    <p:extLst>
      <p:ext uri="{BB962C8B-B14F-4D97-AF65-F5344CB8AC3E}">
        <p14:creationId xmlns:p14="http://schemas.microsoft.com/office/powerpoint/2010/main" val="15551958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247</a:t>
            </a:fld>
            <a:endParaRPr lang="en-US"/>
          </a:p>
        </p:txBody>
      </p:sp>
    </p:spTree>
    <p:extLst>
      <p:ext uri="{BB962C8B-B14F-4D97-AF65-F5344CB8AC3E}">
        <p14:creationId xmlns:p14="http://schemas.microsoft.com/office/powerpoint/2010/main" val="30757408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249</a:t>
            </a:fld>
            <a:endParaRPr lang="en-US"/>
          </a:p>
        </p:txBody>
      </p:sp>
    </p:spTree>
    <p:extLst>
      <p:ext uri="{BB962C8B-B14F-4D97-AF65-F5344CB8AC3E}">
        <p14:creationId xmlns:p14="http://schemas.microsoft.com/office/powerpoint/2010/main" val="3363813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251</a:t>
            </a:fld>
            <a:endParaRPr lang="en-US"/>
          </a:p>
        </p:txBody>
      </p:sp>
    </p:spTree>
    <p:extLst>
      <p:ext uri="{BB962C8B-B14F-4D97-AF65-F5344CB8AC3E}">
        <p14:creationId xmlns:p14="http://schemas.microsoft.com/office/powerpoint/2010/main" val="2947484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31</a:t>
            </a:fld>
            <a:endParaRPr lang="en-US"/>
          </a:p>
        </p:txBody>
      </p:sp>
    </p:spTree>
    <p:extLst>
      <p:ext uri="{BB962C8B-B14F-4D97-AF65-F5344CB8AC3E}">
        <p14:creationId xmlns:p14="http://schemas.microsoft.com/office/powerpoint/2010/main" val="21528754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252</a:t>
            </a:fld>
            <a:endParaRPr lang="en-US"/>
          </a:p>
        </p:txBody>
      </p:sp>
    </p:spTree>
    <p:extLst>
      <p:ext uri="{BB962C8B-B14F-4D97-AF65-F5344CB8AC3E}">
        <p14:creationId xmlns:p14="http://schemas.microsoft.com/office/powerpoint/2010/main" val="23282513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253</a:t>
            </a:fld>
            <a:endParaRPr lang="en-US"/>
          </a:p>
        </p:txBody>
      </p:sp>
    </p:spTree>
    <p:extLst>
      <p:ext uri="{BB962C8B-B14F-4D97-AF65-F5344CB8AC3E}">
        <p14:creationId xmlns:p14="http://schemas.microsoft.com/office/powerpoint/2010/main" val="91980406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254</a:t>
            </a:fld>
            <a:endParaRPr lang="en-US"/>
          </a:p>
        </p:txBody>
      </p:sp>
    </p:spTree>
    <p:extLst>
      <p:ext uri="{BB962C8B-B14F-4D97-AF65-F5344CB8AC3E}">
        <p14:creationId xmlns:p14="http://schemas.microsoft.com/office/powerpoint/2010/main" val="16109887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255</a:t>
            </a:fld>
            <a:endParaRPr lang="en-US"/>
          </a:p>
        </p:txBody>
      </p:sp>
    </p:spTree>
    <p:extLst>
      <p:ext uri="{BB962C8B-B14F-4D97-AF65-F5344CB8AC3E}">
        <p14:creationId xmlns:p14="http://schemas.microsoft.com/office/powerpoint/2010/main" val="31023234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257</a:t>
            </a:fld>
            <a:endParaRPr lang="en-US"/>
          </a:p>
        </p:txBody>
      </p:sp>
    </p:spTree>
    <p:extLst>
      <p:ext uri="{BB962C8B-B14F-4D97-AF65-F5344CB8AC3E}">
        <p14:creationId xmlns:p14="http://schemas.microsoft.com/office/powerpoint/2010/main" val="27253377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258</a:t>
            </a:fld>
            <a:endParaRPr lang="en-US"/>
          </a:p>
        </p:txBody>
      </p:sp>
    </p:spTree>
    <p:extLst>
      <p:ext uri="{BB962C8B-B14F-4D97-AF65-F5344CB8AC3E}">
        <p14:creationId xmlns:p14="http://schemas.microsoft.com/office/powerpoint/2010/main" val="210213489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259</a:t>
            </a:fld>
            <a:endParaRPr lang="en-US"/>
          </a:p>
        </p:txBody>
      </p:sp>
    </p:spTree>
    <p:extLst>
      <p:ext uri="{BB962C8B-B14F-4D97-AF65-F5344CB8AC3E}">
        <p14:creationId xmlns:p14="http://schemas.microsoft.com/office/powerpoint/2010/main" val="30749898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260</a:t>
            </a:fld>
            <a:endParaRPr lang="en-US"/>
          </a:p>
        </p:txBody>
      </p:sp>
    </p:spTree>
    <p:extLst>
      <p:ext uri="{BB962C8B-B14F-4D97-AF65-F5344CB8AC3E}">
        <p14:creationId xmlns:p14="http://schemas.microsoft.com/office/powerpoint/2010/main" val="13224214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261</a:t>
            </a:fld>
            <a:endParaRPr lang="en-US"/>
          </a:p>
        </p:txBody>
      </p:sp>
    </p:spTree>
    <p:extLst>
      <p:ext uri="{BB962C8B-B14F-4D97-AF65-F5344CB8AC3E}">
        <p14:creationId xmlns:p14="http://schemas.microsoft.com/office/powerpoint/2010/main" val="1559831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262</a:t>
            </a:fld>
            <a:endParaRPr lang="en-US"/>
          </a:p>
        </p:txBody>
      </p:sp>
    </p:spTree>
    <p:extLst>
      <p:ext uri="{BB962C8B-B14F-4D97-AF65-F5344CB8AC3E}">
        <p14:creationId xmlns:p14="http://schemas.microsoft.com/office/powerpoint/2010/main" val="1672280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32</a:t>
            </a:fld>
            <a:endParaRPr lang="en-US"/>
          </a:p>
        </p:txBody>
      </p:sp>
    </p:spTree>
    <p:extLst>
      <p:ext uri="{BB962C8B-B14F-4D97-AF65-F5344CB8AC3E}">
        <p14:creationId xmlns:p14="http://schemas.microsoft.com/office/powerpoint/2010/main" val="208614434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263</a:t>
            </a:fld>
            <a:endParaRPr lang="en-US"/>
          </a:p>
        </p:txBody>
      </p:sp>
    </p:spTree>
    <p:extLst>
      <p:ext uri="{BB962C8B-B14F-4D97-AF65-F5344CB8AC3E}">
        <p14:creationId xmlns:p14="http://schemas.microsoft.com/office/powerpoint/2010/main" val="2473840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265</a:t>
            </a:fld>
            <a:endParaRPr lang="en-US"/>
          </a:p>
        </p:txBody>
      </p:sp>
    </p:spTree>
    <p:extLst>
      <p:ext uri="{BB962C8B-B14F-4D97-AF65-F5344CB8AC3E}">
        <p14:creationId xmlns:p14="http://schemas.microsoft.com/office/powerpoint/2010/main" val="25991778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266</a:t>
            </a:fld>
            <a:endParaRPr lang="en-US"/>
          </a:p>
        </p:txBody>
      </p:sp>
    </p:spTree>
    <p:extLst>
      <p:ext uri="{BB962C8B-B14F-4D97-AF65-F5344CB8AC3E}">
        <p14:creationId xmlns:p14="http://schemas.microsoft.com/office/powerpoint/2010/main" val="78432548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267</a:t>
            </a:fld>
            <a:endParaRPr lang="en-US"/>
          </a:p>
        </p:txBody>
      </p:sp>
    </p:spTree>
    <p:extLst>
      <p:ext uri="{BB962C8B-B14F-4D97-AF65-F5344CB8AC3E}">
        <p14:creationId xmlns:p14="http://schemas.microsoft.com/office/powerpoint/2010/main" val="23930313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268</a:t>
            </a:fld>
            <a:endParaRPr lang="en-US"/>
          </a:p>
        </p:txBody>
      </p:sp>
    </p:spTree>
    <p:extLst>
      <p:ext uri="{BB962C8B-B14F-4D97-AF65-F5344CB8AC3E}">
        <p14:creationId xmlns:p14="http://schemas.microsoft.com/office/powerpoint/2010/main" val="22394428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271</a:t>
            </a:fld>
            <a:endParaRPr lang="en-US"/>
          </a:p>
        </p:txBody>
      </p:sp>
    </p:spTree>
    <p:extLst>
      <p:ext uri="{BB962C8B-B14F-4D97-AF65-F5344CB8AC3E}">
        <p14:creationId xmlns:p14="http://schemas.microsoft.com/office/powerpoint/2010/main" val="226754453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272</a:t>
            </a:fld>
            <a:endParaRPr lang="en-US"/>
          </a:p>
        </p:txBody>
      </p:sp>
    </p:spTree>
    <p:extLst>
      <p:ext uri="{BB962C8B-B14F-4D97-AF65-F5344CB8AC3E}">
        <p14:creationId xmlns:p14="http://schemas.microsoft.com/office/powerpoint/2010/main" val="184466623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274</a:t>
            </a:fld>
            <a:endParaRPr lang="en-US"/>
          </a:p>
        </p:txBody>
      </p:sp>
    </p:spTree>
    <p:extLst>
      <p:ext uri="{BB962C8B-B14F-4D97-AF65-F5344CB8AC3E}">
        <p14:creationId xmlns:p14="http://schemas.microsoft.com/office/powerpoint/2010/main" val="40338026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275</a:t>
            </a:fld>
            <a:endParaRPr lang="en-US"/>
          </a:p>
        </p:txBody>
      </p:sp>
    </p:spTree>
    <p:extLst>
      <p:ext uri="{BB962C8B-B14F-4D97-AF65-F5344CB8AC3E}">
        <p14:creationId xmlns:p14="http://schemas.microsoft.com/office/powerpoint/2010/main" val="184860483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277</a:t>
            </a:fld>
            <a:endParaRPr lang="en-US"/>
          </a:p>
        </p:txBody>
      </p:sp>
    </p:spTree>
    <p:extLst>
      <p:ext uri="{BB962C8B-B14F-4D97-AF65-F5344CB8AC3E}">
        <p14:creationId xmlns:p14="http://schemas.microsoft.com/office/powerpoint/2010/main" val="1798131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33</a:t>
            </a:fld>
            <a:endParaRPr lang="en-US"/>
          </a:p>
        </p:txBody>
      </p:sp>
    </p:spTree>
    <p:extLst>
      <p:ext uri="{BB962C8B-B14F-4D97-AF65-F5344CB8AC3E}">
        <p14:creationId xmlns:p14="http://schemas.microsoft.com/office/powerpoint/2010/main" val="13051891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279</a:t>
            </a:fld>
            <a:endParaRPr lang="en-US"/>
          </a:p>
        </p:txBody>
      </p:sp>
    </p:spTree>
    <p:extLst>
      <p:ext uri="{BB962C8B-B14F-4D97-AF65-F5344CB8AC3E}">
        <p14:creationId xmlns:p14="http://schemas.microsoft.com/office/powerpoint/2010/main" val="15345355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280</a:t>
            </a:fld>
            <a:endParaRPr lang="en-US"/>
          </a:p>
        </p:txBody>
      </p:sp>
    </p:spTree>
    <p:extLst>
      <p:ext uri="{BB962C8B-B14F-4D97-AF65-F5344CB8AC3E}">
        <p14:creationId xmlns:p14="http://schemas.microsoft.com/office/powerpoint/2010/main" val="37011563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283</a:t>
            </a:fld>
            <a:endParaRPr lang="en-US"/>
          </a:p>
        </p:txBody>
      </p:sp>
    </p:spTree>
    <p:extLst>
      <p:ext uri="{BB962C8B-B14F-4D97-AF65-F5344CB8AC3E}">
        <p14:creationId xmlns:p14="http://schemas.microsoft.com/office/powerpoint/2010/main" val="206855003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A10A0-5082-40E9-8BF6-0148179657DF}" type="slidenum">
              <a:rPr lang="en-US" smtClean="0"/>
              <a:t>284</a:t>
            </a:fld>
            <a:endParaRPr lang="en-US"/>
          </a:p>
        </p:txBody>
      </p:sp>
    </p:spTree>
    <p:extLst>
      <p:ext uri="{BB962C8B-B14F-4D97-AF65-F5344CB8AC3E}">
        <p14:creationId xmlns:p14="http://schemas.microsoft.com/office/powerpoint/2010/main" val="111564580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285</a:t>
            </a:fld>
            <a:endParaRPr lang="en-US"/>
          </a:p>
        </p:txBody>
      </p:sp>
    </p:spTree>
    <p:extLst>
      <p:ext uri="{BB962C8B-B14F-4D97-AF65-F5344CB8AC3E}">
        <p14:creationId xmlns:p14="http://schemas.microsoft.com/office/powerpoint/2010/main" val="398084792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286</a:t>
            </a:fld>
            <a:endParaRPr lang="en-US"/>
          </a:p>
        </p:txBody>
      </p:sp>
    </p:spTree>
    <p:extLst>
      <p:ext uri="{BB962C8B-B14F-4D97-AF65-F5344CB8AC3E}">
        <p14:creationId xmlns:p14="http://schemas.microsoft.com/office/powerpoint/2010/main" val="426988047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287</a:t>
            </a:fld>
            <a:endParaRPr lang="en-US"/>
          </a:p>
        </p:txBody>
      </p:sp>
    </p:spTree>
    <p:extLst>
      <p:ext uri="{BB962C8B-B14F-4D97-AF65-F5344CB8AC3E}">
        <p14:creationId xmlns:p14="http://schemas.microsoft.com/office/powerpoint/2010/main" val="141580181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288</a:t>
            </a:fld>
            <a:endParaRPr lang="en-US"/>
          </a:p>
        </p:txBody>
      </p:sp>
    </p:spTree>
    <p:extLst>
      <p:ext uri="{BB962C8B-B14F-4D97-AF65-F5344CB8AC3E}">
        <p14:creationId xmlns:p14="http://schemas.microsoft.com/office/powerpoint/2010/main" val="42136462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292</a:t>
            </a:fld>
            <a:endParaRPr lang="en-US"/>
          </a:p>
        </p:txBody>
      </p:sp>
    </p:spTree>
    <p:extLst>
      <p:ext uri="{BB962C8B-B14F-4D97-AF65-F5344CB8AC3E}">
        <p14:creationId xmlns:p14="http://schemas.microsoft.com/office/powerpoint/2010/main" val="377188176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294</a:t>
            </a:fld>
            <a:endParaRPr lang="en-US"/>
          </a:p>
        </p:txBody>
      </p:sp>
    </p:spTree>
    <p:extLst>
      <p:ext uri="{BB962C8B-B14F-4D97-AF65-F5344CB8AC3E}">
        <p14:creationId xmlns:p14="http://schemas.microsoft.com/office/powerpoint/2010/main" val="208174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6</a:t>
            </a:fld>
            <a:endParaRPr lang="en-US"/>
          </a:p>
        </p:txBody>
      </p:sp>
    </p:spTree>
    <p:extLst>
      <p:ext uri="{BB962C8B-B14F-4D97-AF65-F5344CB8AC3E}">
        <p14:creationId xmlns:p14="http://schemas.microsoft.com/office/powerpoint/2010/main" val="1843525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34</a:t>
            </a:fld>
            <a:endParaRPr lang="en-US"/>
          </a:p>
        </p:txBody>
      </p:sp>
    </p:spTree>
    <p:extLst>
      <p:ext uri="{BB962C8B-B14F-4D97-AF65-F5344CB8AC3E}">
        <p14:creationId xmlns:p14="http://schemas.microsoft.com/office/powerpoint/2010/main" val="246576811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298</a:t>
            </a:fld>
            <a:endParaRPr lang="en-US"/>
          </a:p>
        </p:txBody>
      </p:sp>
    </p:spTree>
    <p:extLst>
      <p:ext uri="{BB962C8B-B14F-4D97-AF65-F5344CB8AC3E}">
        <p14:creationId xmlns:p14="http://schemas.microsoft.com/office/powerpoint/2010/main" val="42147848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299</a:t>
            </a:fld>
            <a:endParaRPr lang="en-US"/>
          </a:p>
        </p:txBody>
      </p:sp>
    </p:spTree>
    <p:extLst>
      <p:ext uri="{BB962C8B-B14F-4D97-AF65-F5344CB8AC3E}">
        <p14:creationId xmlns:p14="http://schemas.microsoft.com/office/powerpoint/2010/main" val="401082505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301</a:t>
            </a:fld>
            <a:endParaRPr lang="en-US"/>
          </a:p>
        </p:txBody>
      </p:sp>
    </p:spTree>
    <p:extLst>
      <p:ext uri="{BB962C8B-B14F-4D97-AF65-F5344CB8AC3E}">
        <p14:creationId xmlns:p14="http://schemas.microsoft.com/office/powerpoint/2010/main" val="362197802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302</a:t>
            </a:fld>
            <a:endParaRPr lang="en-US"/>
          </a:p>
        </p:txBody>
      </p:sp>
    </p:spTree>
    <p:extLst>
      <p:ext uri="{BB962C8B-B14F-4D97-AF65-F5344CB8AC3E}">
        <p14:creationId xmlns:p14="http://schemas.microsoft.com/office/powerpoint/2010/main" val="23098154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303</a:t>
            </a:fld>
            <a:endParaRPr lang="en-US"/>
          </a:p>
        </p:txBody>
      </p:sp>
    </p:spTree>
    <p:extLst>
      <p:ext uri="{BB962C8B-B14F-4D97-AF65-F5344CB8AC3E}">
        <p14:creationId xmlns:p14="http://schemas.microsoft.com/office/powerpoint/2010/main" val="271070357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306</a:t>
            </a:fld>
            <a:endParaRPr lang="en-US"/>
          </a:p>
        </p:txBody>
      </p:sp>
    </p:spTree>
    <p:extLst>
      <p:ext uri="{BB962C8B-B14F-4D97-AF65-F5344CB8AC3E}">
        <p14:creationId xmlns:p14="http://schemas.microsoft.com/office/powerpoint/2010/main" val="16711187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307</a:t>
            </a:fld>
            <a:endParaRPr lang="en-US"/>
          </a:p>
        </p:txBody>
      </p:sp>
    </p:spTree>
    <p:extLst>
      <p:ext uri="{BB962C8B-B14F-4D97-AF65-F5344CB8AC3E}">
        <p14:creationId xmlns:p14="http://schemas.microsoft.com/office/powerpoint/2010/main" val="3676450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35</a:t>
            </a:fld>
            <a:endParaRPr lang="en-US"/>
          </a:p>
        </p:txBody>
      </p:sp>
    </p:spTree>
    <p:extLst>
      <p:ext uri="{BB962C8B-B14F-4D97-AF65-F5344CB8AC3E}">
        <p14:creationId xmlns:p14="http://schemas.microsoft.com/office/powerpoint/2010/main" val="883009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36</a:t>
            </a:fld>
            <a:endParaRPr lang="en-US"/>
          </a:p>
        </p:txBody>
      </p:sp>
    </p:spTree>
    <p:extLst>
      <p:ext uri="{BB962C8B-B14F-4D97-AF65-F5344CB8AC3E}">
        <p14:creationId xmlns:p14="http://schemas.microsoft.com/office/powerpoint/2010/main" val="97567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37</a:t>
            </a:fld>
            <a:endParaRPr lang="en-US"/>
          </a:p>
        </p:txBody>
      </p:sp>
    </p:spTree>
    <p:extLst>
      <p:ext uri="{BB962C8B-B14F-4D97-AF65-F5344CB8AC3E}">
        <p14:creationId xmlns:p14="http://schemas.microsoft.com/office/powerpoint/2010/main" val="758653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code we have looked at so far uses Spring to manage the data source and introduces the </a:t>
            </a:r>
            <a:r>
              <a:rPr lang="en-US" sz="1000" dirty="0" err="1" smtClean="0">
                <a:solidFill>
                  <a:srgbClr val="FF0000"/>
                </a:solidFill>
              </a:rPr>
              <a:t>ContactDao</a:t>
            </a:r>
            <a:r>
              <a:rPr lang="en-US" sz="1200" dirty="0" smtClean="0"/>
              <a:t> interface and its JDBC implementation. </a:t>
            </a:r>
          </a:p>
          <a:p>
            <a:r>
              <a:rPr lang="en-US" sz="1200" dirty="0" smtClean="0"/>
              <a:t>We also set the </a:t>
            </a:r>
            <a:r>
              <a:rPr lang="en-US" sz="1000" dirty="0" err="1" smtClean="0">
                <a:solidFill>
                  <a:srgbClr val="FF0000"/>
                </a:solidFill>
              </a:rPr>
              <a:t>dataSource</a:t>
            </a:r>
            <a:r>
              <a:rPr lang="en-US" sz="1200" dirty="0" smtClean="0"/>
              <a:t> property on the </a:t>
            </a:r>
            <a:r>
              <a:rPr lang="en-US" sz="1000" dirty="0" err="1" smtClean="0">
                <a:solidFill>
                  <a:srgbClr val="FF0000"/>
                </a:solidFill>
              </a:rPr>
              <a:t>JdbcContactDao</a:t>
            </a:r>
            <a:r>
              <a:rPr lang="en-US" sz="1200" dirty="0" smtClean="0"/>
              <a:t> class in the Spring </a:t>
            </a:r>
            <a:r>
              <a:rPr lang="en-US" sz="1000" dirty="0" err="1" smtClean="0">
                <a:solidFill>
                  <a:srgbClr val="FF0000"/>
                </a:solidFill>
              </a:rPr>
              <a:t>ApplicationContext</a:t>
            </a:r>
            <a:r>
              <a:rPr lang="en-US" sz="1200" dirty="0" smtClean="0"/>
              <a:t> file. </a:t>
            </a:r>
          </a:p>
          <a:p>
            <a:r>
              <a:rPr lang="en-US" sz="1200" dirty="0" smtClean="0"/>
              <a:t>Now we expand the code by adding the actual DAO operations to the interface and implementation.</a:t>
            </a:r>
            <a:endParaRPr lang="en-US" sz="1000" dirty="0" smtClean="0"/>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38</a:t>
            </a:fld>
            <a:endParaRPr lang="en-US"/>
          </a:p>
        </p:txBody>
      </p:sp>
    </p:spTree>
    <p:extLst>
      <p:ext uri="{BB962C8B-B14F-4D97-AF65-F5344CB8AC3E}">
        <p14:creationId xmlns:p14="http://schemas.microsoft.com/office/powerpoint/2010/main" val="2803065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39</a:t>
            </a:fld>
            <a:endParaRPr lang="en-US"/>
          </a:p>
        </p:txBody>
      </p:sp>
    </p:spTree>
    <p:extLst>
      <p:ext uri="{BB962C8B-B14F-4D97-AF65-F5344CB8AC3E}">
        <p14:creationId xmlns:p14="http://schemas.microsoft.com/office/powerpoint/2010/main" val="22391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40</a:t>
            </a:fld>
            <a:endParaRPr lang="en-US"/>
          </a:p>
        </p:txBody>
      </p:sp>
    </p:spTree>
    <p:extLst>
      <p:ext uri="{BB962C8B-B14F-4D97-AF65-F5344CB8AC3E}">
        <p14:creationId xmlns:p14="http://schemas.microsoft.com/office/powerpoint/2010/main" val="3724647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41</a:t>
            </a:fld>
            <a:endParaRPr lang="en-US"/>
          </a:p>
        </p:txBody>
      </p:sp>
    </p:spTree>
    <p:extLst>
      <p:ext uri="{BB962C8B-B14F-4D97-AF65-F5344CB8AC3E}">
        <p14:creationId xmlns:p14="http://schemas.microsoft.com/office/powerpoint/2010/main" val="141766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43</a:t>
            </a:fld>
            <a:endParaRPr lang="en-US"/>
          </a:p>
        </p:txBody>
      </p:sp>
    </p:spTree>
    <p:extLst>
      <p:ext uri="{BB962C8B-B14F-4D97-AF65-F5344CB8AC3E}">
        <p14:creationId xmlns:p14="http://schemas.microsoft.com/office/powerpoint/2010/main" val="306013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44</a:t>
            </a:fld>
            <a:endParaRPr lang="en-US"/>
          </a:p>
        </p:txBody>
      </p:sp>
    </p:spTree>
    <p:extLst>
      <p:ext uri="{BB962C8B-B14F-4D97-AF65-F5344CB8AC3E}">
        <p14:creationId xmlns:p14="http://schemas.microsoft.com/office/powerpoint/2010/main" val="297452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a:t>
            </a:fld>
            <a:endParaRPr lang="en-US"/>
          </a:p>
        </p:txBody>
      </p:sp>
    </p:spTree>
    <p:extLst>
      <p:ext uri="{BB962C8B-B14F-4D97-AF65-F5344CB8AC3E}">
        <p14:creationId xmlns:p14="http://schemas.microsoft.com/office/powerpoint/2010/main" val="2051936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46</a:t>
            </a:fld>
            <a:endParaRPr lang="en-US"/>
          </a:p>
        </p:txBody>
      </p:sp>
    </p:spTree>
    <p:extLst>
      <p:ext uri="{BB962C8B-B14F-4D97-AF65-F5344CB8AC3E}">
        <p14:creationId xmlns:p14="http://schemas.microsoft.com/office/powerpoint/2010/main" val="129357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jdbcTemplate.queryForObject</a:t>
            </a:r>
            <a:r>
              <a:rPr lang="en-US" dirty="0" smtClean="0"/>
              <a:t>(“</a:t>
            </a:r>
            <a:r>
              <a:rPr lang="en-US" dirty="0" err="1" smtClean="0"/>
              <a:t>selet</a:t>
            </a:r>
            <a:r>
              <a:rPr lang="en-US" dirty="0" smtClean="0"/>
              <a:t> </a:t>
            </a:r>
            <a:r>
              <a:rPr lang="en-US" dirty="0" err="1" smtClean="0"/>
              <a:t>first_name</a:t>
            </a:r>
            <a:r>
              <a:rPr lang="en-US" dirty="0" smtClean="0"/>
              <a:t> from </a:t>
            </a:r>
            <a:r>
              <a:rPr lang="en-US" dirty="0" err="1" smtClean="0"/>
              <a:t>contac</a:t>
            </a:r>
            <a:r>
              <a:rPr lang="en-US" dirty="0" smtClean="0"/>
              <a:t> where id = ?”, new Object[]{id}, </a:t>
            </a:r>
            <a:r>
              <a:rPr lang="en-US" dirty="0" err="1" smtClean="0"/>
              <a:t>String.class</a:t>
            </a:r>
            <a:r>
              <a:rPr lang="en-US" dirty="0" smtClean="0"/>
              <a:t>);</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47</a:t>
            </a:fld>
            <a:endParaRPr lang="en-US"/>
          </a:p>
        </p:txBody>
      </p:sp>
    </p:spTree>
    <p:extLst>
      <p:ext uri="{BB962C8B-B14F-4D97-AF65-F5344CB8AC3E}">
        <p14:creationId xmlns:p14="http://schemas.microsoft.com/office/powerpoint/2010/main" val="209590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49</a:t>
            </a:fld>
            <a:endParaRPr lang="en-US"/>
          </a:p>
        </p:txBody>
      </p:sp>
    </p:spTree>
    <p:extLst>
      <p:ext uri="{BB962C8B-B14F-4D97-AF65-F5344CB8AC3E}">
        <p14:creationId xmlns:p14="http://schemas.microsoft.com/office/powerpoint/2010/main" val="3319026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50</a:t>
            </a:fld>
            <a:endParaRPr lang="en-US"/>
          </a:p>
        </p:txBody>
      </p:sp>
    </p:spTree>
    <p:extLst>
      <p:ext uri="{BB962C8B-B14F-4D97-AF65-F5344CB8AC3E}">
        <p14:creationId xmlns:p14="http://schemas.microsoft.com/office/powerpoint/2010/main" val="3891751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51</a:t>
            </a:fld>
            <a:endParaRPr lang="en-US"/>
          </a:p>
        </p:txBody>
      </p:sp>
    </p:spTree>
    <p:extLst>
      <p:ext uri="{BB962C8B-B14F-4D97-AF65-F5344CB8AC3E}">
        <p14:creationId xmlns:p14="http://schemas.microsoft.com/office/powerpoint/2010/main" val="4291960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run this program again, now using named parameters, and you should see the following output printed to the console:</a:t>
            </a:r>
          </a:p>
          <a:p>
            <a:r>
              <a:rPr lang="en-US" dirty="0" smtClean="0"/>
              <a:t>Last name for contact id 1 is: Schaefer</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52</a:t>
            </a:fld>
            <a:endParaRPr lang="en-US"/>
          </a:p>
        </p:txBody>
      </p:sp>
    </p:spTree>
    <p:extLst>
      <p:ext uri="{BB962C8B-B14F-4D97-AF65-F5344CB8AC3E}">
        <p14:creationId xmlns:p14="http://schemas.microsoft.com/office/powerpoint/2010/main" val="373308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53</a:t>
            </a:fld>
            <a:endParaRPr lang="en-US"/>
          </a:p>
        </p:txBody>
      </p:sp>
    </p:spTree>
    <p:extLst>
      <p:ext uri="{BB962C8B-B14F-4D97-AF65-F5344CB8AC3E}">
        <p14:creationId xmlns:p14="http://schemas.microsoft.com/office/powerpoint/2010/main" val="775370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54</a:t>
            </a:fld>
            <a:endParaRPr lang="en-US"/>
          </a:p>
        </p:txBody>
      </p:sp>
    </p:spTree>
    <p:extLst>
      <p:ext uri="{BB962C8B-B14F-4D97-AF65-F5344CB8AC3E}">
        <p14:creationId xmlns:p14="http://schemas.microsoft.com/office/powerpoint/2010/main" val="252370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58</a:t>
            </a:fld>
            <a:endParaRPr lang="en-US"/>
          </a:p>
        </p:txBody>
      </p:sp>
    </p:spTree>
    <p:extLst>
      <p:ext uri="{BB962C8B-B14F-4D97-AF65-F5344CB8AC3E}">
        <p14:creationId xmlns:p14="http://schemas.microsoft.com/office/powerpoint/2010/main" val="697414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60</a:t>
            </a:fld>
            <a:endParaRPr lang="en-US"/>
          </a:p>
        </p:txBody>
      </p:sp>
    </p:spTree>
    <p:extLst>
      <p:ext uri="{BB962C8B-B14F-4D97-AF65-F5344CB8AC3E}">
        <p14:creationId xmlns:p14="http://schemas.microsoft.com/office/powerpoint/2010/main" val="388217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a:t>
            </a:fld>
            <a:endParaRPr lang="en-US"/>
          </a:p>
        </p:txBody>
      </p:sp>
    </p:spTree>
    <p:extLst>
      <p:ext uri="{BB962C8B-B14F-4D97-AF65-F5344CB8AC3E}">
        <p14:creationId xmlns:p14="http://schemas.microsoft.com/office/powerpoint/2010/main" val="3851292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61</a:t>
            </a:fld>
            <a:endParaRPr lang="en-US"/>
          </a:p>
        </p:txBody>
      </p:sp>
    </p:spTree>
    <p:extLst>
      <p:ext uri="{BB962C8B-B14F-4D97-AF65-F5344CB8AC3E}">
        <p14:creationId xmlns:p14="http://schemas.microsoft.com/office/powerpoint/2010/main" val="39112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using Java 8, rather than creating the </a:t>
            </a:r>
            <a:r>
              <a:rPr lang="en-US" dirty="0" err="1" smtClean="0"/>
              <a:t>ContactWithDetailExtractor</a:t>
            </a:r>
            <a:r>
              <a:rPr lang="en-US" dirty="0" smtClean="0"/>
              <a:t> class as shown previously, a lambda expression can be used:</a:t>
            </a:r>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66</a:t>
            </a:fld>
            <a:endParaRPr lang="en-US"/>
          </a:p>
        </p:txBody>
      </p:sp>
    </p:spTree>
    <p:extLst>
      <p:ext uri="{BB962C8B-B14F-4D97-AF65-F5344CB8AC3E}">
        <p14:creationId xmlns:p14="http://schemas.microsoft.com/office/powerpoint/2010/main" val="1302397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67</a:t>
            </a:fld>
            <a:endParaRPr lang="en-US"/>
          </a:p>
        </p:txBody>
      </p:sp>
    </p:spTree>
    <p:extLst>
      <p:ext uri="{BB962C8B-B14F-4D97-AF65-F5344CB8AC3E}">
        <p14:creationId xmlns:p14="http://schemas.microsoft.com/office/powerpoint/2010/main" val="425225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68</a:t>
            </a:fld>
            <a:endParaRPr lang="en-US"/>
          </a:p>
        </p:txBody>
      </p:sp>
    </p:spTree>
    <p:extLst>
      <p:ext uri="{BB962C8B-B14F-4D97-AF65-F5344CB8AC3E}">
        <p14:creationId xmlns:p14="http://schemas.microsoft.com/office/powerpoint/2010/main" val="3009451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69</a:t>
            </a:fld>
            <a:endParaRPr lang="en-US"/>
          </a:p>
        </p:txBody>
      </p:sp>
    </p:spTree>
    <p:extLst>
      <p:ext uri="{BB962C8B-B14F-4D97-AF65-F5344CB8AC3E}">
        <p14:creationId xmlns:p14="http://schemas.microsoft.com/office/powerpoint/2010/main" val="4148625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70</a:t>
            </a:fld>
            <a:endParaRPr lang="en-US"/>
          </a:p>
        </p:txBody>
      </p:sp>
    </p:spTree>
    <p:extLst>
      <p:ext uri="{BB962C8B-B14F-4D97-AF65-F5344CB8AC3E}">
        <p14:creationId xmlns:p14="http://schemas.microsoft.com/office/powerpoint/2010/main" val="2856909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71</a:t>
            </a:fld>
            <a:endParaRPr lang="en-US"/>
          </a:p>
        </p:txBody>
      </p:sp>
    </p:spTree>
    <p:extLst>
      <p:ext uri="{BB962C8B-B14F-4D97-AF65-F5344CB8AC3E}">
        <p14:creationId xmlns:p14="http://schemas.microsoft.com/office/powerpoint/2010/main" val="3097657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72</a:t>
            </a:fld>
            <a:endParaRPr lang="en-US"/>
          </a:p>
        </p:txBody>
      </p:sp>
    </p:spTree>
    <p:extLst>
      <p:ext uri="{BB962C8B-B14F-4D97-AF65-F5344CB8AC3E}">
        <p14:creationId xmlns:p14="http://schemas.microsoft.com/office/powerpoint/2010/main" val="1401831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73</a:t>
            </a:fld>
            <a:endParaRPr lang="en-US"/>
          </a:p>
        </p:txBody>
      </p:sp>
    </p:spTree>
    <p:extLst>
      <p:ext uri="{BB962C8B-B14F-4D97-AF65-F5344CB8AC3E}">
        <p14:creationId xmlns:p14="http://schemas.microsoft.com/office/powerpoint/2010/main" val="642805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74</a:t>
            </a:fld>
            <a:endParaRPr lang="en-US"/>
          </a:p>
        </p:txBody>
      </p:sp>
    </p:spTree>
    <p:extLst>
      <p:ext uri="{BB962C8B-B14F-4D97-AF65-F5344CB8AC3E}">
        <p14:creationId xmlns:p14="http://schemas.microsoft.com/office/powerpoint/2010/main" val="347100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10</a:t>
            </a:fld>
            <a:endParaRPr lang="en-US"/>
          </a:p>
        </p:txBody>
      </p:sp>
    </p:spTree>
    <p:extLst>
      <p:ext uri="{BB962C8B-B14F-4D97-AF65-F5344CB8AC3E}">
        <p14:creationId xmlns:p14="http://schemas.microsoft.com/office/powerpoint/2010/main" val="7141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75</a:t>
            </a:fld>
            <a:endParaRPr lang="en-US"/>
          </a:p>
        </p:txBody>
      </p:sp>
    </p:spTree>
    <p:extLst>
      <p:ext uri="{BB962C8B-B14F-4D97-AF65-F5344CB8AC3E}">
        <p14:creationId xmlns:p14="http://schemas.microsoft.com/office/powerpoint/2010/main" val="2913858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a:t>
            </a:r>
            <a:r>
              <a:rPr lang="en-US" dirty="0" err="1" smtClean="0"/>
              <a:t>setDataSource</a:t>
            </a:r>
            <a:r>
              <a:rPr lang="en-US" dirty="0" smtClean="0"/>
              <a:t>()</a:t>
            </a:r>
            <a:r>
              <a:rPr lang="en-US" sz="1200" b="0" i="0" kern="1200" dirty="0" smtClean="0">
                <a:solidFill>
                  <a:schemeClr val="tx1"/>
                </a:solidFill>
                <a:effectLst/>
                <a:latin typeface="+mn-lt"/>
                <a:ea typeface="+mn-ea"/>
                <a:cs typeface="+mn-cs"/>
              </a:rPr>
              <a:t> method, upon the injection of the </a:t>
            </a:r>
            <a:r>
              <a:rPr lang="en-US" dirty="0" err="1" smtClean="0"/>
              <a:t>DataSource</a:t>
            </a:r>
            <a:r>
              <a:rPr lang="en-US" sz="1200" b="0" i="0" kern="1200" dirty="0" smtClean="0">
                <a:solidFill>
                  <a:schemeClr val="tx1"/>
                </a:solidFill>
                <a:effectLst/>
                <a:latin typeface="+mn-lt"/>
                <a:ea typeface="+mn-ea"/>
                <a:cs typeface="+mn-cs"/>
              </a:rPr>
              <a:t>, an instance of the </a:t>
            </a:r>
            <a:r>
              <a:rPr lang="en-US" dirty="0" err="1" smtClean="0"/>
              <a:t>SelectAllContacts</a:t>
            </a:r>
            <a:r>
              <a:rPr lang="en-US" sz="1200" b="0" i="0" kern="1200" dirty="0" smtClean="0">
                <a:solidFill>
                  <a:schemeClr val="tx1"/>
                </a:solidFill>
                <a:effectLst/>
                <a:latin typeface="+mn-lt"/>
                <a:ea typeface="+mn-ea"/>
                <a:cs typeface="+mn-cs"/>
              </a:rPr>
              <a:t> class is constructed. </a:t>
            </a:r>
          </a:p>
          <a:p>
            <a:r>
              <a:rPr lang="en-US" sz="1200" b="0" i="0" kern="1200" dirty="0" smtClean="0">
                <a:solidFill>
                  <a:schemeClr val="tx1"/>
                </a:solidFill>
                <a:effectLst/>
                <a:latin typeface="+mn-lt"/>
                <a:ea typeface="+mn-ea"/>
                <a:cs typeface="+mn-cs"/>
              </a:rPr>
              <a:t>In the </a:t>
            </a:r>
            <a:r>
              <a:rPr lang="en-US" dirty="0" err="1" smtClean="0"/>
              <a:t>findAll</a:t>
            </a:r>
            <a:r>
              <a:rPr lang="en-US" dirty="0" smtClean="0"/>
              <a:t>()</a:t>
            </a:r>
            <a:r>
              <a:rPr lang="en-US" sz="1200" b="0" i="0" kern="1200" dirty="0" smtClean="0">
                <a:solidFill>
                  <a:schemeClr val="tx1"/>
                </a:solidFill>
                <a:effectLst/>
                <a:latin typeface="+mn-lt"/>
                <a:ea typeface="+mn-ea"/>
                <a:cs typeface="+mn-cs"/>
              </a:rPr>
              <a:t> method, we simply invoke the </a:t>
            </a:r>
            <a:r>
              <a:rPr lang="en-US" dirty="0" err="1" smtClean="0"/>
              <a:t>SelectAllContacts.execute</a:t>
            </a:r>
            <a:r>
              <a:rPr lang="en-US" dirty="0" smtClean="0"/>
              <a:t>()</a:t>
            </a:r>
            <a:r>
              <a:rPr lang="en-US" sz="1200" b="0" i="0" kern="1200" dirty="0" smtClean="0">
                <a:solidFill>
                  <a:schemeClr val="tx1"/>
                </a:solidFill>
                <a:effectLst/>
                <a:latin typeface="+mn-lt"/>
                <a:ea typeface="+mn-ea"/>
                <a:cs typeface="+mn-cs"/>
              </a:rPr>
              <a:t> method, which is inherited from the </a:t>
            </a:r>
            <a:r>
              <a:rPr lang="en-US" dirty="0" err="1" smtClean="0"/>
              <a:t>SqlQuery</a:t>
            </a:r>
            <a:r>
              <a:rPr lang="en-US" dirty="0" smtClean="0"/>
              <a:t>&lt;T&gt;</a:t>
            </a:r>
            <a:r>
              <a:rPr lang="en-US" sz="1200" b="0" i="0" kern="1200" dirty="0" smtClean="0">
                <a:solidFill>
                  <a:schemeClr val="tx1"/>
                </a:solidFill>
                <a:effectLst/>
                <a:latin typeface="+mn-lt"/>
                <a:ea typeface="+mn-ea"/>
                <a:cs typeface="+mn-cs"/>
              </a:rPr>
              <a:t> abstract class indirectly. </a:t>
            </a:r>
          </a:p>
          <a:p>
            <a:r>
              <a:rPr lang="en-US" sz="1200" b="0" i="0" kern="1200" dirty="0" smtClean="0">
                <a:solidFill>
                  <a:schemeClr val="tx1"/>
                </a:solidFill>
                <a:effectLst/>
                <a:latin typeface="+mn-lt"/>
                <a:ea typeface="+mn-ea"/>
                <a:cs typeface="+mn-cs"/>
              </a:rPr>
              <a:t>That's all we need to do. </a:t>
            </a:r>
            <a:r>
              <a:rPr lang="en-US" sz="1200" b="0" i="0" u="none" strike="noStrike" kern="1200" dirty="0" smtClean="0">
                <a:solidFill>
                  <a:schemeClr val="tx1"/>
                </a:solidFill>
                <a:effectLst/>
                <a:latin typeface="+mn-lt"/>
                <a:ea typeface="+mn-ea"/>
                <a:cs typeface="+mn-cs"/>
                <a:hlinkClick r:id="rId3"/>
              </a:rPr>
              <a:t>Listing 6-37</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shows the sample program to test the logic.</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77</a:t>
            </a:fld>
            <a:endParaRPr lang="en-US"/>
          </a:p>
        </p:txBody>
      </p:sp>
    </p:spTree>
    <p:extLst>
      <p:ext uri="{BB962C8B-B14F-4D97-AF65-F5344CB8AC3E}">
        <p14:creationId xmlns:p14="http://schemas.microsoft.com/office/powerpoint/2010/main" val="1490680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78</a:t>
            </a:fld>
            <a:endParaRPr lang="en-US"/>
          </a:p>
        </p:txBody>
      </p:sp>
    </p:spTree>
    <p:extLst>
      <p:ext uri="{BB962C8B-B14F-4D97-AF65-F5344CB8AC3E}">
        <p14:creationId xmlns:p14="http://schemas.microsoft.com/office/powerpoint/2010/main" val="1053563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79</a:t>
            </a:fld>
            <a:endParaRPr lang="en-US"/>
          </a:p>
        </p:txBody>
      </p:sp>
    </p:spTree>
    <p:extLst>
      <p:ext uri="{BB962C8B-B14F-4D97-AF65-F5344CB8AC3E}">
        <p14:creationId xmlns:p14="http://schemas.microsoft.com/office/powerpoint/2010/main" val="1889963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80</a:t>
            </a:fld>
            <a:endParaRPr lang="en-US"/>
          </a:p>
        </p:txBody>
      </p:sp>
    </p:spTree>
    <p:extLst>
      <p:ext uri="{BB962C8B-B14F-4D97-AF65-F5344CB8AC3E}">
        <p14:creationId xmlns:p14="http://schemas.microsoft.com/office/powerpoint/2010/main" val="2943990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82</a:t>
            </a:fld>
            <a:endParaRPr lang="en-US"/>
          </a:p>
        </p:txBody>
      </p:sp>
    </p:spTree>
    <p:extLst>
      <p:ext uri="{BB962C8B-B14F-4D97-AF65-F5344CB8AC3E}">
        <p14:creationId xmlns:p14="http://schemas.microsoft.com/office/powerpoint/2010/main" val="422960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84</a:t>
            </a:fld>
            <a:endParaRPr lang="en-US"/>
          </a:p>
        </p:txBody>
      </p:sp>
    </p:spTree>
    <p:extLst>
      <p:ext uri="{BB962C8B-B14F-4D97-AF65-F5344CB8AC3E}">
        <p14:creationId xmlns:p14="http://schemas.microsoft.com/office/powerpoint/2010/main" val="3256289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85</a:t>
            </a:fld>
            <a:endParaRPr lang="en-US"/>
          </a:p>
        </p:txBody>
      </p:sp>
    </p:spTree>
    <p:extLst>
      <p:ext uri="{BB962C8B-B14F-4D97-AF65-F5344CB8AC3E}">
        <p14:creationId xmlns:p14="http://schemas.microsoft.com/office/powerpoint/2010/main" val="3447063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86</a:t>
            </a:fld>
            <a:endParaRPr lang="en-US"/>
          </a:p>
        </p:txBody>
      </p:sp>
    </p:spTree>
    <p:extLst>
      <p:ext uri="{BB962C8B-B14F-4D97-AF65-F5344CB8AC3E}">
        <p14:creationId xmlns:p14="http://schemas.microsoft.com/office/powerpoint/2010/main" val="2297256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87</a:t>
            </a:fld>
            <a:endParaRPr lang="en-US"/>
          </a:p>
        </p:txBody>
      </p:sp>
    </p:spTree>
    <p:extLst>
      <p:ext uri="{BB962C8B-B14F-4D97-AF65-F5344CB8AC3E}">
        <p14:creationId xmlns:p14="http://schemas.microsoft.com/office/powerpoint/2010/main" val="139282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12</a:t>
            </a:fld>
            <a:endParaRPr lang="en-US"/>
          </a:p>
        </p:txBody>
      </p:sp>
    </p:spTree>
    <p:extLst>
      <p:ext uri="{BB962C8B-B14F-4D97-AF65-F5344CB8AC3E}">
        <p14:creationId xmlns:p14="http://schemas.microsoft.com/office/powerpoint/2010/main" val="1702759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88</a:t>
            </a:fld>
            <a:endParaRPr lang="en-US"/>
          </a:p>
        </p:txBody>
      </p:sp>
    </p:spTree>
    <p:extLst>
      <p:ext uri="{BB962C8B-B14F-4D97-AF65-F5344CB8AC3E}">
        <p14:creationId xmlns:p14="http://schemas.microsoft.com/office/powerpoint/2010/main" val="38755847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89</a:t>
            </a:fld>
            <a:endParaRPr lang="en-US"/>
          </a:p>
        </p:txBody>
      </p:sp>
    </p:spTree>
    <p:extLst>
      <p:ext uri="{BB962C8B-B14F-4D97-AF65-F5344CB8AC3E}">
        <p14:creationId xmlns:p14="http://schemas.microsoft.com/office/powerpoint/2010/main" val="759154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91</a:t>
            </a:fld>
            <a:endParaRPr lang="en-US"/>
          </a:p>
        </p:txBody>
      </p:sp>
    </p:spTree>
    <p:extLst>
      <p:ext uri="{BB962C8B-B14F-4D97-AF65-F5344CB8AC3E}">
        <p14:creationId xmlns:p14="http://schemas.microsoft.com/office/powerpoint/2010/main" val="275363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92</a:t>
            </a:fld>
            <a:endParaRPr lang="en-US"/>
          </a:p>
        </p:txBody>
      </p:sp>
    </p:spTree>
    <p:extLst>
      <p:ext uri="{BB962C8B-B14F-4D97-AF65-F5344CB8AC3E}">
        <p14:creationId xmlns:p14="http://schemas.microsoft.com/office/powerpoint/2010/main" val="396549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94</a:t>
            </a:fld>
            <a:endParaRPr lang="en-US"/>
          </a:p>
        </p:txBody>
      </p:sp>
    </p:spTree>
    <p:extLst>
      <p:ext uri="{BB962C8B-B14F-4D97-AF65-F5344CB8AC3E}">
        <p14:creationId xmlns:p14="http://schemas.microsoft.com/office/powerpoint/2010/main" val="90109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95</a:t>
            </a:fld>
            <a:endParaRPr lang="en-US"/>
          </a:p>
        </p:txBody>
      </p:sp>
    </p:spTree>
    <p:extLst>
      <p:ext uri="{BB962C8B-B14F-4D97-AF65-F5344CB8AC3E}">
        <p14:creationId xmlns:p14="http://schemas.microsoft.com/office/powerpoint/2010/main" val="35807301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96</a:t>
            </a:fld>
            <a:endParaRPr lang="en-US"/>
          </a:p>
        </p:txBody>
      </p:sp>
    </p:spTree>
    <p:extLst>
      <p:ext uri="{BB962C8B-B14F-4D97-AF65-F5344CB8AC3E}">
        <p14:creationId xmlns:p14="http://schemas.microsoft.com/office/powerpoint/2010/main" val="34905977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98</a:t>
            </a:fld>
            <a:endParaRPr lang="en-US"/>
          </a:p>
        </p:txBody>
      </p:sp>
    </p:spTree>
    <p:extLst>
      <p:ext uri="{BB962C8B-B14F-4D97-AF65-F5344CB8AC3E}">
        <p14:creationId xmlns:p14="http://schemas.microsoft.com/office/powerpoint/2010/main" val="999465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99</a:t>
            </a:fld>
            <a:endParaRPr lang="en-US"/>
          </a:p>
        </p:txBody>
      </p:sp>
    </p:spTree>
    <p:extLst>
      <p:ext uri="{BB962C8B-B14F-4D97-AF65-F5344CB8AC3E}">
        <p14:creationId xmlns:p14="http://schemas.microsoft.com/office/powerpoint/2010/main" val="3082035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100</a:t>
            </a:fld>
            <a:endParaRPr lang="en-US"/>
          </a:p>
        </p:txBody>
      </p:sp>
    </p:spTree>
    <p:extLst>
      <p:ext uri="{BB962C8B-B14F-4D97-AF65-F5344CB8AC3E}">
        <p14:creationId xmlns:p14="http://schemas.microsoft.com/office/powerpoint/2010/main" val="97640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C:\Raghava\Development\Spring\ProSpring\Chapter6\plain-jdbc</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a:t>
            </a:fld>
            <a:endParaRPr lang="en-US"/>
          </a:p>
        </p:txBody>
      </p:sp>
    </p:spTree>
    <p:extLst>
      <p:ext uri="{BB962C8B-B14F-4D97-AF65-F5344CB8AC3E}">
        <p14:creationId xmlns:p14="http://schemas.microsoft.com/office/powerpoint/2010/main" val="402380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101</a:t>
            </a:fld>
            <a:endParaRPr lang="en-US"/>
          </a:p>
        </p:txBody>
      </p:sp>
    </p:spTree>
    <p:extLst>
      <p:ext uri="{BB962C8B-B14F-4D97-AF65-F5344CB8AC3E}">
        <p14:creationId xmlns:p14="http://schemas.microsoft.com/office/powerpoint/2010/main" val="32854280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102</a:t>
            </a:fld>
            <a:endParaRPr lang="en-US"/>
          </a:p>
        </p:txBody>
      </p:sp>
    </p:spTree>
    <p:extLst>
      <p:ext uri="{BB962C8B-B14F-4D97-AF65-F5344CB8AC3E}">
        <p14:creationId xmlns:p14="http://schemas.microsoft.com/office/powerpoint/2010/main" val="730763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103</a:t>
            </a:fld>
            <a:endParaRPr lang="en-US"/>
          </a:p>
        </p:txBody>
      </p:sp>
    </p:spTree>
    <p:extLst>
      <p:ext uri="{BB962C8B-B14F-4D97-AF65-F5344CB8AC3E}">
        <p14:creationId xmlns:p14="http://schemas.microsoft.com/office/powerpoint/2010/main" val="132241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using Java 8, rather than creating the </a:t>
            </a:r>
            <a:r>
              <a:rPr lang="en-US" dirty="0" err="1" smtClean="0"/>
              <a:t>ContactWithDetailExtractor</a:t>
            </a:r>
            <a:r>
              <a:rPr lang="en-US" sz="1200" b="0" i="0" kern="1200" dirty="0" smtClean="0">
                <a:solidFill>
                  <a:schemeClr val="tx1"/>
                </a:solidFill>
                <a:effectLst/>
                <a:latin typeface="+mn-lt"/>
                <a:ea typeface="+mn-ea"/>
                <a:cs typeface="+mn-cs"/>
              </a:rPr>
              <a:t> class as shown previously, a lambda expression can be used:</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104</a:t>
            </a:fld>
            <a:endParaRPr lang="en-US"/>
          </a:p>
        </p:txBody>
      </p:sp>
    </p:spTree>
    <p:extLst>
      <p:ext uri="{BB962C8B-B14F-4D97-AF65-F5344CB8AC3E}">
        <p14:creationId xmlns:p14="http://schemas.microsoft.com/office/powerpoint/2010/main" val="711282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105</a:t>
            </a:fld>
            <a:endParaRPr lang="en-US"/>
          </a:p>
        </p:txBody>
      </p:sp>
    </p:spTree>
    <p:extLst>
      <p:ext uri="{BB962C8B-B14F-4D97-AF65-F5344CB8AC3E}">
        <p14:creationId xmlns:p14="http://schemas.microsoft.com/office/powerpoint/2010/main" val="17876328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108</a:t>
            </a:fld>
            <a:endParaRPr lang="en-US"/>
          </a:p>
        </p:txBody>
      </p:sp>
    </p:spTree>
    <p:extLst>
      <p:ext uri="{BB962C8B-B14F-4D97-AF65-F5344CB8AC3E}">
        <p14:creationId xmlns:p14="http://schemas.microsoft.com/office/powerpoint/2010/main" val="34045862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110</a:t>
            </a:fld>
            <a:endParaRPr lang="en-US"/>
          </a:p>
        </p:txBody>
      </p:sp>
    </p:spTree>
    <p:extLst>
      <p:ext uri="{BB962C8B-B14F-4D97-AF65-F5344CB8AC3E}">
        <p14:creationId xmlns:p14="http://schemas.microsoft.com/office/powerpoint/2010/main" val="4099018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112</a:t>
            </a:fld>
            <a:endParaRPr lang="en-US"/>
          </a:p>
        </p:txBody>
      </p:sp>
    </p:spTree>
    <p:extLst>
      <p:ext uri="{BB962C8B-B14F-4D97-AF65-F5344CB8AC3E}">
        <p14:creationId xmlns:p14="http://schemas.microsoft.com/office/powerpoint/2010/main" val="41922627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113</a:t>
            </a:fld>
            <a:endParaRPr lang="en-US"/>
          </a:p>
        </p:txBody>
      </p:sp>
    </p:spTree>
    <p:extLst>
      <p:ext uri="{BB962C8B-B14F-4D97-AF65-F5344CB8AC3E}">
        <p14:creationId xmlns:p14="http://schemas.microsoft.com/office/powerpoint/2010/main" val="38152760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114</a:t>
            </a:fld>
            <a:endParaRPr lang="en-US"/>
          </a:p>
        </p:txBody>
      </p:sp>
    </p:spTree>
    <p:extLst>
      <p:ext uri="{BB962C8B-B14F-4D97-AF65-F5344CB8AC3E}">
        <p14:creationId xmlns:p14="http://schemas.microsoft.com/office/powerpoint/2010/main" val="73366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code is far from complete, but it gives you an idea of the steps you need in order to manage a JDBC connection. </a:t>
            </a:r>
          </a:p>
          <a:p>
            <a:r>
              <a:rPr lang="en-US" sz="1200" b="0" i="0" kern="1200" dirty="0" smtClean="0">
                <a:solidFill>
                  <a:schemeClr val="tx1"/>
                </a:solidFill>
                <a:effectLst/>
                <a:latin typeface="+mn-lt"/>
                <a:ea typeface="+mn-ea"/>
                <a:cs typeface="+mn-cs"/>
              </a:rPr>
              <a:t>This code does not even deal with connection pooling, which is a common technique for managing connections to the database more effectively. </a:t>
            </a:r>
          </a:p>
          <a:p>
            <a:r>
              <a:rPr lang="en-US" sz="1200" b="0" i="0" kern="1200" dirty="0" smtClean="0">
                <a:solidFill>
                  <a:schemeClr val="tx1"/>
                </a:solidFill>
                <a:effectLst/>
                <a:latin typeface="+mn-lt"/>
                <a:ea typeface="+mn-ea"/>
                <a:cs typeface="+mn-cs"/>
              </a:rPr>
              <a:t>We do not discuss connection pooling at this point (connection pooling is discussed in the "Database Connections and </a:t>
            </a:r>
            <a:r>
              <a:rPr lang="en-US" sz="1200" b="0" i="0" kern="1200" dirty="0" err="1" smtClean="0">
                <a:solidFill>
                  <a:schemeClr val="tx1"/>
                </a:solidFill>
                <a:effectLst/>
                <a:latin typeface="+mn-lt"/>
                <a:ea typeface="+mn-ea"/>
                <a:cs typeface="+mn-cs"/>
              </a:rPr>
              <a:t>DataSources</a:t>
            </a:r>
            <a:r>
              <a:rPr lang="en-US" sz="1200" b="0" i="0" kern="1200" dirty="0" smtClean="0">
                <a:solidFill>
                  <a:schemeClr val="tx1"/>
                </a:solidFill>
                <a:effectLst/>
                <a:latin typeface="+mn-lt"/>
                <a:ea typeface="+mn-ea"/>
                <a:cs typeface="+mn-cs"/>
              </a:rPr>
              <a:t>" section later in this chapter); </a:t>
            </a:r>
          </a:p>
          <a:p>
            <a:r>
              <a:rPr lang="en-US" sz="1200" b="0" i="0" kern="1200" dirty="0" smtClean="0">
                <a:solidFill>
                  <a:schemeClr val="tx1"/>
                </a:solidFill>
                <a:effectLst/>
                <a:latin typeface="+mn-lt"/>
                <a:ea typeface="+mn-ea"/>
                <a:cs typeface="+mn-cs"/>
              </a:rPr>
              <a:t>instead, in </a:t>
            </a:r>
            <a:r>
              <a:rPr lang="en-US" sz="1200" b="0" i="0" u="none" strike="noStrike" kern="1200" dirty="0" smtClean="0">
                <a:solidFill>
                  <a:schemeClr val="tx1"/>
                </a:solidFill>
                <a:effectLst/>
                <a:latin typeface="+mn-lt"/>
                <a:ea typeface="+mn-ea"/>
                <a:cs typeface="+mn-cs"/>
                <a:hlinkClick r:id="rId3"/>
              </a:rPr>
              <a:t>Listing 6-8</a:t>
            </a:r>
            <a:r>
              <a:rPr lang="en-US" sz="1200" b="0" i="0" kern="1200" dirty="0" smtClean="0">
                <a:solidFill>
                  <a:schemeClr val="tx1"/>
                </a:solidFill>
                <a:effectLst/>
                <a:latin typeface="+mn-lt"/>
                <a:ea typeface="+mn-ea"/>
                <a:cs typeface="+mn-cs"/>
              </a:rPr>
              <a:t>, we show an implementation of the </a:t>
            </a:r>
            <a:r>
              <a:rPr lang="en-US" dirty="0" err="1" smtClean="0"/>
              <a:t>findAll</a:t>
            </a:r>
            <a:r>
              <a:rPr lang="en-US" dirty="0" smtClean="0"/>
              <a:t>(), insert()</a:t>
            </a:r>
            <a:r>
              <a:rPr lang="en-US" sz="1200" b="0" i="0" kern="1200" dirty="0" smtClean="0">
                <a:solidFill>
                  <a:schemeClr val="tx1"/>
                </a:solidFill>
                <a:effectLst/>
                <a:latin typeface="+mn-lt"/>
                <a:ea typeface="+mn-ea"/>
                <a:cs typeface="+mn-cs"/>
              </a:rPr>
              <a:t>, and </a:t>
            </a:r>
            <a:r>
              <a:rPr lang="en-US" dirty="0" smtClean="0"/>
              <a:t>delete()</a:t>
            </a:r>
            <a:r>
              <a:rPr lang="en-US" sz="1200" b="0" i="0" kern="1200" dirty="0" smtClean="0">
                <a:solidFill>
                  <a:schemeClr val="tx1"/>
                </a:solidFill>
                <a:effectLst/>
                <a:latin typeface="+mn-lt"/>
                <a:ea typeface="+mn-ea"/>
                <a:cs typeface="+mn-cs"/>
              </a:rPr>
              <a:t> methods of the </a:t>
            </a:r>
            <a:r>
              <a:rPr lang="en-US" dirty="0" err="1" smtClean="0"/>
              <a:t>ContactDao</a:t>
            </a:r>
            <a:r>
              <a:rPr lang="en-US" sz="1200" b="0" i="0" kern="1200" dirty="0" smtClean="0">
                <a:solidFill>
                  <a:schemeClr val="tx1"/>
                </a:solidFill>
                <a:effectLst/>
                <a:latin typeface="+mn-lt"/>
                <a:ea typeface="+mn-ea"/>
                <a:cs typeface="+mn-cs"/>
              </a:rPr>
              <a:t> interface using plain JDBC.</a:t>
            </a:r>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15</a:t>
            </a:fld>
            <a:endParaRPr lang="en-US"/>
          </a:p>
        </p:txBody>
      </p:sp>
    </p:spTree>
    <p:extLst>
      <p:ext uri="{BB962C8B-B14F-4D97-AF65-F5344CB8AC3E}">
        <p14:creationId xmlns:p14="http://schemas.microsoft.com/office/powerpoint/2010/main" val="40447483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115</a:t>
            </a:fld>
            <a:endParaRPr lang="en-US"/>
          </a:p>
        </p:txBody>
      </p:sp>
    </p:spTree>
    <p:extLst>
      <p:ext uri="{BB962C8B-B14F-4D97-AF65-F5344CB8AC3E}">
        <p14:creationId xmlns:p14="http://schemas.microsoft.com/office/powerpoint/2010/main" val="14853651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116</a:t>
            </a:fld>
            <a:endParaRPr lang="en-US"/>
          </a:p>
        </p:txBody>
      </p:sp>
    </p:spTree>
    <p:extLst>
      <p:ext uri="{BB962C8B-B14F-4D97-AF65-F5344CB8AC3E}">
        <p14:creationId xmlns:p14="http://schemas.microsoft.com/office/powerpoint/2010/main" val="42636622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117</a:t>
            </a:fld>
            <a:endParaRPr lang="en-US"/>
          </a:p>
        </p:txBody>
      </p:sp>
    </p:spTree>
    <p:extLst>
      <p:ext uri="{BB962C8B-B14F-4D97-AF65-F5344CB8AC3E}">
        <p14:creationId xmlns:p14="http://schemas.microsoft.com/office/powerpoint/2010/main" val="250355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118</a:t>
            </a:fld>
            <a:endParaRPr lang="en-US"/>
          </a:p>
        </p:txBody>
      </p:sp>
    </p:spTree>
    <p:extLst>
      <p:ext uri="{BB962C8B-B14F-4D97-AF65-F5344CB8AC3E}">
        <p14:creationId xmlns:p14="http://schemas.microsoft.com/office/powerpoint/2010/main" val="14711624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120</a:t>
            </a:fld>
            <a:endParaRPr lang="en-US"/>
          </a:p>
        </p:txBody>
      </p:sp>
    </p:spTree>
    <p:extLst>
      <p:ext uri="{BB962C8B-B14F-4D97-AF65-F5344CB8AC3E}">
        <p14:creationId xmlns:p14="http://schemas.microsoft.com/office/powerpoint/2010/main" val="1614111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121</a:t>
            </a:fld>
            <a:endParaRPr lang="en-US"/>
          </a:p>
        </p:txBody>
      </p:sp>
    </p:spTree>
    <p:extLst>
      <p:ext uri="{BB962C8B-B14F-4D97-AF65-F5344CB8AC3E}">
        <p14:creationId xmlns:p14="http://schemas.microsoft.com/office/powerpoint/2010/main" val="35948472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123</a:t>
            </a:fld>
            <a:endParaRPr lang="en-US"/>
          </a:p>
        </p:txBody>
      </p:sp>
    </p:spTree>
    <p:extLst>
      <p:ext uri="{BB962C8B-B14F-4D97-AF65-F5344CB8AC3E}">
        <p14:creationId xmlns:p14="http://schemas.microsoft.com/office/powerpoint/2010/main" val="1126159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125</a:t>
            </a:fld>
            <a:endParaRPr lang="en-US"/>
          </a:p>
        </p:txBody>
      </p:sp>
    </p:spTree>
    <p:extLst>
      <p:ext uri="{BB962C8B-B14F-4D97-AF65-F5344CB8AC3E}">
        <p14:creationId xmlns:p14="http://schemas.microsoft.com/office/powerpoint/2010/main" val="19953879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126</a:t>
            </a:fld>
            <a:endParaRPr lang="en-US"/>
          </a:p>
        </p:txBody>
      </p:sp>
    </p:spTree>
    <p:extLst>
      <p:ext uri="{BB962C8B-B14F-4D97-AF65-F5344CB8AC3E}">
        <p14:creationId xmlns:p14="http://schemas.microsoft.com/office/powerpoint/2010/main" val="11830080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in this data model, two new tables were added, namely, HOBBY and CONTACT_HOBBY_DETAIL (the join table), which models the many-to-many relationships between the CONTACT and HOBBY tables. </a:t>
            </a:r>
          </a:p>
          <a:p>
            <a:r>
              <a:rPr lang="en-US" dirty="0" smtClean="0"/>
              <a:t>On the other hand, a VERSION column was added to the CONTACT and CONTACT_TEL_DETAIL tables for optimistic locking, which we discuss in detail later. </a:t>
            </a:r>
            <a:br>
              <a:rPr lang="en-US" dirty="0" smtClean="0"/>
            </a:br>
            <a:r>
              <a:rPr lang="en-US" dirty="0" smtClean="0"/>
              <a:t>In the examples in this chapter, we use the embedded H2 database, so the database name is not required.</a:t>
            </a:r>
          </a:p>
          <a:p>
            <a:r>
              <a:rPr lang="en-US" dirty="0" smtClean="0">
                <a:hlinkClick r:id="rId3"/>
              </a:rPr>
              <a:t>Listings 7-1</a:t>
            </a:r>
            <a:r>
              <a:rPr lang="en-US" dirty="0" smtClean="0"/>
              <a:t> and </a:t>
            </a:r>
            <a:r>
              <a:rPr lang="en-US" dirty="0" smtClean="0">
                <a:hlinkClick r:id="rId3"/>
              </a:rPr>
              <a:t>7-2</a:t>
            </a:r>
            <a:r>
              <a:rPr lang="en-US" dirty="0" smtClean="0"/>
              <a:t> show the scripts for schema creation and sample data population.</a:t>
            </a:r>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127</a:t>
            </a:fld>
            <a:endParaRPr lang="en-US"/>
          </a:p>
        </p:txBody>
      </p:sp>
    </p:spTree>
    <p:extLst>
      <p:ext uri="{BB962C8B-B14F-4D97-AF65-F5344CB8AC3E}">
        <p14:creationId xmlns:p14="http://schemas.microsoft.com/office/powerpoint/2010/main" val="17228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16</a:t>
            </a:fld>
            <a:endParaRPr lang="en-US"/>
          </a:p>
        </p:txBody>
      </p:sp>
    </p:spTree>
    <p:extLst>
      <p:ext uri="{BB962C8B-B14F-4D97-AF65-F5344CB8AC3E}">
        <p14:creationId xmlns:p14="http://schemas.microsoft.com/office/powerpoint/2010/main" val="23297141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128</a:t>
            </a:fld>
            <a:endParaRPr lang="en-US"/>
          </a:p>
        </p:txBody>
      </p:sp>
    </p:spTree>
    <p:extLst>
      <p:ext uri="{BB962C8B-B14F-4D97-AF65-F5344CB8AC3E}">
        <p14:creationId xmlns:p14="http://schemas.microsoft.com/office/powerpoint/2010/main" val="1574005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130</a:t>
            </a:fld>
            <a:endParaRPr lang="en-US"/>
          </a:p>
        </p:txBody>
      </p:sp>
    </p:spTree>
    <p:extLst>
      <p:ext uri="{BB962C8B-B14F-4D97-AF65-F5344CB8AC3E}">
        <p14:creationId xmlns:p14="http://schemas.microsoft.com/office/powerpoint/2010/main" val="36021920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131</a:t>
            </a:fld>
            <a:endParaRPr lang="en-US"/>
          </a:p>
        </p:txBody>
      </p:sp>
    </p:spTree>
    <p:extLst>
      <p:ext uri="{BB962C8B-B14F-4D97-AF65-F5344CB8AC3E}">
        <p14:creationId xmlns:p14="http://schemas.microsoft.com/office/powerpoint/2010/main" val="1511887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configuration, several beans were declared in order to be able to support </a:t>
            </a:r>
            <a:r>
              <a:rPr lang="en-US" dirty="0" err="1" smtClean="0"/>
              <a:t>Hibernate's</a:t>
            </a:r>
            <a:r>
              <a:rPr lang="en-US" dirty="0" smtClean="0"/>
              <a:t> session factory. The main configurations are listed here:</a:t>
            </a:r>
          </a:p>
          <a:p>
            <a:endParaRPr lang="en-US" i="1" dirty="0" smtClean="0"/>
          </a:p>
          <a:p>
            <a:r>
              <a:rPr lang="en-US" i="1" dirty="0" smtClean="0"/>
              <a:t>The</a:t>
            </a:r>
            <a:r>
              <a:rPr lang="en-US" dirty="0" smtClean="0"/>
              <a:t> </a:t>
            </a:r>
            <a:r>
              <a:rPr lang="en-US" i="1" dirty="0" err="1" smtClean="0"/>
              <a:t>dataSource</a:t>
            </a:r>
            <a:r>
              <a:rPr lang="en-US" dirty="0" smtClean="0"/>
              <a:t> </a:t>
            </a:r>
            <a:r>
              <a:rPr lang="en-US" i="1" dirty="0" smtClean="0"/>
              <a:t>bean:</a:t>
            </a:r>
            <a:r>
              <a:rPr lang="en-US" dirty="0" smtClean="0"/>
              <a:t> We declared the data source with an embedded database by using H2.</a:t>
            </a:r>
          </a:p>
          <a:p>
            <a:endParaRPr lang="en-US" i="1" dirty="0" smtClean="0"/>
          </a:p>
          <a:p>
            <a:r>
              <a:rPr lang="en-US" i="1" dirty="0" smtClean="0"/>
              <a:t>The</a:t>
            </a:r>
            <a:r>
              <a:rPr lang="en-US" dirty="0" smtClean="0"/>
              <a:t> </a:t>
            </a:r>
            <a:r>
              <a:rPr lang="en-US" i="1" dirty="0" err="1" smtClean="0"/>
              <a:t>transactionManager</a:t>
            </a:r>
            <a:r>
              <a:rPr lang="en-US" dirty="0" smtClean="0"/>
              <a:t> </a:t>
            </a:r>
            <a:r>
              <a:rPr lang="en-US" i="1" dirty="0" smtClean="0"/>
              <a:t>bean:</a:t>
            </a:r>
            <a:r>
              <a:rPr lang="en-US" dirty="0" smtClean="0"/>
              <a:t> The Hibernate session factory requires a transaction manager for transactional data access. </a:t>
            </a:r>
          </a:p>
          <a:p>
            <a:r>
              <a:rPr lang="en-US" dirty="0" smtClean="0"/>
              <a:t>Spring provides a transaction manager specifically for Hibernate 4 (org.springframework.orm.hibernate4.HibernateTransactionManager). </a:t>
            </a:r>
          </a:p>
          <a:p>
            <a:r>
              <a:rPr lang="en-US" dirty="0" smtClean="0"/>
              <a:t>The bean was declared with the ID </a:t>
            </a:r>
            <a:r>
              <a:rPr lang="en-US" i="1" dirty="0" err="1" smtClean="0"/>
              <a:t>transactionManager</a:t>
            </a:r>
            <a:r>
              <a:rPr lang="en-US" dirty="0" smtClean="0"/>
              <a:t> assigned. </a:t>
            </a:r>
          </a:p>
          <a:p>
            <a:r>
              <a:rPr lang="en-US" dirty="0" smtClean="0"/>
              <a:t>By default, Spring will look up the bean with the name </a:t>
            </a:r>
            <a:r>
              <a:rPr lang="en-US" dirty="0" err="1" smtClean="0"/>
              <a:t>transactionManager</a:t>
            </a:r>
            <a:r>
              <a:rPr lang="en-US" dirty="0" smtClean="0"/>
              <a:t> within its </a:t>
            </a:r>
            <a:r>
              <a:rPr lang="en-US" dirty="0" err="1" smtClean="0"/>
              <a:t>ApplicationContext</a:t>
            </a:r>
            <a:r>
              <a:rPr lang="en-US" dirty="0" smtClean="0"/>
              <a:t> whenever transaction management is required. </a:t>
            </a:r>
          </a:p>
          <a:p>
            <a:r>
              <a:rPr lang="en-US" dirty="0" smtClean="0"/>
              <a:t>We discuss transactions in detail in </a:t>
            </a:r>
            <a:r>
              <a:rPr lang="en-US" dirty="0" smtClean="0">
                <a:hlinkClick r:id="rId3"/>
              </a:rPr>
              <a:t>Chapter 9</a:t>
            </a:r>
            <a:r>
              <a:rPr lang="en-US" dirty="0" smtClean="0"/>
              <a:t>. </a:t>
            </a:r>
          </a:p>
          <a:p>
            <a:r>
              <a:rPr lang="en-US" dirty="0" smtClean="0"/>
              <a:t>In addition, we declare the tag &lt;</a:t>
            </a:r>
            <a:r>
              <a:rPr lang="en-US" dirty="0" err="1" smtClean="0"/>
              <a:t>tx:annotation-driven</a:t>
            </a:r>
            <a:r>
              <a:rPr lang="en-US" dirty="0" smtClean="0"/>
              <a:t>&gt; to support the declaration of transaction demarcation requirements using annotations.</a:t>
            </a:r>
          </a:p>
          <a:p>
            <a:endParaRPr lang="en-US" dirty="0" smtClean="0"/>
          </a:p>
          <a:p>
            <a:r>
              <a:rPr lang="en-US" i="1" dirty="0" smtClean="0"/>
              <a:t>Component scan:</a:t>
            </a:r>
            <a:r>
              <a:rPr lang="en-US" dirty="0" smtClean="0"/>
              <a:t> This tag should be familiar to you. We instruct Spring to scan the components under the package com.apress.prospring4.ch7.</a:t>
            </a:r>
          </a:p>
          <a:p>
            <a:endParaRPr lang="en-US" i="1" dirty="0" smtClean="0"/>
          </a:p>
          <a:p>
            <a:r>
              <a:rPr lang="en-US" i="1" dirty="0" smtClean="0"/>
              <a:t>Hibernate</a:t>
            </a:r>
            <a:r>
              <a:rPr lang="en-US" dirty="0" smtClean="0"/>
              <a:t> </a:t>
            </a:r>
            <a:r>
              <a:rPr lang="en-US" dirty="0" err="1" smtClean="0"/>
              <a:t>SessionFactory</a:t>
            </a:r>
            <a:r>
              <a:rPr lang="en-US" dirty="0" smtClean="0"/>
              <a:t> </a:t>
            </a:r>
            <a:r>
              <a:rPr lang="en-US" i="1" dirty="0" smtClean="0"/>
              <a:t>bean:</a:t>
            </a:r>
            <a:r>
              <a:rPr lang="en-US" dirty="0" smtClean="0"/>
              <a:t> </a:t>
            </a:r>
          </a:p>
          <a:p>
            <a:r>
              <a:rPr lang="en-US" dirty="0" smtClean="0"/>
              <a:t>The </a:t>
            </a:r>
            <a:r>
              <a:rPr lang="en-US" dirty="0" err="1" smtClean="0"/>
              <a:t>sessionFactory</a:t>
            </a:r>
            <a:r>
              <a:rPr lang="en-US" dirty="0" smtClean="0"/>
              <a:t> bean is the most important part. </a:t>
            </a:r>
          </a:p>
          <a:p>
            <a:r>
              <a:rPr lang="en-US" dirty="0" smtClean="0"/>
              <a:t>Within the bean, several properties are provided. </a:t>
            </a:r>
          </a:p>
          <a:p>
            <a:r>
              <a:rPr lang="en-US" dirty="0" smtClean="0"/>
              <a:t>First we need to inject the data source bean into the session factory. </a:t>
            </a:r>
          </a:p>
          <a:p>
            <a:r>
              <a:rPr lang="en-US" dirty="0" smtClean="0"/>
              <a:t>Second, we instruct Hibernate to scan for the domain objects under the package com.apress.prospring4.ch7. </a:t>
            </a:r>
          </a:p>
          <a:p>
            <a:r>
              <a:rPr lang="en-US" dirty="0" smtClean="0"/>
              <a:t>Finally, the </a:t>
            </a:r>
            <a:r>
              <a:rPr lang="en-US" dirty="0" err="1" smtClean="0"/>
              <a:t>hibernateProperties</a:t>
            </a:r>
            <a:r>
              <a:rPr lang="en-US" dirty="0" smtClean="0"/>
              <a:t> property provides configuration details for Hibernate. </a:t>
            </a:r>
          </a:p>
          <a:p>
            <a:r>
              <a:rPr lang="en-US" dirty="0" smtClean="0"/>
              <a:t>There are many configuration parameters, and we define only a few important properties that should be provided for every application. </a:t>
            </a:r>
          </a:p>
          <a:p>
            <a:r>
              <a:rPr lang="en-US" dirty="0" smtClean="0">
                <a:hlinkClick r:id="rId4"/>
              </a:rPr>
              <a:t>Table 7-2</a:t>
            </a:r>
            <a:r>
              <a:rPr lang="en-US" dirty="0" smtClean="0"/>
              <a:t> lists the main configuration parameters for the Hibernate session factory.</a:t>
            </a:r>
          </a:p>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132</a:t>
            </a:fld>
            <a:endParaRPr lang="en-US"/>
          </a:p>
        </p:txBody>
      </p:sp>
    </p:spTree>
    <p:extLst>
      <p:ext uri="{BB962C8B-B14F-4D97-AF65-F5344CB8AC3E}">
        <p14:creationId xmlns:p14="http://schemas.microsoft.com/office/powerpoint/2010/main" val="36378715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133</a:t>
            </a:fld>
            <a:endParaRPr lang="en-US"/>
          </a:p>
        </p:txBody>
      </p:sp>
    </p:spTree>
    <p:extLst>
      <p:ext uri="{BB962C8B-B14F-4D97-AF65-F5344CB8AC3E}">
        <p14:creationId xmlns:p14="http://schemas.microsoft.com/office/powerpoint/2010/main" val="1918875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A10A0-5082-40E9-8BF6-0148179657DF}" type="slidenum">
              <a:rPr lang="en-US" smtClean="0"/>
              <a:t>135</a:t>
            </a:fld>
            <a:endParaRPr lang="en-US"/>
          </a:p>
        </p:txBody>
      </p:sp>
    </p:spTree>
    <p:extLst>
      <p:ext uri="{BB962C8B-B14F-4D97-AF65-F5344CB8AC3E}">
        <p14:creationId xmlns:p14="http://schemas.microsoft.com/office/powerpoint/2010/main" val="39302904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A10A0-5082-40E9-8BF6-0148179657DF}" type="slidenum">
              <a:rPr lang="en-US" smtClean="0"/>
              <a:t>136</a:t>
            </a:fld>
            <a:endParaRPr lang="en-US"/>
          </a:p>
        </p:txBody>
      </p:sp>
    </p:spTree>
    <p:extLst>
      <p:ext uri="{BB962C8B-B14F-4D97-AF65-F5344CB8AC3E}">
        <p14:creationId xmlns:p14="http://schemas.microsoft.com/office/powerpoint/2010/main" val="1370737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A10A0-5082-40E9-8BF6-0148179657DF}" type="slidenum">
              <a:rPr lang="en-US" smtClean="0"/>
              <a:t>137</a:t>
            </a:fld>
            <a:endParaRPr lang="en-US"/>
          </a:p>
        </p:txBody>
      </p:sp>
    </p:spTree>
    <p:extLst>
      <p:ext uri="{BB962C8B-B14F-4D97-AF65-F5344CB8AC3E}">
        <p14:creationId xmlns:p14="http://schemas.microsoft.com/office/powerpoint/2010/main" val="15037336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138</a:t>
            </a:fld>
            <a:endParaRPr lang="en-US"/>
          </a:p>
        </p:txBody>
      </p:sp>
    </p:spTree>
    <p:extLst>
      <p:ext uri="{BB962C8B-B14F-4D97-AF65-F5344CB8AC3E}">
        <p14:creationId xmlns:p14="http://schemas.microsoft.com/office/powerpoint/2010/main" val="971582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A10A0-5082-40E9-8BF6-0148179657DF}" type="slidenum">
              <a:rPr lang="en-US" smtClean="0"/>
              <a:t>139</a:t>
            </a:fld>
            <a:endParaRPr lang="en-US"/>
          </a:p>
        </p:txBody>
      </p:sp>
    </p:spTree>
    <p:extLst>
      <p:ext uri="{BB962C8B-B14F-4D97-AF65-F5344CB8AC3E}">
        <p14:creationId xmlns:p14="http://schemas.microsoft.com/office/powerpoint/2010/main" val="424257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A2CD7A-6AE4-4A69-B6CB-2D8CAE129AC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166367101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2CD7A-6AE4-4A69-B6CB-2D8CAE129AC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273830652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2CD7A-6AE4-4A69-B6CB-2D8CAE129AC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12630631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A2CD7A-6AE4-4A69-B6CB-2D8CAE129AC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311502540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A2CD7A-6AE4-4A69-B6CB-2D8CAE129ACA}" type="datetimeFigureOut">
              <a:rPr lang="en-US" smtClean="0"/>
              <a:t>3/21/2017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267392993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A2CD7A-6AE4-4A69-B6CB-2D8CAE129AC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11388050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A2CD7A-6AE4-4A69-B6CB-2D8CAE129ACA}" type="datetimeFigureOut">
              <a:rPr lang="en-US" smtClean="0"/>
              <a:t>3/21/2017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251018606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A2CD7A-6AE4-4A69-B6CB-2D8CAE129ACA}" type="datetimeFigureOut">
              <a:rPr lang="en-US" smtClean="0"/>
              <a:t>3/21/2017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358243968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2CD7A-6AE4-4A69-B6CB-2D8CAE129ACA}" type="datetimeFigureOut">
              <a:rPr lang="en-US" smtClean="0"/>
              <a:t>3/21/2017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38433635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2CD7A-6AE4-4A69-B6CB-2D8CAE129AC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219175855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A2CD7A-6AE4-4A69-B6CB-2D8CAE129ACA}" type="datetimeFigureOut">
              <a:rPr lang="en-US" smtClean="0"/>
              <a:t>3/21/2017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E39-D611-4814-998C-6F22A6BCA38A}" type="slidenum">
              <a:rPr lang="en-US" smtClean="0"/>
              <a:t>‹#›</a:t>
            </a:fld>
            <a:endParaRPr lang="en-US"/>
          </a:p>
        </p:txBody>
      </p:sp>
    </p:spTree>
    <p:extLst>
      <p:ext uri="{BB962C8B-B14F-4D97-AF65-F5344CB8AC3E}">
        <p14:creationId xmlns:p14="http://schemas.microsoft.com/office/powerpoint/2010/main" val="395546876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2CD7A-6AE4-4A69-B6CB-2D8CAE129ACA}" type="datetimeFigureOut">
              <a:rPr lang="en-US" smtClean="0"/>
              <a:t>3/21/2017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1FE39-D611-4814-998C-6F22A6BCA38A}" type="slidenum">
              <a:rPr lang="en-US" smtClean="0"/>
              <a:t>‹#›</a:t>
            </a:fld>
            <a:endParaRPr lang="en-US"/>
          </a:p>
        </p:txBody>
      </p:sp>
      <p:sp>
        <p:nvSpPr>
          <p:cNvPr id="7" name="fl" descr="                                              Internal Use - Confidential &#10;&#10;"/>
          <p:cNvSpPr txBox="1"/>
          <p:nvPr userDrawn="1"/>
        </p:nvSpPr>
        <p:spPr>
          <a:xfrm>
            <a:off x="0" y="6337300"/>
            <a:ext cx="12192000" cy="553998"/>
          </a:xfrm>
          <a:prstGeom prst="rect">
            <a:avLst/>
          </a:prstGeom>
          <a:noFill/>
        </p:spPr>
        <p:txBody>
          <a:bodyPr vert="horz" rtlCol="0">
            <a:spAutoFit/>
          </a:bodyPr>
          <a:lstStyle/>
          <a:p>
            <a:pPr algn="l"/>
            <a:r>
              <a:rPr lang="en-US" sz="1000" b="0" i="0" u="none" baseline="0" smtClean="0">
                <a:solidFill>
                  <a:srgbClr val="808080"/>
                </a:solidFill>
                <a:latin typeface="arial" panose="020B0604020202020204" pitchFamily="34" charset="0"/>
              </a:rPr>
              <a:t>                                              Internal Use - Confidential </a:t>
            </a:r>
          </a:p>
          <a:p>
            <a:pPr algn="l"/>
            <a:endParaRPr lang="en-US" sz="1000" b="0" i="0" u="none" baseline="0" smtClean="0">
              <a:solidFill>
                <a:srgbClr val="808080"/>
              </a:solidFill>
              <a:latin typeface="arial" panose="020B0604020202020204" pitchFamily="34" charset="0"/>
            </a:endParaRPr>
          </a:p>
          <a:p>
            <a:pPr algn="l"/>
            <a:endParaRPr lang="en-US" sz="1000" b="0" i="0" u="none" baseline="0">
              <a:solidFill>
                <a:srgbClr val="808080"/>
              </a:solidFill>
              <a:latin typeface="arial" panose="020B0604020202020204" pitchFamily="34" charset="0"/>
            </a:endParaRPr>
          </a:p>
        </p:txBody>
      </p:sp>
    </p:spTree>
    <p:extLst>
      <p:ext uri="{BB962C8B-B14F-4D97-AF65-F5344CB8AC3E}">
        <p14:creationId xmlns:p14="http://schemas.microsoft.com/office/powerpoint/2010/main" val="2428595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viewer.books24x7.com/assetviewer.aspx?bookid=72588&amp;chunkid=327692805&amp;resumebookmarkid=a6b5e736-fa7d-e611-849e-00505686029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viewer.books24x7.com/assetviewer.aspx?bookid=72588&amp;chunkid=421619240&amp;resumebookmarkid=a6b5e736-fa7d-e611-849e-00505686029c"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viewer.books24x7.com/assetviewer.aspx?bookid=72588&amp;chunkid=42161924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www.springsource.org/spring-data"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www.springsource.org/spring-data/jdbc-extensions"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www.querydsl.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viewer.books24x7.com/assetviewer.aspx?bookid=72588&amp;chunkid=327692805&amp;resumebookmarkid=a6b5e736-fa7d-e611-849e-00505686029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viewer.books24x7.com/assetviewer.aspx?bkid=72588&amp;destid=729#729"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viewer.books24x7.com/assetviewer.aspx?bookid=72588&amp;chunkid=768995005&amp;resumebookmarkid=a6b5e736-fa7d-e611-849e-00505686029c"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viewer.books24x7.com/assetviewer.aspx?bookid=72588&amp;chunkid=515654190&amp;resumebookmarkid=a6b5e736-fa7d-e611-849e-00505686029c"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viewer.books24x7.com/assetviewer.aspx?bkid=72588&amp;destid=1124#1124"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viewer.books24x7.com/assetviewer.aspx?bookid=72588&amp;chunkid=515654190&amp;resumebookmarkid=a6b5e736-fa7d-e611-849e-00505686029c"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docs.jboss.org/hibernate/core/4.3/manual/en-US/html/ch03.html"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viewer.books24x7.com/assetviewer.aspx?bookid=72588&amp;chunkid=142650634&amp;resumebookmarkid=a6b5e736-fa7d-e611-849e-00505686029c"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viewer.books24x7.com/assetviewer.aspx?bookid=72588&amp;chunkid=142650634&amp;resumebookmarkid=a6b5e736-fa7d-e611-849e-00505686029c"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viewer.books24x7.com/assetviewer.aspx?bookid=72588&amp;chunkid=260526422&amp;resumebookmarkid=a6b5e736-fa7d-e611-849e-00505686029c"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viewer.books24x7.com/assetviewer.aspx?bookid=72588&amp;chunkid=142650634&amp;resumebookmarkid=a6b5e736-fa7d-e611-849e-00505686029c"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viewer.books24x7.com/assetviewer.aspx?bookid=72588&amp;chunkid=142650634&amp;resumebookmarkid=a6b5e736-fa7d-e611-849e-00505686029c"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8.xml.rels><?xml version="1.0" encoding="UTF-8" standalone="yes"?>
<Relationships xmlns="http://schemas.openxmlformats.org/package/2006/relationships"><Relationship Id="rId3" Type="http://schemas.openxmlformats.org/officeDocument/2006/relationships/hyperlink" Target="http://viewer.books24x7.com/assetviewer.aspx?bookid=72588&amp;chunkid=142650634&amp;resumebookmarkid=a6b5e736-fa7d-e611-849e-00505686029c"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9.xml.rels><?xml version="1.0" encoding="UTF-8" standalone="yes"?>
<Relationships xmlns="http://schemas.openxmlformats.org/package/2006/relationships"><Relationship Id="rId3" Type="http://schemas.openxmlformats.org/officeDocument/2006/relationships/hyperlink" Target="http://viewer.books24x7.com/assetviewer.aspx?bookid=72588&amp;chunkid=473712988&amp;resumebookmarkid=a6b5e736-fa7d-e611-849e-00505686029c"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viewer.books24x7.com/assetviewer.aspx?bkid=72588&amp;destid=1124#112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2" Type="http://schemas.openxmlformats.org/officeDocument/2006/relationships/hyperlink" Target="http://viewer.books24x7.com/assetviewer.aspx?bookid=72588&amp;chunkid=915854167&amp;resumebookmarkid=a6b5e736-fa7d-e611-849e-00505686029c"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viewer.books24x7.com/assetviewer.aspx?bookid=72588&amp;chunkid=915854167&amp;resumebookmarkid=a6b5e736-fa7d-e611-849e-00505686029c"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viewer.books24x7.com/assetviewer.aspx?bookid=72588&amp;chunkid=915854167&amp;resumebookmarkid=a6b5e736-fa7d-e611-849e-00505686029c"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viewer.books24x7.com/assetviewer.aspx?bookid=72588&amp;chunkid=915854167&amp;resumebookmarkid=a6b5e736-fa7d-e611-849e-00505686029c"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viewer.books24x7.com/assetviewer.aspx?bkid=72588&amp;destid=881#881"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viewer.books24x7.com/assetviewer.aspx?bookid=72588&amp;chunkid=452182886&amp;resumebookmarkid=a6b5e736-fa7d-e611-849e-00505686029c"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83.xml.rels><?xml version="1.0" encoding="UTF-8" standalone="yes"?>
<Relationships xmlns="http://schemas.openxmlformats.org/package/2006/relationships"><Relationship Id="rId3" Type="http://schemas.openxmlformats.org/officeDocument/2006/relationships/hyperlink" Target="http://viewer.books24x7.com/assetviewer.aspx?bookid=72588&amp;chunkid=452182886&amp;resumebookmarkid=a6b5e736-fa7d-e611-849e-00505686029c"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viewer.books24x7.com/assetviewer.aspx?bkid=72588&amp;destid=1124#1124"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viewer.books24x7.com/assetviewer.aspx?bkid=72588&amp;destid=881#881"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viewer.books24x7.com/assetviewer.aspx?bkid=72588&amp;destid=881#881"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hyperlink" Target="http://viewer.books24x7.com/assetviewer.aspx?bookid=72588&amp;chunkid=452182886&amp;resumebookmarkid=a6b5e736-fa7d-e611-849e-00505686029c"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amp;resumebookmarkid=a6b5e736-fa7d-e611-849e-00505686029c"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92.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hyperlink" Target="http://viewer.books24x7.com/assetviewer.aspx?bkid=72588&amp;destid=881#881"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viewer.books24x7.com/assetviewer.aspx?bkid=72588&amp;destid=881#881"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hyperlink" Target="http://viewer.books24x7.com/assetviewer.aspx?bookid=72588&amp;chunkid=847455963"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viewer.books24x7.com/assetviewer.aspx?bookid=72588&amp;chunkid=260526422&amp;resumebookmarkid=a6b5e736-fa7d-e611-849e-00505686029c"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06.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amp;resumebookmarkid=a6b5e736-fa7d-e611-849e-00505686029c"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viewer.books24x7.com/assetviewer.aspx?bookid=72588&amp;chunkid=260526422&amp;resumebookmarkid=a6b5e736-fa7d-e611-849e-00505686029c"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13.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14.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2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viewer.books24x7.com/assetviewer.aspx?bookid=72588&amp;chunkid=375995890&amp;resumebookmarkid=a6b5e736-fa7d-e611-849e-00505686029c"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www.hibernate.org/subprojects/jpamodelgen.html" TargetMode="External"/><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hyperlink" Target="http://viewer.books24x7.com/assetviewer.aspx?bookid=72588&amp;chunkid=847455963" TargetMode="External"/><Relationship Id="rId4" Type="http://schemas.openxmlformats.org/officeDocument/2006/relationships/hyperlink" Target="http://docs.jboss.org/hibernate/jpamodelgen/1.3/reference/en-US/html_single/#chapter-usage"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viewer.books24x7.com/assetviewer.aspx?bookid=72588&amp;chunkid=847455963"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viewer.books24x7.com/assetviewer.aspx?bookid=72588&amp;chunkid=375995890&amp;resumebookmarkid=a6b5e736-fa7d-e611-849e-00505686029c"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hyperlink" Target="http://viewer.books24x7.com/assetviewer.aspx?bookid=72588&amp;chunkid=847455963"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github.com/spring-projects/spring-data-commons" TargetMode="External"/><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256.xml.rels><?xml version="1.0" encoding="UTF-8" standalone="yes"?>
<Relationships xmlns="http://schemas.openxmlformats.org/package/2006/relationships"><Relationship Id="rId2" Type="http://schemas.openxmlformats.org/officeDocument/2006/relationships/hyperlink" Target="http://viewer.books24x7.com/assetviewer.aspx?bookid=72588&amp;chunkid=296585664"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amp;resumebookmarkid=a6b5e736-fa7d-e611-849e-00505686029c" TargetMode="External"/><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64.xml.rels><?xml version="1.0" encoding="UTF-8" standalone="yes"?>
<Relationships xmlns="http://schemas.openxmlformats.org/package/2006/relationships"><Relationship Id="rId3" Type="http://schemas.openxmlformats.org/officeDocument/2006/relationships/hyperlink" Target="http://static.springsource.org/spring-data/data-jpa/docs/current/reference/html/" TargetMode="External"/><Relationship Id="rId2" Type="http://schemas.openxmlformats.org/officeDocument/2006/relationships/hyperlink" Target="http://static.springsource.org/spring-data/data-commons/docs/current/reference/html/"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commons.apache.org/dbc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viewer.books24x7.com/assetviewer.aspx?bookid=72588&amp;chunkid=375995890&amp;resumebookmarkid=a6b5e736-fa7d-e611-849e-00505686029c" TargetMode="External"/></Relationships>
</file>

<file path=ppt/slides/_rels/slide2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273.xml.rels><?xml version="1.0" encoding="UTF-8" standalone="yes"?>
<Relationships xmlns="http://schemas.openxmlformats.org/package/2006/relationships"><Relationship Id="rId2" Type="http://schemas.openxmlformats.org/officeDocument/2006/relationships/hyperlink" Target="http://viewer.books24x7.com/assetviewer.aspx?bookid=72588&amp;chunkid=296585664" TargetMode="Externa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76.xml.rels><?xml version="1.0" encoding="UTF-8" standalone="yes"?>
<Relationships xmlns="http://schemas.openxmlformats.org/package/2006/relationships"><Relationship Id="rId2" Type="http://schemas.openxmlformats.org/officeDocument/2006/relationships/hyperlink" Target="http://viewer.books24x7.com/assetviewer.aspx?bookid=72588&amp;chunkid=296585664"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viewer.books24x7.com/assetviewer.aspx?bookid=72588&amp;chunkid=296585664" TargetMode="Externa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viewer.books24x7.com/assetviewer.aspx?bookid=72588&amp;chunkid=296585664" TargetMode="External"/><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jolbox.com/" TargetMode="External"/><Relationship Id="rId2" Type="http://schemas.openxmlformats.org/officeDocument/2006/relationships/hyperlink" Target="http://www.mchange.com/projects/c3p0/index.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viewer.books24x7.com/assetviewer.aspx?bookid=72588&amp;chunkid=296585664"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86.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287.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viewer.books24x7.com/assetviewer.aspx?bookid=72588&amp;chunkid=375995890&amp;resumebookmarkid=a6b5e736-fa7d-e611-849e-00505686029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viewer.books24x7.com/assetviewer.aspx?bookid=72588&amp;chunkid=300313223"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hyperlink" Target="http://viewer.books24x7.com/assetviewer.aspx?bookid=72588&amp;chunkid=300313223"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ostgresql.org/" TargetMode="External"/><Relationship Id="rId2" Type="http://schemas.openxmlformats.org/officeDocument/2006/relationships/hyperlink" Target="http://www.mysql.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viewer.books24x7.com/assetviewer.aspx?bookid=72588&amp;chunkid=375995890&amp;resumebookmarkid=a6b5e736-fa7d-e611-849e-00505686029c"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00.xml.rels><?xml version="1.0" encoding="UTF-8" standalone="yes"?>
<Relationships xmlns="http://schemas.openxmlformats.org/package/2006/relationships"><Relationship Id="rId2" Type="http://schemas.openxmlformats.org/officeDocument/2006/relationships/hyperlink" Target="http://viewer.books24x7.com/assetviewer.aspx?bookid=72588&amp;chunkid=300313223"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viewer.books24x7.com/assetviewer.aspx?bookid=72588&amp;chunkid=300313223" TargetMode="External"/><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viewer.books24x7.com/assetviewer.aspx?bookid=72588&amp;chunkid=375995890&amp;resumebookmarkid=a6b5e736-fa7d-e611-849e-00505686029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viewer.books24x7.com/assetviewer.aspx?bookid=72588&amp;chunkid=796507546&amp;resumebookmarkid=a6b5e736-fa7d-e611-849e-00505686029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viewer.books24x7.com/assetviewer.aspx?bookid=72588&amp;chunkid=796507546&amp;resumebookmarkid=a6b5e736-fa7d-e611-849e-00505686029c"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hyperlink" Target="http://viewer.books24x7.com/assetviewer.aspx?bookid=72588&amp;chunkid=796507546&amp;resumebookmarkid=a6b5e736-fa7d-e611-849e-00505686029c"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http://viewer.books24x7.com/assetviewer.aspx?bookid=72588&amp;chunkid=796507546&amp;resumebookmarkid=a6b5e736-fa7d-e611-849e-00505686029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viewer.books24x7.com/assetviewer.aspx?bkid=72588&amp;destid=308#30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viewer.books24x7.com/assetviewer.aspx?bookid=72588&amp;chunkid=147053713&amp;resumebookmarkid=a6b5e736-fa7d-e611-849e-00505686029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viewer.books24x7.com/assetviewer.aspx?bookid=72588&amp;chunkid=147053713&amp;resumebookmarkid=a6b5e736-fa7d-e611-849e-00505686029c"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viewer.books24x7.com/assetviewer.aspx?bookid=72588&amp;chunkid=503164553&amp;resumebookmarkid=a6b5e736-fa7d-e611-849e-00505686029c"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hyperlink" Target="http://docs.oracle.com/javase/tutorial/java/javaOO/lambdaexpressions.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viewer.books24x7.com/assetviewer.aspx?bookid=72588&amp;chunkid=503164553&amp;resumebookmarkid=a6b5e736-fa7d-e611-849e-00505686029c"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viewer.books24x7.com/assetviewer.aspx?bookid=72588&amp;chunkid=327692805&amp;resumebookmarkid=a6b5e736-fa7d-e611-849e-00505686029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hyperlink" Target="http://viewer.books24x7.com/assetviewer.aspx?bookid=72588&amp;chunkid=503164553&amp;resumebookmarkid=a6b5e736-fa7d-e611-849e-00505686029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viewer.books24x7.com/assetviewer.aspx?bkid=72588&amp;destid=738#738"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viewer.books24x7.com/assetviewer.aspx?bookid=72588&amp;chunkid=421619240&amp;resumebookmarkid=a6b5e736-fa7d-e611-849e-00505686029c"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amp;resumebookmarkid=a6b5e736-fa7d-e611-849e-00505686029c"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amp;resumebookmarkid=a6b5e736-fa7d-e611-849e-00505686029c"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viewer.books24x7.com/assetviewer.aspx?bookid=72588&amp;chunkid=327692805&amp;resumebookmarkid=a6b5e736-fa7d-e611-849e-00505686029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amp;resumebookmarkid=a6b5e736-fa7d-e611-849e-00505686029c"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viewer.books24x7.com/assetviewer.aspx?bookid=72588&amp;chunkid=421619240&amp;resumebookmarkid=a6b5e736-fa7d-e611-849e-00505686029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viewer.books24x7.com/assetviewer.aspx?bookid=72588&amp;chunkid=421619240&amp;resumebookmarkid=a6b5e736-fa7d-e611-849e-00505686029c"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Spring JDBC </a:t>
            </a:r>
            <a:r>
              <a:rPr lang="en-US" b="1" dirty="0" smtClean="0"/>
              <a:t>Support</a:t>
            </a:r>
            <a:endParaRPr lang="en-US" dirty="0"/>
          </a:p>
        </p:txBody>
      </p:sp>
      <p:sp>
        <p:nvSpPr>
          <p:cNvPr id="3" name="Subtitle 2"/>
          <p:cNvSpPr>
            <a:spLocks noGrp="1"/>
          </p:cNvSpPr>
          <p:nvPr>
            <p:ph type="subTitle" idx="1"/>
          </p:nvPr>
        </p:nvSpPr>
        <p:spPr/>
        <p:txBody>
          <a:bodyPr/>
          <a:lstStyle/>
          <a:p>
            <a:endParaRPr lang="en-US" dirty="0"/>
          </a:p>
        </p:txBody>
      </p:sp>
      <p:sp>
        <p:nvSpPr>
          <p:cNvPr id="4" name="flFirstPage" descr="                                              Internal Use - Confidential &#10;&#10;"/>
          <p:cNvSpPr txBox="1"/>
          <p:nvPr/>
        </p:nvSpPr>
        <p:spPr>
          <a:xfrm>
            <a:off x="0" y="6337300"/>
            <a:ext cx="3316934" cy="553998"/>
          </a:xfrm>
          <a:prstGeom prst="rect">
            <a:avLst/>
          </a:prstGeom>
          <a:noFill/>
        </p:spPr>
        <p:txBody>
          <a:bodyPr vert="horz" wrap="none" rtlCol="0">
            <a:spAutoFit/>
          </a:bodyPr>
          <a:lstStyle/>
          <a:p>
            <a:r>
              <a:rPr lang="en-US" sz="1000" smtClean="0">
                <a:solidFill>
                  <a:srgbClr val="808080"/>
                </a:solidFill>
                <a:latin typeface="arial" panose="020B0604020202020204" pitchFamily="34" charset="0"/>
              </a:rPr>
              <a:t>                                              Internal Use - Confidential </a:t>
            </a:r>
          </a:p>
          <a:p>
            <a:endParaRPr lang="en-US" sz="1000" smtClean="0">
              <a:solidFill>
                <a:srgbClr val="808080"/>
              </a:solidFill>
              <a:latin typeface="arial" panose="020B0604020202020204" pitchFamily="34" charset="0"/>
            </a:endParaRPr>
          </a:p>
          <a:p>
            <a:endParaRPr lang="en-US" sz="1000" dirty="0">
              <a:solidFill>
                <a:srgbClr val="808080"/>
              </a:solidFill>
              <a:latin typeface="arial" panose="020B0604020202020204" pitchFamily="34" charset="0"/>
            </a:endParaRPr>
          </a:p>
        </p:txBody>
      </p:sp>
    </p:spTree>
    <p:extLst>
      <p:ext uri="{BB962C8B-B14F-4D97-AF65-F5344CB8AC3E}">
        <p14:creationId xmlns:p14="http://schemas.microsoft.com/office/powerpoint/2010/main" val="50182388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4891405"/>
            <a:ext cx="10515600" cy="1325563"/>
          </a:xfrm>
        </p:spPr>
        <p:txBody>
          <a:bodyPr>
            <a:noAutofit/>
          </a:bodyPr>
          <a:lstStyle/>
          <a:p>
            <a:r>
              <a:rPr lang="en-US" sz="2800" b="1" dirty="0"/>
              <a:t>Let's start with a simple interface for </a:t>
            </a:r>
            <a:r>
              <a:rPr lang="en-US" sz="2800" b="1" dirty="0" err="1"/>
              <a:t>ContactDao</a:t>
            </a:r>
            <a:r>
              <a:rPr lang="en-US" sz="2800" b="1" dirty="0"/>
              <a:t> that encapsulates all the data access services for contact information. </a:t>
            </a:r>
            <a:br>
              <a:rPr lang="en-US" sz="2800" b="1" dirty="0"/>
            </a:br>
            <a:r>
              <a:rPr lang="en-US" sz="2800" b="1" dirty="0">
                <a:hlinkClick r:id="rId3"/>
              </a:rPr>
              <a:t>Listing 6-5</a:t>
            </a:r>
            <a:r>
              <a:rPr lang="en-US" sz="2800" b="1" dirty="0"/>
              <a:t> shows the </a:t>
            </a:r>
            <a:r>
              <a:rPr lang="en-US" sz="2800" b="1" dirty="0" err="1"/>
              <a:t>ContactDao</a:t>
            </a:r>
            <a:r>
              <a:rPr lang="en-US" sz="2800" b="1" dirty="0"/>
              <a:t> interface</a:t>
            </a:r>
            <a:r>
              <a:rPr lang="en-US" sz="2800" b="1" dirty="0" smtClean="0"/>
              <a:t>.</a:t>
            </a:r>
            <a:endParaRPr lang="en-US" sz="2800" b="1" dirty="0"/>
          </a:p>
        </p:txBody>
      </p:sp>
      <p:pic>
        <p:nvPicPr>
          <p:cNvPr id="7" name="Content Placeholder 6"/>
          <p:cNvPicPr>
            <a:picLocks noGrp="1" noChangeAspect="1"/>
          </p:cNvPicPr>
          <p:nvPr>
            <p:ph idx="1"/>
          </p:nvPr>
        </p:nvPicPr>
        <p:blipFill>
          <a:blip r:embed="rId4"/>
          <a:stretch>
            <a:fillRect/>
          </a:stretch>
        </p:blipFill>
        <p:spPr>
          <a:xfrm>
            <a:off x="670560" y="594360"/>
            <a:ext cx="10927080" cy="3749040"/>
          </a:xfrm>
          <a:prstGeom prst="rect">
            <a:avLst/>
          </a:prstGeom>
        </p:spPr>
      </p:pic>
    </p:spTree>
    <p:extLst>
      <p:ext uri="{BB962C8B-B14F-4D97-AF65-F5344CB8AC3E}">
        <p14:creationId xmlns:p14="http://schemas.microsoft.com/office/powerpoint/2010/main" val="394562263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Batching Operations with </a:t>
            </a:r>
            <a:r>
              <a:rPr lang="en-US" b="1" dirty="0" err="1"/>
              <a:t>BatchSqlUpdate</a:t>
            </a:r>
            <a:endParaRPr lang="en-US" b="1" dirty="0"/>
          </a:p>
          <a:p>
            <a:r>
              <a:rPr lang="en-US" dirty="0"/>
              <a:t>For batch operations, we use the </a:t>
            </a:r>
            <a:r>
              <a:rPr lang="en-US" dirty="0" err="1"/>
              <a:t>BatchSqlUpdate</a:t>
            </a:r>
            <a:r>
              <a:rPr lang="en-US" dirty="0"/>
              <a:t> class. The new </a:t>
            </a:r>
            <a:r>
              <a:rPr lang="en-US" dirty="0" err="1"/>
              <a:t>insertWithDetail</a:t>
            </a:r>
            <a:r>
              <a:rPr lang="en-US" dirty="0"/>
              <a:t>() method will insert both the contact and its telephone details into the database.</a:t>
            </a:r>
          </a:p>
          <a:p>
            <a:r>
              <a:rPr lang="en-US" dirty="0"/>
              <a:t>In order to be able to insert the telephone detail record, we need to create the </a:t>
            </a:r>
            <a:r>
              <a:rPr lang="en-US" dirty="0" err="1"/>
              <a:t>InsertContactTelDetail</a:t>
            </a:r>
            <a:r>
              <a:rPr lang="en-US" dirty="0"/>
              <a:t> class, which is shown in </a:t>
            </a:r>
            <a:r>
              <a:rPr lang="en-US" dirty="0">
                <a:hlinkClick r:id="rId3"/>
              </a:rPr>
              <a:t>Listing 6-47</a:t>
            </a:r>
            <a:r>
              <a:rPr lang="en-US" dirty="0" smtClean="0"/>
              <a:t>.</a:t>
            </a:r>
            <a:endParaRPr lang="en-US" dirty="0"/>
          </a:p>
        </p:txBody>
      </p:sp>
    </p:spTree>
    <p:extLst>
      <p:ext uri="{BB962C8B-B14F-4D97-AF65-F5344CB8AC3E}">
        <p14:creationId xmlns:p14="http://schemas.microsoft.com/office/powerpoint/2010/main" val="293190067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813"/>
            <a:ext cx="10515600" cy="424015"/>
          </a:xfrm>
        </p:spPr>
        <p:txBody>
          <a:bodyPr>
            <a:normAutofit fontScale="90000"/>
          </a:bodyPr>
          <a:lstStyle/>
          <a:p>
            <a:r>
              <a:rPr lang="en-US" sz="2800" b="1" dirty="0"/>
              <a:t>Listing 6-47: The </a:t>
            </a:r>
            <a:r>
              <a:rPr lang="en-US" sz="2800" dirty="0" err="1"/>
              <a:t>InsertContactTelDetail</a:t>
            </a:r>
            <a:r>
              <a:rPr lang="en-US" sz="2800" b="1" dirty="0"/>
              <a:t> </a:t>
            </a:r>
            <a:r>
              <a:rPr lang="en-US" sz="2800" b="1" dirty="0" smtClean="0"/>
              <a:t>Class</a:t>
            </a:r>
            <a:endParaRPr lang="en-US" sz="2800" dirty="0"/>
          </a:p>
        </p:txBody>
      </p:sp>
      <p:pic>
        <p:nvPicPr>
          <p:cNvPr id="4" name="Content Placeholder 3"/>
          <p:cNvPicPr>
            <a:picLocks noGrp="1" noChangeAspect="1"/>
          </p:cNvPicPr>
          <p:nvPr>
            <p:ph idx="1"/>
          </p:nvPr>
        </p:nvPicPr>
        <p:blipFill>
          <a:blip r:embed="rId3"/>
          <a:stretch>
            <a:fillRect/>
          </a:stretch>
        </p:blipFill>
        <p:spPr>
          <a:xfrm>
            <a:off x="293914" y="638828"/>
            <a:ext cx="11468025" cy="4658886"/>
          </a:xfrm>
          <a:prstGeom prst="rect">
            <a:avLst/>
          </a:prstGeom>
        </p:spPr>
      </p:pic>
      <p:sp>
        <p:nvSpPr>
          <p:cNvPr id="3" name="TextBox 2"/>
          <p:cNvSpPr txBox="1"/>
          <p:nvPr/>
        </p:nvSpPr>
        <p:spPr>
          <a:xfrm>
            <a:off x="293914" y="5550658"/>
            <a:ext cx="11059886" cy="1015663"/>
          </a:xfrm>
          <a:prstGeom prst="rect">
            <a:avLst/>
          </a:prstGeom>
          <a:noFill/>
        </p:spPr>
        <p:txBody>
          <a:bodyPr wrap="square" rtlCol="0">
            <a:spAutoFit/>
          </a:bodyPr>
          <a:lstStyle/>
          <a:p>
            <a:r>
              <a:rPr lang="en-US" sz="2000" dirty="0"/>
              <a:t>Note that in the constructor, we call the </a:t>
            </a:r>
            <a:r>
              <a:rPr lang="en-US" sz="2000" dirty="0" err="1"/>
              <a:t>BatchSqlUpdate.setBatchSize</a:t>
            </a:r>
            <a:r>
              <a:rPr lang="en-US" sz="2000" dirty="0"/>
              <a:t>() method to set the batch size for the JDBC insert operation.</a:t>
            </a:r>
          </a:p>
          <a:p>
            <a:r>
              <a:rPr lang="en-US" sz="2000" dirty="0">
                <a:hlinkClick r:id="rId4"/>
              </a:rPr>
              <a:t>Listing 6-48</a:t>
            </a:r>
            <a:r>
              <a:rPr lang="en-US" sz="2000" dirty="0"/>
              <a:t> shows the implementation of the </a:t>
            </a:r>
            <a:r>
              <a:rPr lang="en-US" sz="2000" dirty="0" err="1"/>
              <a:t>insertWithDetail</a:t>
            </a:r>
            <a:r>
              <a:rPr lang="en-US" sz="2000" dirty="0"/>
              <a:t>() method in the </a:t>
            </a:r>
            <a:r>
              <a:rPr lang="en-US" sz="2000" dirty="0" err="1"/>
              <a:t>JdbcContactDao</a:t>
            </a:r>
            <a:r>
              <a:rPr lang="en-US" sz="2000" dirty="0"/>
              <a:t> class</a:t>
            </a:r>
            <a:r>
              <a:rPr lang="en-US" sz="2000" dirty="0" smtClean="0"/>
              <a:t>.</a:t>
            </a:r>
            <a:endParaRPr lang="en-US" sz="2000" dirty="0"/>
          </a:p>
        </p:txBody>
      </p:sp>
    </p:spTree>
    <p:extLst>
      <p:ext uri="{BB962C8B-B14F-4D97-AF65-F5344CB8AC3E}">
        <p14:creationId xmlns:p14="http://schemas.microsoft.com/office/powerpoint/2010/main" val="257014689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203"/>
            <a:ext cx="10515600" cy="462189"/>
          </a:xfrm>
        </p:spPr>
        <p:txBody>
          <a:bodyPr>
            <a:normAutofit fontScale="90000"/>
          </a:bodyPr>
          <a:lstStyle/>
          <a:p>
            <a:r>
              <a:rPr lang="en-US" b="1" dirty="0"/>
              <a:t>Listing 6-48: Batch SQL Update </a:t>
            </a:r>
            <a:r>
              <a:rPr lang="en-US" b="1" dirty="0" smtClean="0"/>
              <a:t>Operation</a:t>
            </a:r>
            <a:endParaRPr lang="en-US" dirty="0"/>
          </a:p>
        </p:txBody>
      </p:sp>
      <p:sp>
        <p:nvSpPr>
          <p:cNvPr id="3" name="Content Placeholder 2"/>
          <p:cNvSpPr>
            <a:spLocks noGrp="1"/>
          </p:cNvSpPr>
          <p:nvPr>
            <p:ph idx="1"/>
          </p:nvPr>
        </p:nvSpPr>
        <p:spPr>
          <a:xfrm>
            <a:off x="838200" y="653143"/>
            <a:ext cx="10515600" cy="5523820"/>
          </a:xfrm>
        </p:spPr>
        <p:txBody>
          <a:bodyPr/>
          <a:lstStyle/>
          <a:p>
            <a:r>
              <a:rPr lang="en-US" dirty="0" err="1" smtClean="0"/>
              <a:t>insertWithDetail</a:t>
            </a:r>
            <a:r>
              <a:rPr lang="en-US" dirty="0" smtClean="0"/>
              <a:t>() from JdbcContactDao.java</a:t>
            </a:r>
          </a:p>
          <a:p>
            <a:endParaRPr lang="en-US" dirty="0"/>
          </a:p>
        </p:txBody>
      </p:sp>
      <p:pic>
        <p:nvPicPr>
          <p:cNvPr id="4" name="Picture 3"/>
          <p:cNvPicPr>
            <a:picLocks noChangeAspect="1"/>
          </p:cNvPicPr>
          <p:nvPr/>
        </p:nvPicPr>
        <p:blipFill>
          <a:blip r:embed="rId3"/>
          <a:stretch>
            <a:fillRect/>
          </a:stretch>
        </p:blipFill>
        <p:spPr>
          <a:xfrm>
            <a:off x="725714" y="1233715"/>
            <a:ext cx="10987315" cy="5515428"/>
          </a:xfrm>
          <a:prstGeom prst="rect">
            <a:avLst/>
          </a:prstGeom>
        </p:spPr>
      </p:pic>
    </p:spTree>
    <p:extLst>
      <p:ext uri="{BB962C8B-B14F-4D97-AF65-F5344CB8AC3E}">
        <p14:creationId xmlns:p14="http://schemas.microsoft.com/office/powerpoint/2010/main" val="14516554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7"/>
            <a:ext cx="10515600" cy="418646"/>
          </a:xfrm>
        </p:spPr>
        <p:txBody>
          <a:bodyPr>
            <a:normAutofit fontScale="90000"/>
          </a:bodyPr>
          <a:lstStyle/>
          <a:p>
            <a:endParaRPr lang="en-US" dirty="0"/>
          </a:p>
        </p:txBody>
      </p:sp>
      <p:sp>
        <p:nvSpPr>
          <p:cNvPr id="3" name="Content Placeholder 2"/>
          <p:cNvSpPr>
            <a:spLocks noGrp="1"/>
          </p:cNvSpPr>
          <p:nvPr>
            <p:ph idx="1"/>
          </p:nvPr>
        </p:nvSpPr>
        <p:spPr>
          <a:xfrm>
            <a:off x="838200" y="928914"/>
            <a:ext cx="10515600" cy="5248049"/>
          </a:xfrm>
        </p:spPr>
        <p:txBody>
          <a:bodyPr>
            <a:normAutofit fontScale="85000" lnSpcReduction="10000"/>
          </a:bodyPr>
          <a:lstStyle/>
          <a:p>
            <a:r>
              <a:rPr lang="en-US" dirty="0"/>
              <a:t>Each time the </a:t>
            </a:r>
            <a:r>
              <a:rPr lang="en-US" i="1" dirty="0" err="1"/>
              <a:t>insertWithDetail</a:t>
            </a:r>
            <a:r>
              <a:rPr lang="en-US" dirty="0"/>
              <a:t>() method is called, a new instance of </a:t>
            </a:r>
            <a:r>
              <a:rPr lang="en-US" i="1" dirty="0" err="1"/>
              <a:t>InsertContactTelDetail</a:t>
            </a:r>
            <a:r>
              <a:rPr lang="en-US" dirty="0"/>
              <a:t> is constructed, as the </a:t>
            </a:r>
            <a:r>
              <a:rPr lang="en-US" i="1" dirty="0" err="1"/>
              <a:t>BatchSqlUpdate</a:t>
            </a:r>
            <a:r>
              <a:rPr lang="en-US" dirty="0"/>
              <a:t> class is not thread safe. </a:t>
            </a:r>
            <a:endParaRPr lang="en-US" dirty="0" smtClean="0"/>
          </a:p>
          <a:p>
            <a:r>
              <a:rPr lang="en-US" dirty="0" smtClean="0"/>
              <a:t>Then </a:t>
            </a:r>
            <a:r>
              <a:rPr lang="en-US" dirty="0"/>
              <a:t>we use it just like </a:t>
            </a:r>
            <a:r>
              <a:rPr lang="en-US" i="1" dirty="0" err="1"/>
              <a:t>SqlUpdate</a:t>
            </a:r>
            <a:r>
              <a:rPr lang="en-US" dirty="0"/>
              <a:t>. </a:t>
            </a:r>
            <a:endParaRPr lang="en-US" dirty="0" smtClean="0"/>
          </a:p>
          <a:p>
            <a:r>
              <a:rPr lang="en-US" dirty="0" smtClean="0"/>
              <a:t>One </a:t>
            </a:r>
            <a:r>
              <a:rPr lang="en-US" dirty="0"/>
              <a:t>main difference is that the </a:t>
            </a:r>
            <a:r>
              <a:rPr lang="en-US" i="1" dirty="0" err="1"/>
              <a:t>BatchSqlUpdate</a:t>
            </a:r>
            <a:r>
              <a:rPr lang="en-US" dirty="0"/>
              <a:t> class will queue up the insert operations and submit them to the database in batch. </a:t>
            </a:r>
            <a:endParaRPr lang="en-US" dirty="0" smtClean="0"/>
          </a:p>
          <a:p>
            <a:r>
              <a:rPr lang="en-US" dirty="0" smtClean="0"/>
              <a:t>Every </a:t>
            </a:r>
            <a:r>
              <a:rPr lang="en-US" dirty="0"/>
              <a:t>time the number of records equals the batch size, Spring will execute a bulk insert operation to the database for the pending records. </a:t>
            </a:r>
            <a:endParaRPr lang="en-US" dirty="0" smtClean="0"/>
          </a:p>
          <a:p>
            <a:r>
              <a:rPr lang="en-US" dirty="0" smtClean="0"/>
              <a:t>On </a:t>
            </a:r>
            <a:r>
              <a:rPr lang="en-US" dirty="0"/>
              <a:t>the other hand, upon completion, we call the </a:t>
            </a:r>
            <a:r>
              <a:rPr lang="en-US" dirty="0" err="1"/>
              <a:t>BatchSqlUpdate.flush</a:t>
            </a:r>
            <a:r>
              <a:rPr lang="en-US" dirty="0"/>
              <a:t>() method to instruct Spring to flush all pending operations (that is, the insert operations being queued that still haven't reached the batch size yet). </a:t>
            </a:r>
            <a:endParaRPr lang="en-US" dirty="0" smtClean="0"/>
          </a:p>
          <a:p>
            <a:r>
              <a:rPr lang="en-US" dirty="0" smtClean="0"/>
              <a:t>Finally</a:t>
            </a:r>
            <a:r>
              <a:rPr lang="en-US" dirty="0"/>
              <a:t>, we loop through the list of </a:t>
            </a:r>
            <a:r>
              <a:rPr lang="en-US" dirty="0" err="1"/>
              <a:t>ContactTelDetail</a:t>
            </a:r>
            <a:r>
              <a:rPr lang="en-US" dirty="0"/>
              <a:t> objects in the Contact object and invoke </a:t>
            </a:r>
            <a:r>
              <a:rPr lang="en-US" dirty="0" smtClean="0"/>
              <a:t>the </a:t>
            </a:r>
            <a:r>
              <a:rPr lang="en-US" dirty="0" err="1" smtClean="0"/>
              <a:t>BatchSqlUpdate.updateByNamedParam</a:t>
            </a:r>
            <a:r>
              <a:rPr lang="en-US" dirty="0"/>
              <a:t>() method.</a:t>
            </a:r>
          </a:p>
          <a:p>
            <a:r>
              <a:rPr lang="en-US" dirty="0"/>
              <a:t>To facilitate testing, the </a:t>
            </a:r>
            <a:r>
              <a:rPr lang="en-US" dirty="0" err="1"/>
              <a:t>findAllWithDetail</a:t>
            </a:r>
            <a:r>
              <a:rPr lang="en-US" dirty="0"/>
              <a:t>() method is also implemented</a:t>
            </a:r>
            <a:r>
              <a:rPr lang="en-US" dirty="0" smtClean="0"/>
              <a:t>.</a:t>
            </a:r>
            <a:endParaRPr lang="en-US" dirty="0"/>
          </a:p>
        </p:txBody>
      </p:sp>
    </p:spTree>
    <p:extLst>
      <p:ext uri="{BB962C8B-B14F-4D97-AF65-F5344CB8AC3E}">
        <p14:creationId xmlns:p14="http://schemas.microsoft.com/office/powerpoint/2010/main" val="280269976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382"/>
            <a:ext cx="10515600" cy="665389"/>
          </a:xfrm>
        </p:spPr>
        <p:txBody>
          <a:bodyPr>
            <a:normAutofit fontScale="90000"/>
          </a:bodyPr>
          <a:lstStyle/>
          <a:p>
            <a:r>
              <a:rPr lang="en-US" b="1" dirty="0"/>
              <a:t>Refactoring with </a:t>
            </a:r>
            <a:r>
              <a:rPr lang="en-US" b="1" dirty="0" smtClean="0"/>
              <a:t>Lambda</a:t>
            </a:r>
            <a:endParaRPr lang="en-US" dirty="0"/>
          </a:p>
        </p:txBody>
      </p:sp>
      <p:pic>
        <p:nvPicPr>
          <p:cNvPr id="5" name="Content Placeholder 4"/>
          <p:cNvPicPr>
            <a:picLocks noGrp="1" noChangeAspect="1"/>
          </p:cNvPicPr>
          <p:nvPr>
            <p:ph idx="1"/>
          </p:nvPr>
        </p:nvPicPr>
        <p:blipFill>
          <a:blip r:embed="rId3"/>
          <a:stretch>
            <a:fillRect/>
          </a:stretch>
        </p:blipFill>
        <p:spPr>
          <a:xfrm>
            <a:off x="508000" y="783772"/>
            <a:ext cx="11263086" cy="5805714"/>
          </a:xfrm>
          <a:prstGeom prst="rect">
            <a:avLst/>
          </a:prstGeom>
        </p:spPr>
      </p:pic>
    </p:spTree>
    <p:extLst>
      <p:ext uri="{BB962C8B-B14F-4D97-AF65-F5344CB8AC3E}">
        <p14:creationId xmlns:p14="http://schemas.microsoft.com/office/powerpoint/2010/main" val="11887394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954"/>
            <a:ext cx="10515600" cy="404132"/>
          </a:xfrm>
        </p:spPr>
        <p:txBody>
          <a:bodyPr>
            <a:normAutofit fontScale="90000"/>
          </a:bodyPr>
          <a:lstStyle/>
          <a:p>
            <a:endParaRPr lang="en-US" dirty="0"/>
          </a:p>
        </p:txBody>
      </p:sp>
      <p:sp>
        <p:nvSpPr>
          <p:cNvPr id="3" name="Content Placeholder 2"/>
          <p:cNvSpPr>
            <a:spLocks noGrp="1"/>
          </p:cNvSpPr>
          <p:nvPr>
            <p:ph idx="1"/>
          </p:nvPr>
        </p:nvSpPr>
        <p:spPr>
          <a:xfrm>
            <a:off x="838200" y="711200"/>
            <a:ext cx="10515600" cy="5465763"/>
          </a:xfrm>
        </p:spPr>
        <p:txBody>
          <a:bodyPr/>
          <a:lstStyle/>
          <a:p>
            <a:r>
              <a:rPr lang="en-US" dirty="0">
                <a:hlinkClick r:id="rId3"/>
              </a:rPr>
              <a:t>Listing 6-49</a:t>
            </a:r>
            <a:r>
              <a:rPr lang="en-US" dirty="0"/>
              <a:t> shows the updated </a:t>
            </a:r>
            <a:r>
              <a:rPr lang="en-US" dirty="0" err="1"/>
              <a:t>AnnotationJdbcDaoSample</a:t>
            </a:r>
            <a:r>
              <a:rPr lang="en-US" dirty="0"/>
              <a:t> class for testing the batch insert operation.</a:t>
            </a:r>
          </a:p>
          <a:p>
            <a:r>
              <a:rPr lang="en-US" b="1" dirty="0"/>
              <a:t>Listing 6-49: Testing the </a:t>
            </a:r>
            <a:r>
              <a:rPr lang="en-US" b="1" dirty="0" err="1"/>
              <a:t>insertWithDetail</a:t>
            </a:r>
            <a:r>
              <a:rPr lang="en-US" b="1" dirty="0"/>
              <a:t>() Method</a:t>
            </a:r>
            <a:r>
              <a:rPr lang="en-US" dirty="0"/>
              <a:t/>
            </a:r>
            <a:br>
              <a:rPr lang="en-US" dirty="0"/>
            </a:br>
            <a:endParaRPr lang="en-US" dirty="0"/>
          </a:p>
          <a:p>
            <a:endParaRPr lang="en-US" dirty="0"/>
          </a:p>
        </p:txBody>
      </p:sp>
      <p:pic>
        <p:nvPicPr>
          <p:cNvPr id="4" name="Picture 3"/>
          <p:cNvPicPr>
            <a:picLocks noChangeAspect="1"/>
          </p:cNvPicPr>
          <p:nvPr/>
        </p:nvPicPr>
        <p:blipFill>
          <a:blip r:embed="rId4"/>
          <a:stretch>
            <a:fillRect/>
          </a:stretch>
        </p:blipFill>
        <p:spPr>
          <a:xfrm>
            <a:off x="838201" y="2225901"/>
            <a:ext cx="10700656" cy="4465185"/>
          </a:xfrm>
          <a:prstGeom prst="rect">
            <a:avLst/>
          </a:prstGeom>
        </p:spPr>
      </p:pic>
    </p:spTree>
    <p:extLst>
      <p:ext uri="{BB962C8B-B14F-4D97-AF65-F5344CB8AC3E}">
        <p14:creationId xmlns:p14="http://schemas.microsoft.com/office/powerpoint/2010/main" val="28978144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383"/>
            <a:ext cx="10515600" cy="404132"/>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754743"/>
            <a:ext cx="9307286" cy="3121819"/>
          </a:xfrm>
          <a:prstGeom prst="rect">
            <a:avLst/>
          </a:prstGeom>
        </p:spPr>
      </p:pic>
      <p:pic>
        <p:nvPicPr>
          <p:cNvPr id="5" name="Picture 4"/>
          <p:cNvPicPr>
            <a:picLocks noChangeAspect="1"/>
          </p:cNvPicPr>
          <p:nvPr/>
        </p:nvPicPr>
        <p:blipFill>
          <a:blip r:embed="rId3"/>
          <a:stretch>
            <a:fillRect/>
          </a:stretch>
        </p:blipFill>
        <p:spPr>
          <a:xfrm>
            <a:off x="838200" y="4021363"/>
            <a:ext cx="9191171" cy="2713265"/>
          </a:xfrm>
          <a:prstGeom prst="rect">
            <a:avLst/>
          </a:prstGeom>
        </p:spPr>
      </p:pic>
    </p:spTree>
    <p:extLst>
      <p:ext uri="{BB962C8B-B14F-4D97-AF65-F5344CB8AC3E}">
        <p14:creationId xmlns:p14="http://schemas.microsoft.com/office/powerpoint/2010/main" val="116806512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44914"/>
            <a:ext cx="10515600" cy="4194629"/>
          </a:xfrm>
          <a:prstGeom prst="rect">
            <a:avLst/>
          </a:prstGeom>
        </p:spPr>
      </p:pic>
    </p:spTree>
    <p:extLst>
      <p:ext uri="{BB962C8B-B14F-4D97-AF65-F5344CB8AC3E}">
        <p14:creationId xmlns:p14="http://schemas.microsoft.com/office/powerpoint/2010/main" val="232130904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497"/>
            <a:ext cx="10515600" cy="229961"/>
          </a:xfrm>
        </p:spPr>
        <p:txBody>
          <a:bodyPr>
            <a:normAutofit fontScale="90000"/>
          </a:bodyPr>
          <a:lstStyle/>
          <a:p>
            <a:endParaRPr lang="en-US" dirty="0"/>
          </a:p>
        </p:txBody>
      </p:sp>
      <p:sp>
        <p:nvSpPr>
          <p:cNvPr id="3" name="Content Placeholder 2"/>
          <p:cNvSpPr>
            <a:spLocks noGrp="1"/>
          </p:cNvSpPr>
          <p:nvPr>
            <p:ph idx="1"/>
          </p:nvPr>
        </p:nvSpPr>
        <p:spPr>
          <a:xfrm>
            <a:off x="838200" y="725714"/>
            <a:ext cx="10515600" cy="5451249"/>
          </a:xfrm>
        </p:spPr>
        <p:txBody>
          <a:bodyPr>
            <a:normAutofit fontScale="92500" lnSpcReduction="20000"/>
          </a:bodyPr>
          <a:lstStyle/>
          <a:p>
            <a:r>
              <a:rPr lang="en-US" b="1" dirty="0"/>
              <a:t>Calling Stored Functions by Using </a:t>
            </a:r>
            <a:r>
              <a:rPr lang="en-US" b="1" dirty="0" err="1"/>
              <a:t>SqlFunction</a:t>
            </a:r>
            <a:endParaRPr lang="en-US" b="1" dirty="0"/>
          </a:p>
          <a:p>
            <a:r>
              <a:rPr lang="en-US" dirty="0"/>
              <a:t>Spring also provides classes to simplify the execution of stored procedures/functions using JDBC. </a:t>
            </a:r>
            <a:endParaRPr lang="en-US" dirty="0" smtClean="0"/>
          </a:p>
          <a:p>
            <a:r>
              <a:rPr lang="en-US" dirty="0" smtClean="0"/>
              <a:t>In </a:t>
            </a:r>
            <a:r>
              <a:rPr lang="en-US" dirty="0"/>
              <a:t>this section, we show you how to execute a simple function by using the </a:t>
            </a:r>
            <a:r>
              <a:rPr lang="en-US" dirty="0" err="1"/>
              <a:t>SqlFunction</a:t>
            </a:r>
            <a:r>
              <a:rPr lang="en-US" dirty="0"/>
              <a:t> class. </a:t>
            </a:r>
            <a:endParaRPr lang="en-US" dirty="0" smtClean="0"/>
          </a:p>
          <a:p>
            <a:r>
              <a:rPr lang="en-US" dirty="0" smtClean="0"/>
              <a:t>We </a:t>
            </a:r>
            <a:r>
              <a:rPr lang="en-US" dirty="0"/>
              <a:t>will use MySQL for the database, create a stored function, and call it by using the </a:t>
            </a:r>
            <a:r>
              <a:rPr lang="en-US" dirty="0" err="1"/>
              <a:t>SqlFunction</a:t>
            </a:r>
            <a:r>
              <a:rPr lang="en-US" dirty="0"/>
              <a:t>&lt;T&gt; class.</a:t>
            </a:r>
          </a:p>
          <a:p>
            <a:r>
              <a:rPr lang="en-US" dirty="0"/>
              <a:t>We're assuming you have a MySQL database with a schema called prospring4_ch6, with a username and password both equaling prospring4 (the same as the example in the section "Exploring the JDBC Infrastructure"). </a:t>
            </a:r>
            <a:endParaRPr lang="en-US" dirty="0" smtClean="0"/>
          </a:p>
          <a:p>
            <a:r>
              <a:rPr lang="en-US" dirty="0" smtClean="0"/>
              <a:t>Let's </a:t>
            </a:r>
            <a:r>
              <a:rPr lang="en-US" dirty="0"/>
              <a:t>create a stored function called </a:t>
            </a:r>
            <a:r>
              <a:rPr lang="en-US" dirty="0" err="1"/>
              <a:t>getFirstNameById</a:t>
            </a:r>
            <a:r>
              <a:rPr lang="en-US" dirty="0"/>
              <a:t>(), which accepts the contact's ID and returns the first name of the contact. </a:t>
            </a:r>
            <a:endParaRPr lang="en-US" dirty="0" smtClean="0"/>
          </a:p>
          <a:p>
            <a:r>
              <a:rPr lang="en-US" dirty="0" smtClean="0">
                <a:hlinkClick r:id="rId3"/>
              </a:rPr>
              <a:t>Listing </a:t>
            </a:r>
            <a:r>
              <a:rPr lang="en-US" dirty="0">
                <a:hlinkClick r:id="rId3"/>
              </a:rPr>
              <a:t>6-50</a:t>
            </a:r>
            <a:r>
              <a:rPr lang="en-US" dirty="0"/>
              <a:t> shows the script to create the stored function in MySQL (stored-</a:t>
            </a:r>
            <a:r>
              <a:rPr lang="en-US" dirty="0" err="1"/>
              <a:t>function.sql</a:t>
            </a:r>
            <a:r>
              <a:rPr lang="en-US" dirty="0"/>
              <a:t>). Run the script against the MySQL database</a:t>
            </a:r>
            <a:r>
              <a:rPr lang="en-US" dirty="0" smtClean="0"/>
              <a:t>.</a:t>
            </a:r>
          </a:p>
        </p:txBody>
      </p:sp>
    </p:spTree>
    <p:extLst>
      <p:ext uri="{BB962C8B-B14F-4D97-AF65-F5344CB8AC3E}">
        <p14:creationId xmlns:p14="http://schemas.microsoft.com/office/powerpoint/2010/main" val="194556725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The </a:t>
            </a:r>
            <a:r>
              <a:rPr lang="en-US" dirty="0"/>
              <a:t>stored function simply accepts the ID and returns the first name of the contact record with the ID.</a:t>
            </a:r>
          </a:p>
          <a:p>
            <a:r>
              <a:rPr lang="en-US" dirty="0"/>
              <a:t>Next we create a </a:t>
            </a:r>
            <a:r>
              <a:rPr lang="en-US" dirty="0" err="1"/>
              <a:t>StoredFunctionFirstNameById</a:t>
            </a:r>
            <a:r>
              <a:rPr lang="en-US" dirty="0"/>
              <a:t> class to represent the stored function operation, which extends the </a:t>
            </a:r>
            <a:r>
              <a:rPr lang="en-US" dirty="0" err="1"/>
              <a:t>SqlFunction</a:t>
            </a:r>
            <a:r>
              <a:rPr lang="en-US" dirty="0"/>
              <a:t>&lt;T&gt; class. </a:t>
            </a:r>
          </a:p>
          <a:p>
            <a:r>
              <a:rPr lang="en-US" dirty="0">
                <a:hlinkClick r:id="rId2"/>
              </a:rPr>
              <a:t>Listing 6-51</a:t>
            </a:r>
            <a:r>
              <a:rPr lang="en-US" dirty="0"/>
              <a:t> shows the class.</a:t>
            </a:r>
          </a:p>
          <a:p>
            <a:endParaRPr lang="en-US" dirty="0"/>
          </a:p>
          <a:p>
            <a:endParaRPr lang="en-US" dirty="0"/>
          </a:p>
        </p:txBody>
      </p:sp>
      <p:sp>
        <p:nvSpPr>
          <p:cNvPr id="4" name="Title 1"/>
          <p:cNvSpPr>
            <a:spLocks noGrp="1"/>
          </p:cNvSpPr>
          <p:nvPr>
            <p:ph type="title"/>
          </p:nvPr>
        </p:nvSpPr>
        <p:spPr>
          <a:xfrm>
            <a:off x="838200" y="161925"/>
            <a:ext cx="10515600" cy="462189"/>
          </a:xfrm>
        </p:spPr>
        <p:txBody>
          <a:bodyPr>
            <a:normAutofit fontScale="90000"/>
          </a:bodyPr>
          <a:lstStyle/>
          <a:p>
            <a:r>
              <a:rPr lang="en-US" b="1" dirty="0"/>
              <a:t>Listing 6-50: Stored Function for </a:t>
            </a:r>
            <a:r>
              <a:rPr lang="en-US" b="1" dirty="0" smtClean="0"/>
              <a:t>MySQL</a:t>
            </a:r>
            <a:endParaRPr lang="en-US" dirty="0"/>
          </a:p>
        </p:txBody>
      </p:sp>
      <p:pic>
        <p:nvPicPr>
          <p:cNvPr id="5" name="Content Placeholder 3"/>
          <p:cNvPicPr>
            <a:picLocks noChangeAspect="1"/>
          </p:cNvPicPr>
          <p:nvPr/>
        </p:nvPicPr>
        <p:blipFill>
          <a:blip r:embed="rId3"/>
          <a:stretch>
            <a:fillRect/>
          </a:stretch>
        </p:blipFill>
        <p:spPr>
          <a:xfrm>
            <a:off x="838200" y="740229"/>
            <a:ext cx="10003971" cy="3048000"/>
          </a:xfrm>
          <a:prstGeom prst="rect">
            <a:avLst/>
          </a:prstGeom>
        </p:spPr>
      </p:pic>
    </p:spTree>
    <p:extLst>
      <p:ext uri="{BB962C8B-B14F-4D97-AF65-F5344CB8AC3E}">
        <p14:creationId xmlns:p14="http://schemas.microsoft.com/office/powerpoint/2010/main" val="270191571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540" y="0"/>
            <a:ext cx="10515600" cy="503555"/>
          </a:xfrm>
        </p:spPr>
        <p:txBody>
          <a:bodyPr>
            <a:normAutofit fontScale="90000"/>
          </a:bodyPr>
          <a:lstStyle/>
          <a:p>
            <a:endParaRPr lang="en-US"/>
          </a:p>
        </p:txBody>
      </p:sp>
      <p:pic>
        <p:nvPicPr>
          <p:cNvPr id="4" name="Content Placeholder 3"/>
          <p:cNvPicPr>
            <a:picLocks noGrp="1" noChangeAspect="1"/>
          </p:cNvPicPr>
          <p:nvPr>
            <p:ph idx="1"/>
          </p:nvPr>
        </p:nvPicPr>
        <p:blipFill>
          <a:blip r:embed="rId2"/>
          <a:stretch>
            <a:fillRect/>
          </a:stretch>
        </p:blipFill>
        <p:spPr>
          <a:xfrm>
            <a:off x="944880" y="929640"/>
            <a:ext cx="10408920" cy="5303520"/>
          </a:xfrm>
          <a:prstGeom prst="rect">
            <a:avLst/>
          </a:prstGeom>
        </p:spPr>
      </p:pic>
    </p:spTree>
    <p:extLst>
      <p:ext uri="{BB962C8B-B14F-4D97-AF65-F5344CB8AC3E}">
        <p14:creationId xmlns:p14="http://schemas.microsoft.com/office/powerpoint/2010/main" val="166413354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412"/>
            <a:ext cx="10515600" cy="491218"/>
          </a:xfrm>
        </p:spPr>
        <p:txBody>
          <a:bodyPr>
            <a:normAutofit fontScale="90000"/>
          </a:bodyPr>
          <a:lstStyle/>
          <a:p>
            <a:r>
              <a:rPr lang="en-US" sz="3600" b="1" dirty="0"/>
              <a:t>Listing 6-51: The </a:t>
            </a:r>
            <a:r>
              <a:rPr lang="en-US" sz="3600" dirty="0" err="1"/>
              <a:t>StoredFunctionFirstNameById</a:t>
            </a:r>
            <a:r>
              <a:rPr lang="en-US" sz="3600" b="1" dirty="0"/>
              <a:t> </a:t>
            </a:r>
            <a:r>
              <a:rPr lang="en-US" sz="3600" b="1" dirty="0" smtClean="0"/>
              <a:t>Class</a:t>
            </a:r>
            <a:endParaRPr lang="en-US" sz="3600" dirty="0"/>
          </a:p>
        </p:txBody>
      </p:sp>
      <p:sp>
        <p:nvSpPr>
          <p:cNvPr id="3" name="Content Placeholder 2"/>
          <p:cNvSpPr>
            <a:spLocks noGrp="1"/>
          </p:cNvSpPr>
          <p:nvPr>
            <p:ph idx="1"/>
          </p:nvPr>
        </p:nvSpPr>
        <p:spPr>
          <a:xfrm>
            <a:off x="203200" y="638630"/>
            <a:ext cx="11771086" cy="5921827"/>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838201" y="880835"/>
            <a:ext cx="10366828" cy="5679622"/>
          </a:xfrm>
          <a:prstGeom prst="rect">
            <a:avLst/>
          </a:prstGeom>
        </p:spPr>
      </p:pic>
    </p:spTree>
    <p:extLst>
      <p:ext uri="{BB962C8B-B14F-4D97-AF65-F5344CB8AC3E}">
        <p14:creationId xmlns:p14="http://schemas.microsoft.com/office/powerpoint/2010/main" val="13631612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Here the class extends </a:t>
            </a:r>
            <a:r>
              <a:rPr lang="en-US" dirty="0" err="1"/>
              <a:t>SqlFunction</a:t>
            </a:r>
            <a:r>
              <a:rPr lang="en-US" dirty="0"/>
              <a:t>&lt;T&gt; and passes in the type String, which indicates the return type of the function. </a:t>
            </a:r>
          </a:p>
          <a:p>
            <a:r>
              <a:rPr lang="en-US" dirty="0"/>
              <a:t>Then we declare the SQL to call the stored function in MySQL.</a:t>
            </a:r>
          </a:p>
          <a:p>
            <a:r>
              <a:rPr lang="en-US" dirty="0"/>
              <a:t>Afterward, in the constructor, the parameter is declared, and we compile the operation. </a:t>
            </a:r>
          </a:p>
          <a:p>
            <a:r>
              <a:rPr lang="en-US" dirty="0"/>
              <a:t>The class is now ready for use in the implementation class. </a:t>
            </a:r>
          </a:p>
          <a:p>
            <a:r>
              <a:rPr lang="en-US" dirty="0">
                <a:hlinkClick r:id="rId2"/>
              </a:rPr>
              <a:t>Listing 6-52</a:t>
            </a:r>
            <a:r>
              <a:rPr lang="en-US" dirty="0"/>
              <a:t> shows the updated </a:t>
            </a:r>
            <a:r>
              <a:rPr lang="en-US" dirty="0" err="1"/>
              <a:t>JdbcContactDao</a:t>
            </a:r>
            <a:r>
              <a:rPr lang="en-US" dirty="0"/>
              <a:t> class to use the stored function.</a:t>
            </a:r>
          </a:p>
          <a:p>
            <a:endParaRPr lang="en-US" dirty="0"/>
          </a:p>
          <a:p>
            <a:endParaRPr lang="en-US" dirty="0"/>
          </a:p>
        </p:txBody>
      </p:sp>
    </p:spTree>
    <p:extLst>
      <p:ext uri="{BB962C8B-B14F-4D97-AF65-F5344CB8AC3E}">
        <p14:creationId xmlns:p14="http://schemas.microsoft.com/office/powerpoint/2010/main" val="256940272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011"/>
            <a:ext cx="10515600" cy="476704"/>
          </a:xfrm>
        </p:spPr>
        <p:txBody>
          <a:bodyPr>
            <a:normAutofit/>
          </a:bodyPr>
          <a:lstStyle/>
          <a:p>
            <a:r>
              <a:rPr lang="en-US" sz="2800" b="1" dirty="0"/>
              <a:t>Listing 6-52: The </a:t>
            </a:r>
            <a:r>
              <a:rPr lang="en-US" sz="2800" dirty="0" err="1"/>
              <a:t>JdbcContactDao</a:t>
            </a:r>
            <a:r>
              <a:rPr lang="en-US" sz="2800" b="1" dirty="0"/>
              <a:t> Class Using the Stored </a:t>
            </a:r>
            <a:r>
              <a:rPr lang="en-US" sz="2800" b="1" dirty="0" smtClean="0"/>
              <a:t>Function</a:t>
            </a:r>
            <a:endParaRPr lang="en-US" sz="2800" dirty="0"/>
          </a:p>
        </p:txBody>
      </p:sp>
      <p:pic>
        <p:nvPicPr>
          <p:cNvPr id="4" name="Content Placeholder 3"/>
          <p:cNvPicPr>
            <a:picLocks noGrp="1" noChangeAspect="1"/>
          </p:cNvPicPr>
          <p:nvPr>
            <p:ph idx="1"/>
          </p:nvPr>
        </p:nvPicPr>
        <p:blipFill>
          <a:blip r:embed="rId3"/>
          <a:stretch>
            <a:fillRect/>
          </a:stretch>
        </p:blipFill>
        <p:spPr>
          <a:xfrm>
            <a:off x="725714" y="870857"/>
            <a:ext cx="10827657" cy="5733143"/>
          </a:xfrm>
          <a:prstGeom prst="rect">
            <a:avLst/>
          </a:prstGeom>
        </p:spPr>
      </p:pic>
    </p:spTree>
    <p:extLst>
      <p:ext uri="{BB962C8B-B14F-4D97-AF65-F5344CB8AC3E}">
        <p14:creationId xmlns:p14="http://schemas.microsoft.com/office/powerpoint/2010/main" val="128446646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Upon data source injection, an instance of </a:t>
            </a:r>
            <a:r>
              <a:rPr lang="en-US" dirty="0" err="1"/>
              <a:t>StoredFunctionFirstNameById</a:t>
            </a:r>
            <a:r>
              <a:rPr lang="en-US" dirty="0"/>
              <a:t> is constructed. </a:t>
            </a:r>
            <a:endParaRPr lang="en-US" dirty="0" smtClean="0"/>
          </a:p>
          <a:p>
            <a:r>
              <a:rPr lang="en-US" dirty="0" smtClean="0"/>
              <a:t>Then </a:t>
            </a:r>
            <a:r>
              <a:rPr lang="en-US" dirty="0"/>
              <a:t>in the </a:t>
            </a:r>
            <a:r>
              <a:rPr lang="en-US" dirty="0" err="1"/>
              <a:t>findFirstNameById</a:t>
            </a:r>
            <a:r>
              <a:rPr lang="en-US" dirty="0"/>
              <a:t>() method, its execute() method is called, passing in the contact ID. </a:t>
            </a:r>
            <a:endParaRPr lang="en-US" dirty="0" smtClean="0"/>
          </a:p>
          <a:p>
            <a:r>
              <a:rPr lang="en-US" dirty="0" smtClean="0"/>
              <a:t>The </a:t>
            </a:r>
            <a:r>
              <a:rPr lang="en-US" dirty="0"/>
              <a:t>method will return a list of Strings, and we need only the first one, because there should be only one record returned in the result set.</a:t>
            </a:r>
          </a:p>
          <a:p>
            <a:r>
              <a:rPr lang="en-US" dirty="0"/>
              <a:t>When using Java 8, rather than creating the </a:t>
            </a:r>
            <a:r>
              <a:rPr lang="en-US" dirty="0" err="1"/>
              <a:t>ContactWithDetailExtractor</a:t>
            </a:r>
            <a:r>
              <a:rPr lang="en-US" dirty="0"/>
              <a:t> class as shown previously, a lambda expression can be used:</a:t>
            </a:r>
          </a:p>
          <a:p>
            <a:endParaRPr lang="en-US" dirty="0"/>
          </a:p>
        </p:txBody>
      </p:sp>
    </p:spTree>
    <p:extLst>
      <p:ext uri="{BB962C8B-B14F-4D97-AF65-F5344CB8AC3E}">
        <p14:creationId xmlns:p14="http://schemas.microsoft.com/office/powerpoint/2010/main" val="423028799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040"/>
            <a:ext cx="10515600" cy="346075"/>
          </a:xfrm>
        </p:spPr>
        <p:txBody>
          <a:bodyPr>
            <a:normAutofit fontScale="90000"/>
          </a:bodyPr>
          <a:lstStyle/>
          <a:p>
            <a:endParaRPr lang="en-US" dirty="0"/>
          </a:p>
        </p:txBody>
      </p:sp>
      <p:sp>
        <p:nvSpPr>
          <p:cNvPr id="5" name="Content Placeholder 4"/>
          <p:cNvSpPr>
            <a:spLocks noGrp="1"/>
          </p:cNvSpPr>
          <p:nvPr>
            <p:ph idx="1"/>
          </p:nvPr>
        </p:nvSpPr>
        <p:spPr>
          <a:xfrm>
            <a:off x="838200" y="870857"/>
            <a:ext cx="10515600" cy="5306106"/>
          </a:xfrm>
        </p:spPr>
        <p:txBody>
          <a:bodyPr/>
          <a:lstStyle/>
          <a:p>
            <a:r>
              <a:rPr lang="en-US" dirty="0">
                <a:hlinkClick r:id="rId3"/>
              </a:rPr>
              <a:t>Listing 6-53</a:t>
            </a:r>
            <a:r>
              <a:rPr lang="en-US" dirty="0"/>
              <a:t> shows the updated Spring configuration file for connecting to MySQL (app-context-annotation.xml</a:t>
            </a:r>
          </a:p>
          <a:p>
            <a:r>
              <a:rPr lang="en-US" b="1" dirty="0"/>
              <a:t>Listing 6-53: Spring Configuration for MySQL</a:t>
            </a:r>
            <a:endParaRPr lang="en-US" dirty="0"/>
          </a:p>
          <a:p>
            <a:endParaRPr lang="en-US" dirty="0"/>
          </a:p>
        </p:txBody>
      </p:sp>
      <p:pic>
        <p:nvPicPr>
          <p:cNvPr id="7" name="Picture 6"/>
          <p:cNvPicPr>
            <a:picLocks noChangeAspect="1"/>
          </p:cNvPicPr>
          <p:nvPr/>
        </p:nvPicPr>
        <p:blipFill>
          <a:blip r:embed="rId4"/>
          <a:stretch>
            <a:fillRect/>
          </a:stretch>
        </p:blipFill>
        <p:spPr>
          <a:xfrm>
            <a:off x="580571" y="2351314"/>
            <a:ext cx="11393715" cy="4296229"/>
          </a:xfrm>
          <a:prstGeom prst="rect">
            <a:avLst/>
          </a:prstGeom>
        </p:spPr>
      </p:pic>
    </p:spTree>
    <p:extLst>
      <p:ext uri="{BB962C8B-B14F-4D97-AF65-F5344CB8AC3E}">
        <p14:creationId xmlns:p14="http://schemas.microsoft.com/office/powerpoint/2010/main" val="48740853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The file datasource-dbcp.xml is imported, which holds the data source configuration to the MySQL database. </a:t>
            </a:r>
            <a:endParaRPr lang="en-US" dirty="0" smtClean="0"/>
          </a:p>
          <a:p>
            <a:r>
              <a:rPr lang="en-US" dirty="0" smtClean="0"/>
              <a:t>To </a:t>
            </a:r>
            <a:r>
              <a:rPr lang="en-US" dirty="0"/>
              <a:t>run the program, the dependency on commons-</a:t>
            </a:r>
            <a:r>
              <a:rPr lang="en-US" dirty="0" err="1"/>
              <a:t>dbcp</a:t>
            </a:r>
            <a:r>
              <a:rPr lang="en-US" dirty="0"/>
              <a:t> should be added to the project, as shown in </a:t>
            </a:r>
            <a:r>
              <a:rPr lang="en-US" dirty="0">
                <a:hlinkClick r:id="rId3"/>
              </a:rPr>
              <a:t>Table 6-5</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75091242"/>
              </p:ext>
            </p:extLst>
          </p:nvPr>
        </p:nvGraphicFramePr>
        <p:xfrm>
          <a:off x="939800" y="3780224"/>
          <a:ext cx="10515600" cy="1009650"/>
        </p:xfrm>
        <a:graphic>
          <a:graphicData uri="http://schemas.openxmlformats.org/drawingml/2006/table">
            <a:tbl>
              <a:tblPr/>
              <a:tblGrid>
                <a:gridCol w="1861457"/>
                <a:gridCol w="1828800"/>
                <a:gridCol w="986972"/>
                <a:gridCol w="5838371"/>
              </a:tblGrid>
              <a:tr h="0">
                <a:tc>
                  <a:txBody>
                    <a:bodyPr/>
                    <a:lstStyle/>
                    <a:p>
                      <a:pPr algn="l"/>
                      <a:r>
                        <a:rPr lang="en-US" b="1">
                          <a:solidFill>
                            <a:srgbClr val="494B43"/>
                          </a:solidFill>
                          <a:effectLst/>
                          <a:latin typeface="Arial" panose="020B0604020202020204" pitchFamily="34" charset="0"/>
                        </a:rPr>
                        <a:t>Group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dirty="0">
                          <a:solidFill>
                            <a:srgbClr val="494B43"/>
                          </a:solidFill>
                          <a:effectLst/>
                          <a:latin typeface="Arial" panose="020B0604020202020204" pitchFamily="34" charset="0"/>
                        </a:rPr>
                        <a:t>Artifact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a:solidFill>
                            <a:srgbClr val="494B43"/>
                          </a:solidFill>
                          <a:effectLst/>
                          <a:latin typeface="Arial" panose="020B0604020202020204" pitchFamily="34" charset="0"/>
                        </a:rPr>
                        <a:t>Version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a:solidFill>
                            <a:srgbClr val="494B43"/>
                          </a:solidFill>
                          <a:effectLst/>
                          <a:latin typeface="Arial" panose="020B0604020202020204" pitchFamily="34" charset="0"/>
                        </a:rPr>
                        <a:t>Description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0">
                <a:tc>
                  <a:txBody>
                    <a:bodyPr/>
                    <a:lstStyle/>
                    <a:p>
                      <a:pPr algn="l"/>
                      <a:r>
                        <a:rPr lang="en-US">
                          <a:solidFill>
                            <a:srgbClr val="494B43"/>
                          </a:solidFill>
                          <a:effectLst/>
                          <a:latin typeface="Arial" panose="020B0604020202020204" pitchFamily="34" charset="0"/>
                        </a:rPr>
                        <a:t>commons-dbcp</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a:solidFill>
                            <a:srgbClr val="494B43"/>
                          </a:solidFill>
                          <a:effectLst/>
                          <a:latin typeface="Arial" panose="020B0604020202020204" pitchFamily="34" charset="0"/>
                        </a:rPr>
                        <a:t>commons-dbcp</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a:solidFill>
                            <a:srgbClr val="494B43"/>
                          </a:solidFill>
                          <a:effectLst/>
                          <a:latin typeface="Arial" panose="020B0604020202020204" pitchFamily="34" charset="0"/>
                        </a:rPr>
                        <a:t>1.4</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dirty="0">
                          <a:solidFill>
                            <a:srgbClr val="494B43"/>
                          </a:solidFill>
                          <a:effectLst/>
                          <a:latin typeface="Arial" panose="020B0604020202020204" pitchFamily="34" charset="0"/>
                        </a:rPr>
                        <a:t>Apache commons-</a:t>
                      </a:r>
                      <a:r>
                        <a:rPr lang="en-US" dirty="0" err="1">
                          <a:solidFill>
                            <a:srgbClr val="494B43"/>
                          </a:solidFill>
                          <a:effectLst/>
                          <a:latin typeface="Arial" panose="020B0604020202020204" pitchFamily="34" charset="0"/>
                        </a:rPr>
                        <a:t>dbcp</a:t>
                      </a:r>
                      <a:r>
                        <a:rPr lang="en-US" dirty="0">
                          <a:solidFill>
                            <a:srgbClr val="494B43"/>
                          </a:solidFill>
                          <a:effectLst/>
                          <a:latin typeface="Arial" panose="020B0604020202020204" pitchFamily="34" charset="0"/>
                        </a:rPr>
                        <a:t> database connection pool library</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95593398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18383"/>
            <a:ext cx="10515600" cy="505732"/>
          </a:xfrm>
        </p:spPr>
        <p:txBody>
          <a:bodyPr>
            <a:normAutofit fontScale="90000"/>
          </a:bodyPr>
          <a:lstStyle/>
          <a:p>
            <a:r>
              <a:rPr lang="en-US" sz="4000" b="1" dirty="0"/>
              <a:t>Listing 6-54: Testing the Stored Function in </a:t>
            </a:r>
            <a:r>
              <a:rPr lang="en-US" sz="4000" b="1" dirty="0" smtClean="0"/>
              <a:t>MySQL</a:t>
            </a:r>
            <a:endParaRPr lang="en-US" sz="4000" dirty="0"/>
          </a:p>
        </p:txBody>
      </p:sp>
      <p:pic>
        <p:nvPicPr>
          <p:cNvPr id="4" name="Content Placeholder 3"/>
          <p:cNvPicPr>
            <a:picLocks noGrp="1" noChangeAspect="1"/>
          </p:cNvPicPr>
          <p:nvPr>
            <p:ph idx="1"/>
          </p:nvPr>
        </p:nvPicPr>
        <p:blipFill>
          <a:blip r:embed="rId3"/>
          <a:stretch>
            <a:fillRect/>
          </a:stretch>
        </p:blipFill>
        <p:spPr>
          <a:xfrm>
            <a:off x="838200" y="899886"/>
            <a:ext cx="10657114" cy="5689600"/>
          </a:xfrm>
          <a:prstGeom prst="rect">
            <a:avLst/>
          </a:prstGeom>
        </p:spPr>
      </p:pic>
    </p:spTree>
    <p:extLst>
      <p:ext uri="{BB962C8B-B14F-4D97-AF65-F5344CB8AC3E}">
        <p14:creationId xmlns:p14="http://schemas.microsoft.com/office/powerpoint/2010/main" val="251111682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613"/>
            <a:ext cx="10515600" cy="288018"/>
          </a:xfrm>
        </p:spPr>
        <p:txBody>
          <a:bodyPr>
            <a:normAutofit fontScale="90000"/>
          </a:bodyPr>
          <a:lstStyle/>
          <a:p>
            <a:endParaRPr lang="en-US" dirty="0"/>
          </a:p>
        </p:txBody>
      </p:sp>
      <p:sp>
        <p:nvSpPr>
          <p:cNvPr id="3" name="Content Placeholder 2"/>
          <p:cNvSpPr>
            <a:spLocks noGrp="1"/>
          </p:cNvSpPr>
          <p:nvPr>
            <p:ph idx="1"/>
          </p:nvPr>
        </p:nvSpPr>
        <p:spPr>
          <a:xfrm>
            <a:off x="217713" y="711200"/>
            <a:ext cx="11509829" cy="5921829"/>
          </a:xfrm>
        </p:spPr>
        <p:txBody>
          <a:bodyPr>
            <a:normAutofit fontScale="85000" lnSpcReduction="20000"/>
          </a:bodyPr>
          <a:lstStyle/>
          <a:p>
            <a:r>
              <a:rPr lang="en-US" dirty="0"/>
              <a:t>In the program, we pass an ID of 1 into the stored function. </a:t>
            </a:r>
            <a:endParaRPr lang="en-US" dirty="0" smtClean="0"/>
          </a:p>
          <a:p>
            <a:r>
              <a:rPr lang="en-US" dirty="0" smtClean="0"/>
              <a:t>This </a:t>
            </a:r>
            <a:r>
              <a:rPr lang="en-US" dirty="0"/>
              <a:t>will return Chris as the first name if you ran the test-</a:t>
            </a:r>
            <a:r>
              <a:rPr lang="en-US" dirty="0" err="1"/>
              <a:t>data.sql</a:t>
            </a:r>
            <a:r>
              <a:rPr lang="en-US" dirty="0"/>
              <a:t> against the MySQL database. </a:t>
            </a:r>
            <a:endParaRPr lang="en-US" dirty="0" smtClean="0"/>
          </a:p>
          <a:p>
            <a:r>
              <a:rPr lang="en-US" dirty="0" smtClean="0"/>
              <a:t>Running </a:t>
            </a:r>
            <a:r>
              <a:rPr lang="en-US" dirty="0"/>
              <a:t>the program produces the following output</a:t>
            </a:r>
            <a:r>
              <a:rPr lang="en-US" dirty="0" smtClean="0"/>
              <a:t>:</a:t>
            </a:r>
          </a:p>
          <a:p>
            <a:endParaRPr lang="en-US" dirty="0"/>
          </a:p>
          <a:p>
            <a:endParaRPr lang="en-US" dirty="0" smtClean="0"/>
          </a:p>
          <a:p>
            <a:endParaRPr lang="en-US" dirty="0"/>
          </a:p>
          <a:p>
            <a:endParaRPr lang="en-US" dirty="0" smtClean="0"/>
          </a:p>
          <a:p>
            <a:endParaRPr lang="en-US" dirty="0"/>
          </a:p>
          <a:p>
            <a:r>
              <a:rPr lang="en-US" dirty="0"/>
              <a:t>You can see that the first name is retrieved correctly. </a:t>
            </a:r>
            <a:endParaRPr lang="en-US" dirty="0" smtClean="0"/>
          </a:p>
          <a:p>
            <a:r>
              <a:rPr lang="en-US" dirty="0" smtClean="0"/>
              <a:t>What </a:t>
            </a:r>
            <a:r>
              <a:rPr lang="en-US" dirty="0"/>
              <a:t>is presented here is just a simple sample to demonstrate the Spring JDBC module's function capabilities. Spring also provides other classes (for example, </a:t>
            </a:r>
            <a:r>
              <a:rPr lang="en-US" dirty="0" err="1"/>
              <a:t>StoredProcedure</a:t>
            </a:r>
            <a:r>
              <a:rPr lang="en-US" dirty="0"/>
              <a:t>) for you to invoke complex stored procedures that return complex data types. </a:t>
            </a:r>
            <a:endParaRPr lang="en-US" dirty="0" smtClean="0"/>
          </a:p>
          <a:p>
            <a:r>
              <a:rPr lang="en-US" dirty="0" smtClean="0"/>
              <a:t>We </a:t>
            </a:r>
            <a:r>
              <a:rPr lang="en-US" dirty="0"/>
              <a:t>recommend you refer to Spring's reference manual in case you need to access stored procedures using JDBC.</a:t>
            </a:r>
          </a:p>
          <a:p>
            <a:endParaRPr lang="en-US" dirty="0"/>
          </a:p>
        </p:txBody>
      </p:sp>
      <p:pic>
        <p:nvPicPr>
          <p:cNvPr id="4" name="Picture 3"/>
          <p:cNvPicPr>
            <a:picLocks noChangeAspect="1"/>
          </p:cNvPicPr>
          <p:nvPr/>
        </p:nvPicPr>
        <p:blipFill>
          <a:blip r:embed="rId3"/>
          <a:stretch>
            <a:fillRect/>
          </a:stretch>
        </p:blipFill>
        <p:spPr>
          <a:xfrm>
            <a:off x="549729" y="2179978"/>
            <a:ext cx="10628086" cy="1753393"/>
          </a:xfrm>
          <a:prstGeom prst="rect">
            <a:avLst/>
          </a:prstGeom>
        </p:spPr>
      </p:pic>
    </p:spTree>
    <p:extLst>
      <p:ext uri="{BB962C8B-B14F-4D97-AF65-F5344CB8AC3E}">
        <p14:creationId xmlns:p14="http://schemas.microsoft.com/office/powerpoint/2010/main" val="346462608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340" y="161925"/>
            <a:ext cx="10515600" cy="563789"/>
          </a:xfrm>
        </p:spPr>
        <p:txBody>
          <a:bodyPr>
            <a:normAutofit fontScale="90000"/>
          </a:bodyPr>
          <a:lstStyle/>
          <a:p>
            <a:pPr algn="ctr"/>
            <a:r>
              <a:rPr lang="en-US" b="1" dirty="0"/>
              <a:t>Spring Data Project: JDBC </a:t>
            </a:r>
            <a:r>
              <a:rPr lang="en-US" b="1" dirty="0" smtClean="0"/>
              <a:t>Extensions</a:t>
            </a:r>
            <a:endParaRPr lang="en-US" dirty="0"/>
          </a:p>
        </p:txBody>
      </p:sp>
      <p:sp>
        <p:nvSpPr>
          <p:cNvPr id="3" name="Content Placeholder 2"/>
          <p:cNvSpPr>
            <a:spLocks noGrp="1"/>
          </p:cNvSpPr>
          <p:nvPr>
            <p:ph idx="1"/>
          </p:nvPr>
        </p:nvSpPr>
        <p:spPr>
          <a:xfrm>
            <a:off x="196947" y="725714"/>
            <a:ext cx="11718387" cy="6012711"/>
          </a:xfrm>
        </p:spPr>
        <p:txBody>
          <a:bodyPr>
            <a:normAutofit lnSpcReduction="10000"/>
          </a:bodyPr>
          <a:lstStyle/>
          <a:p>
            <a:r>
              <a:rPr lang="en-US" dirty="0"/>
              <a:t>In recent years, database technology has evolved so quickly with the rise of so many purpose-specific databases, nowadays an RDBMS is not the only choice for an application's back-end database. </a:t>
            </a:r>
            <a:endParaRPr lang="en-US" dirty="0" smtClean="0"/>
          </a:p>
          <a:p>
            <a:r>
              <a:rPr lang="en-US" dirty="0" smtClean="0"/>
              <a:t>In </a:t>
            </a:r>
            <a:r>
              <a:rPr lang="en-US" dirty="0"/>
              <a:t>response to this database technology evolution and the developer community's needs, Spring created the Spring Data project (</a:t>
            </a:r>
            <a:r>
              <a:rPr lang="en-US" dirty="0">
                <a:hlinkClick r:id="rId3"/>
              </a:rPr>
              <a:t>www.springsource.org/spring-data</a:t>
            </a:r>
            <a:r>
              <a:rPr lang="en-US" dirty="0"/>
              <a:t>). </a:t>
            </a:r>
            <a:endParaRPr lang="en-US" dirty="0" smtClean="0"/>
          </a:p>
          <a:p>
            <a:r>
              <a:rPr lang="en-US" dirty="0" smtClean="0"/>
              <a:t>The </a:t>
            </a:r>
            <a:r>
              <a:rPr lang="en-US" dirty="0"/>
              <a:t>major objective of the project is to provide useful extensions on top of Spring's core data access functionality to interact with databases other than traditional RDBMSs.</a:t>
            </a:r>
          </a:p>
          <a:p>
            <a:r>
              <a:rPr lang="en-US" dirty="0"/>
              <a:t>The Spring Data project comes with various extensions. </a:t>
            </a:r>
            <a:endParaRPr lang="en-US" dirty="0" smtClean="0"/>
          </a:p>
          <a:p>
            <a:r>
              <a:rPr lang="en-US" dirty="0" smtClean="0"/>
              <a:t>One </a:t>
            </a:r>
            <a:r>
              <a:rPr lang="en-US" dirty="0"/>
              <a:t>that we would like to mention here is JDBC Extensions (</a:t>
            </a:r>
            <a:r>
              <a:rPr lang="en-US" dirty="0">
                <a:hlinkClick r:id="rId4"/>
              </a:rPr>
              <a:t>www.springsource.org/spring-data/jdbc-extensions</a:t>
            </a:r>
            <a:r>
              <a:rPr lang="en-US" dirty="0"/>
              <a:t>). </a:t>
            </a:r>
            <a:endParaRPr lang="en-US" dirty="0" smtClean="0"/>
          </a:p>
          <a:p>
            <a:r>
              <a:rPr lang="en-US" dirty="0" smtClean="0"/>
              <a:t>As </a:t>
            </a:r>
            <a:r>
              <a:rPr lang="en-US" dirty="0"/>
              <a:t>its name implies, the extension provides some advanced features to facilitate the development of JDBC applications using Spring</a:t>
            </a:r>
            <a:r>
              <a:rPr lang="en-US" dirty="0" smtClean="0"/>
              <a:t>.</a:t>
            </a:r>
            <a:endParaRPr lang="en-US" dirty="0"/>
          </a:p>
        </p:txBody>
      </p:sp>
    </p:spTree>
    <p:extLst>
      <p:ext uri="{BB962C8B-B14F-4D97-AF65-F5344CB8AC3E}">
        <p14:creationId xmlns:p14="http://schemas.microsoft.com/office/powerpoint/2010/main" val="156938388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3"/>
            <a:ext cx="10515600" cy="302532"/>
          </a:xfrm>
        </p:spPr>
        <p:txBody>
          <a:bodyPr>
            <a:normAutofit fontScale="90000"/>
          </a:bodyPr>
          <a:lstStyle/>
          <a:p>
            <a:endParaRPr lang="en-US" dirty="0"/>
          </a:p>
        </p:txBody>
      </p:sp>
      <p:sp>
        <p:nvSpPr>
          <p:cNvPr id="3" name="Content Placeholder 2"/>
          <p:cNvSpPr>
            <a:spLocks noGrp="1"/>
          </p:cNvSpPr>
          <p:nvPr>
            <p:ph idx="1"/>
          </p:nvPr>
        </p:nvSpPr>
        <p:spPr>
          <a:xfrm>
            <a:off x="838200" y="754743"/>
            <a:ext cx="10515600" cy="5422220"/>
          </a:xfrm>
        </p:spPr>
        <p:txBody>
          <a:bodyPr>
            <a:normAutofit fontScale="92500" lnSpcReduction="10000"/>
          </a:bodyPr>
          <a:lstStyle/>
          <a:p>
            <a:r>
              <a:rPr lang="en-US" dirty="0"/>
              <a:t>The main features that JDBC Extensions provides are listed here:</a:t>
            </a:r>
          </a:p>
          <a:p>
            <a:r>
              <a:rPr lang="en-US" i="1" dirty="0" err="1">
                <a:solidFill>
                  <a:srgbClr val="FF0000"/>
                </a:solidFill>
              </a:rPr>
              <a:t>QueryDSLsupport</a:t>
            </a:r>
            <a:r>
              <a:rPr lang="en-US" i="1" dirty="0"/>
              <a:t>:</a:t>
            </a:r>
            <a:r>
              <a:rPr lang="en-US" dirty="0"/>
              <a:t> </a:t>
            </a:r>
            <a:r>
              <a:rPr lang="en-US" dirty="0" err="1"/>
              <a:t>QueryDSL</a:t>
            </a:r>
            <a:r>
              <a:rPr lang="en-US" dirty="0"/>
              <a:t> (</a:t>
            </a:r>
            <a:r>
              <a:rPr lang="en-US" dirty="0">
                <a:hlinkClick r:id="rId2"/>
              </a:rPr>
              <a:t>www.querydsl.com</a:t>
            </a:r>
            <a:r>
              <a:rPr lang="en-US" dirty="0"/>
              <a:t>) is a domain-specific language that provides a framework for developing type-safe queries. Spring Data's JDBC Extensions provides </a:t>
            </a:r>
            <a:r>
              <a:rPr lang="en-US" dirty="0" err="1"/>
              <a:t>QueryDslJdbcTemplate</a:t>
            </a:r>
            <a:r>
              <a:rPr lang="en-US" dirty="0"/>
              <a:t> to facilitate the development of JDBC applications using </a:t>
            </a:r>
            <a:r>
              <a:rPr lang="en-US" dirty="0" err="1"/>
              <a:t>QueryDSL</a:t>
            </a:r>
            <a:r>
              <a:rPr lang="en-US" dirty="0"/>
              <a:t> instead of SQL statements.</a:t>
            </a:r>
          </a:p>
          <a:p>
            <a:r>
              <a:rPr lang="en-US" i="1" dirty="0">
                <a:solidFill>
                  <a:srgbClr val="FF0000"/>
                </a:solidFill>
              </a:rPr>
              <a:t>Advanced support for Oracle Database</a:t>
            </a:r>
            <a:r>
              <a:rPr lang="en-US" i="1" dirty="0"/>
              <a:t>:</a:t>
            </a:r>
            <a:r>
              <a:rPr lang="en-US" dirty="0"/>
              <a:t> The extension provides advanced features for Oracle Database users. On the database connection side, it supports Oracle-specific session settings, as well as Fast Connection Failover technology when working with Oracle RAC. Also, classes that integrate with Oracle Advanced Queueing are provided. On the data-type side, native support for Oracle's XML types, STRUCT and ARRAY, and so on, are provided.</a:t>
            </a:r>
          </a:p>
          <a:p>
            <a:r>
              <a:rPr lang="en-US" dirty="0"/>
              <a:t>If you are developing JDBC applications using Spring with Oracle Database, JDBC Extensions is really worth a look</a:t>
            </a:r>
            <a:r>
              <a:rPr lang="en-US" dirty="0" smtClean="0"/>
              <a:t>.</a:t>
            </a:r>
            <a:endParaRPr lang="en-US" dirty="0"/>
          </a:p>
        </p:txBody>
      </p:sp>
    </p:spTree>
    <p:extLst>
      <p:ext uri="{BB962C8B-B14F-4D97-AF65-F5344CB8AC3E}">
        <p14:creationId xmlns:p14="http://schemas.microsoft.com/office/powerpoint/2010/main" val="4146575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961" y="259080"/>
            <a:ext cx="10911839" cy="6461760"/>
          </a:xfrm>
        </p:spPr>
        <p:txBody>
          <a:bodyPr>
            <a:normAutofit/>
          </a:bodyPr>
          <a:lstStyle/>
          <a:p>
            <a:r>
              <a:rPr lang="en-US" sz="2400" dirty="0"/>
              <a:t>In the previous interface, we define two finder methods and the insert, update, and delete methods, respectively. </a:t>
            </a:r>
            <a:endParaRPr lang="en-US" sz="2400" dirty="0" smtClean="0"/>
          </a:p>
          <a:p>
            <a:r>
              <a:rPr lang="en-US" sz="2400" dirty="0" smtClean="0"/>
              <a:t>They </a:t>
            </a:r>
            <a:r>
              <a:rPr lang="en-US" sz="2400" dirty="0"/>
              <a:t>correspond to the CRUD terms (create, read, update, delete).</a:t>
            </a:r>
          </a:p>
          <a:p>
            <a:r>
              <a:rPr lang="en-US" sz="2400" dirty="0"/>
              <a:t>Finally, to facilitate testing, let's modify the log4j properties to turn the log level to DEBUG for all classes. At the DEBUG level, the Spring JDBC module will output all the underlying SQL statements being fired to the database so you know what exactly is going on; this is especially useful for troubleshooting SQL statement syntax errors. </a:t>
            </a:r>
            <a:r>
              <a:rPr lang="en-US" sz="2400" dirty="0">
                <a:hlinkClick r:id="rId3"/>
              </a:rPr>
              <a:t>Listing 6-6</a:t>
            </a:r>
            <a:r>
              <a:rPr lang="en-US" sz="2400" dirty="0"/>
              <a:t> shows the log4j.properties file (residing under </a:t>
            </a:r>
            <a:r>
              <a:rPr lang="en-US" sz="2400" dirty="0" err="1"/>
              <a:t>src</a:t>
            </a:r>
            <a:r>
              <a:rPr lang="en-US" sz="2400" dirty="0"/>
              <a:t>/main/resources with the source code files for the </a:t>
            </a:r>
            <a:r>
              <a:rPr lang="en-US" sz="2400" dirty="0">
                <a:hlinkClick r:id="rId4"/>
              </a:rPr>
              <a:t>Chapter 6</a:t>
            </a:r>
            <a:r>
              <a:rPr lang="en-US" sz="2400" dirty="0"/>
              <a:t> project) with the </a:t>
            </a:r>
            <a:r>
              <a:rPr lang="en-US" sz="2400" dirty="0" smtClean="0"/>
              <a:t>DEBUG level </a:t>
            </a:r>
            <a:r>
              <a:rPr lang="en-US" sz="2400" dirty="0"/>
              <a:t>turned on.</a:t>
            </a:r>
          </a:p>
          <a:p>
            <a:endParaRPr lang="en-US" sz="3200" dirty="0"/>
          </a:p>
          <a:p>
            <a:endParaRPr lang="en-US" sz="3200" dirty="0"/>
          </a:p>
        </p:txBody>
      </p:sp>
      <p:pic>
        <p:nvPicPr>
          <p:cNvPr id="5" name="Picture 4"/>
          <p:cNvPicPr>
            <a:picLocks noChangeAspect="1"/>
          </p:cNvPicPr>
          <p:nvPr/>
        </p:nvPicPr>
        <p:blipFill>
          <a:blip r:embed="rId5"/>
          <a:stretch>
            <a:fillRect/>
          </a:stretch>
        </p:blipFill>
        <p:spPr>
          <a:xfrm>
            <a:off x="441961" y="3947160"/>
            <a:ext cx="10911839" cy="2773680"/>
          </a:xfrm>
          <a:prstGeom prst="rect">
            <a:avLst/>
          </a:prstGeom>
        </p:spPr>
      </p:pic>
    </p:spTree>
    <p:extLst>
      <p:ext uri="{BB962C8B-B14F-4D97-AF65-F5344CB8AC3E}">
        <p14:creationId xmlns:p14="http://schemas.microsoft.com/office/powerpoint/2010/main" val="200504039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780" y="143452"/>
            <a:ext cx="10515600" cy="701675"/>
          </a:xfrm>
        </p:spPr>
        <p:txBody>
          <a:bodyPr/>
          <a:lstStyle/>
          <a:p>
            <a:r>
              <a:rPr lang="en-US" b="1" dirty="0"/>
              <a:t>Considerations for Using </a:t>
            </a:r>
            <a:r>
              <a:rPr lang="en-US" b="1" dirty="0" smtClean="0"/>
              <a:t>JDBC</a:t>
            </a:r>
            <a:endParaRPr lang="en-US" dirty="0"/>
          </a:p>
        </p:txBody>
      </p:sp>
      <p:sp>
        <p:nvSpPr>
          <p:cNvPr id="3" name="Content Placeholder 2"/>
          <p:cNvSpPr>
            <a:spLocks noGrp="1"/>
          </p:cNvSpPr>
          <p:nvPr>
            <p:ph idx="1"/>
          </p:nvPr>
        </p:nvSpPr>
        <p:spPr>
          <a:xfrm>
            <a:off x="253217" y="845128"/>
            <a:ext cx="11788727" cy="5654146"/>
          </a:xfrm>
        </p:spPr>
        <p:txBody>
          <a:bodyPr>
            <a:normAutofit fontScale="77500" lnSpcReduction="20000"/>
          </a:bodyPr>
          <a:lstStyle/>
          <a:p>
            <a:r>
              <a:rPr lang="en-US" dirty="0"/>
              <a:t>With this rich feature set, you can see how Spring can make your life much easier when using JDBC to interact with the underlying RDBMS. However, there is still quite a lot of code you need to develop, especially when transforming the result set into the corresponding domain objects.</a:t>
            </a:r>
          </a:p>
          <a:p>
            <a:r>
              <a:rPr lang="en-US" dirty="0"/>
              <a:t>On top of JDBC, a lot of open source libraries have been developed to help close the gap between the relational data structure and Java's OO model. For example, </a:t>
            </a:r>
            <a:r>
              <a:rPr lang="en-US" dirty="0" err="1"/>
              <a:t>iBATIS</a:t>
            </a:r>
            <a:r>
              <a:rPr lang="en-US" dirty="0"/>
              <a:t> is a popular </a:t>
            </a:r>
            <a:r>
              <a:rPr lang="en-US" dirty="0" err="1"/>
              <a:t>DataMapper</a:t>
            </a:r>
            <a:r>
              <a:rPr lang="en-US" dirty="0"/>
              <a:t> framework that is also based on SQL mapping. </a:t>
            </a:r>
            <a:r>
              <a:rPr lang="en-US" dirty="0" err="1"/>
              <a:t>iBATIS</a:t>
            </a:r>
            <a:r>
              <a:rPr lang="en-US" dirty="0"/>
              <a:t> lets you map objects with stored procedures or queries to an XML descriptor file. Like Spring, </a:t>
            </a:r>
            <a:r>
              <a:rPr lang="en-US" dirty="0" err="1"/>
              <a:t>iBATIS</a:t>
            </a:r>
            <a:r>
              <a:rPr lang="en-US" dirty="0"/>
              <a:t> provides a declarative way to query object mapping, greatly saving you the time it takes to maintain SQL queries that may be scattered around various DAO classes.</a:t>
            </a:r>
          </a:p>
          <a:p>
            <a:r>
              <a:rPr lang="en-US" dirty="0"/>
              <a:t>There are also many other ORM frameworks that focus on the object model, rather than the query. Popular ones include Hibernate, </a:t>
            </a:r>
            <a:r>
              <a:rPr lang="en-US" dirty="0" err="1"/>
              <a:t>EclipseLink</a:t>
            </a:r>
            <a:r>
              <a:rPr lang="en-US" dirty="0"/>
              <a:t> (also known as </a:t>
            </a:r>
            <a:r>
              <a:rPr lang="en-US" dirty="0" err="1"/>
              <a:t>TopLink</a:t>
            </a:r>
            <a:r>
              <a:rPr lang="en-US" dirty="0"/>
              <a:t>), and </a:t>
            </a:r>
            <a:r>
              <a:rPr lang="en-US" dirty="0" err="1"/>
              <a:t>OpenJPA</a:t>
            </a:r>
            <a:r>
              <a:rPr lang="en-US" dirty="0"/>
              <a:t>. All of them comply with the JCP's JPA specification.</a:t>
            </a:r>
          </a:p>
          <a:p>
            <a:r>
              <a:rPr lang="en-US" dirty="0"/>
              <a:t>In recent years, these ORM tools and mapping frameworks have become much more mature so that most developers will settle on one of them, instead of using JDBC directly. However, in cases where you need to have absolute control over the query that will be submitted to the database for performance purposes (for example, using a hierarchical query in Oracle), Spring JDBC is really a viable option. And when using Spring, one great advantage is that you can mix and match different data access technologies. For example, you can use Hibernate as the main ORM and then JDBC as a supplement for some of the complex query logic or batch operations; you can mix and match them in a single business operation and then wrap them under the same database transaction. Spring will help you handle those situations easily</a:t>
            </a:r>
            <a:r>
              <a:rPr lang="en-US" dirty="0" smtClean="0"/>
              <a:t>.</a:t>
            </a:r>
            <a:endParaRPr lang="en-US" dirty="0"/>
          </a:p>
        </p:txBody>
      </p:sp>
    </p:spTree>
    <p:extLst>
      <p:ext uri="{BB962C8B-B14F-4D97-AF65-F5344CB8AC3E}">
        <p14:creationId xmlns:p14="http://schemas.microsoft.com/office/powerpoint/2010/main" val="179090083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a:t>This chapter showed you how to use Spring to simplify JDBC programming. </a:t>
            </a:r>
            <a:endParaRPr lang="en-US" dirty="0" smtClean="0"/>
          </a:p>
          <a:p>
            <a:r>
              <a:rPr lang="en-US" dirty="0" smtClean="0"/>
              <a:t>You </a:t>
            </a:r>
            <a:r>
              <a:rPr lang="en-US" dirty="0"/>
              <a:t>learned how to connect to a database and perform selects, updates, deletes, and inserts, as well as call database stored functions. </a:t>
            </a:r>
            <a:endParaRPr lang="en-US" dirty="0" smtClean="0"/>
          </a:p>
          <a:p>
            <a:r>
              <a:rPr lang="en-US" dirty="0" smtClean="0"/>
              <a:t>Using </a:t>
            </a:r>
            <a:r>
              <a:rPr lang="en-US" dirty="0"/>
              <a:t>the core Spring JDBC class, </a:t>
            </a:r>
            <a:r>
              <a:rPr lang="en-US" dirty="0" err="1"/>
              <a:t>JdbcTemplate</a:t>
            </a:r>
            <a:r>
              <a:rPr lang="en-US" dirty="0"/>
              <a:t>, was discussed in detail. In addition, we covered other Spring classes that are built on top of </a:t>
            </a:r>
            <a:r>
              <a:rPr lang="en-US" dirty="0" err="1"/>
              <a:t>JdbcTemplate</a:t>
            </a:r>
            <a:r>
              <a:rPr lang="en-US" dirty="0"/>
              <a:t> and that help you model various JDBC operations. </a:t>
            </a:r>
            <a:endParaRPr lang="en-US" dirty="0" smtClean="0"/>
          </a:p>
          <a:p>
            <a:r>
              <a:rPr lang="en-US" dirty="0" smtClean="0"/>
              <a:t>We </a:t>
            </a:r>
            <a:r>
              <a:rPr lang="en-US" dirty="0"/>
              <a:t>also showed how to use the new lambda expressions from Java 8 where appropriate. </a:t>
            </a:r>
            <a:endParaRPr lang="en-US" dirty="0" smtClean="0"/>
          </a:p>
          <a:p>
            <a:r>
              <a:rPr lang="en-US" dirty="0" smtClean="0"/>
              <a:t>In </a:t>
            </a:r>
            <a:r>
              <a:rPr lang="en-US" dirty="0"/>
              <a:t>the next couple of chapters, we will discuss how to use Spring with popular ORM technologies when developing data access logic.</a:t>
            </a:r>
          </a:p>
          <a:p>
            <a:endParaRPr lang="en-US" dirty="0"/>
          </a:p>
        </p:txBody>
      </p:sp>
    </p:spTree>
    <p:extLst>
      <p:ext uri="{BB962C8B-B14F-4D97-AF65-F5344CB8AC3E}">
        <p14:creationId xmlns:p14="http://schemas.microsoft.com/office/powerpoint/2010/main" val="1687219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Chapter 7: Using Hibernate in </a:t>
            </a:r>
            <a:r>
              <a:rPr lang="en-US" b="1" dirty="0" smtClean="0"/>
              <a:t>Spring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008380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849" y="171161"/>
            <a:ext cx="10515600" cy="812511"/>
          </a:xfrm>
        </p:spPr>
        <p:txBody>
          <a:bodyPr/>
          <a:lstStyle/>
          <a:p>
            <a:r>
              <a:rPr lang="en-US" b="1" dirty="0" smtClean="0"/>
              <a:t>Overview</a:t>
            </a:r>
            <a:endParaRPr lang="en-US" dirty="0"/>
          </a:p>
        </p:txBody>
      </p:sp>
      <p:sp>
        <p:nvSpPr>
          <p:cNvPr id="3" name="Content Placeholder 2"/>
          <p:cNvSpPr>
            <a:spLocks noGrp="1"/>
          </p:cNvSpPr>
          <p:nvPr>
            <p:ph idx="1"/>
          </p:nvPr>
        </p:nvSpPr>
        <p:spPr>
          <a:xfrm>
            <a:off x="604910" y="983672"/>
            <a:ext cx="11113477" cy="5363841"/>
          </a:xfrm>
        </p:spPr>
        <p:txBody>
          <a:bodyPr>
            <a:normAutofit fontScale="77500" lnSpcReduction="20000"/>
          </a:bodyPr>
          <a:lstStyle/>
          <a:p>
            <a:r>
              <a:rPr lang="en-US" dirty="0"/>
              <a:t>In the previous chapter, you saw how to use JDBC in Spring applications. However, even though Spring goes a long way toward simplifying JDBC development, you still have a lot of code to write. In this chapter, we cover one of the object-relational mapping (ORM) libraries called Hibernate.</a:t>
            </a:r>
          </a:p>
          <a:p>
            <a:r>
              <a:rPr lang="en-US" dirty="0"/>
              <a:t>If you have experience developing data access applications using EJB entity beans (prior to EJB 3.0), you may remember the painful process. Tedious configuration of mappings, transaction demarcation, and much boilerplate code in each bean to manage its life cycle greatly reduced productivity when developing enterprise Java applications.</a:t>
            </a:r>
          </a:p>
          <a:p>
            <a:r>
              <a:rPr lang="en-US" dirty="0"/>
              <a:t>Just like Spring was developed to embrace POJO-based development and declarative configuration management rather than EJB's heavy and clumsy setup, the developer community realized that a simpler, lightweight, and POJO-based framework could ease the development of data access logic. Since then, many libraries have appeared; they are generally referred to as </a:t>
            </a:r>
            <a:r>
              <a:rPr lang="en-US" i="1" dirty="0"/>
              <a:t>ORM libraries</a:t>
            </a:r>
            <a:r>
              <a:rPr lang="en-US" dirty="0"/>
              <a:t>. </a:t>
            </a:r>
            <a:r>
              <a:rPr lang="en-US" dirty="0">
                <a:solidFill>
                  <a:srgbClr val="FF0000"/>
                </a:solidFill>
              </a:rPr>
              <a:t>The main objectives of an ORM library are to close the gap between the relational data structure in the relational database management system (RDBMS) and the object oriented (OO) model in Java so that developers can focus on programming with the object model and at the same time easily perform actions related to persistence.</a:t>
            </a:r>
          </a:p>
          <a:p>
            <a:r>
              <a:rPr lang="en-US" dirty="0"/>
              <a:t>Out of the ORM libraries available in the open source community, Hibernate is one of the most successful. Its features, such as a POJO-based approach, ease of development, and support of sophisticated relationship definitions, have won the heart of the mainstream Java developer community</a:t>
            </a:r>
            <a:r>
              <a:rPr lang="en-US" dirty="0" smtClean="0"/>
              <a:t>.</a:t>
            </a:r>
            <a:endParaRPr lang="en-US" dirty="0"/>
          </a:p>
        </p:txBody>
      </p:sp>
    </p:spTree>
    <p:extLst>
      <p:ext uri="{BB962C8B-B14F-4D97-AF65-F5344CB8AC3E}">
        <p14:creationId xmlns:p14="http://schemas.microsoft.com/office/powerpoint/2010/main" val="157599886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9384"/>
          </a:xfrm>
        </p:spPr>
        <p:txBody>
          <a:bodyPr/>
          <a:lstStyle/>
          <a:p>
            <a:endParaRPr lang="en-US" dirty="0"/>
          </a:p>
        </p:txBody>
      </p:sp>
      <p:sp>
        <p:nvSpPr>
          <p:cNvPr id="3" name="Content Placeholder 2"/>
          <p:cNvSpPr>
            <a:spLocks noGrp="1"/>
          </p:cNvSpPr>
          <p:nvPr>
            <p:ph idx="1"/>
          </p:nvPr>
        </p:nvSpPr>
        <p:spPr>
          <a:xfrm>
            <a:off x="838200" y="1205345"/>
            <a:ext cx="10515600" cy="4971618"/>
          </a:xfrm>
        </p:spPr>
        <p:txBody>
          <a:bodyPr>
            <a:normAutofit fontScale="85000" lnSpcReduction="10000"/>
          </a:bodyPr>
          <a:lstStyle/>
          <a:p>
            <a:r>
              <a:rPr lang="en-US" dirty="0" err="1"/>
              <a:t>Hibernate's</a:t>
            </a:r>
            <a:r>
              <a:rPr lang="en-US" dirty="0"/>
              <a:t> popularity has also influenced the JCP, which developed the Java Data Objects (JDO) specification as one of the standard ORM technologies in Java EE. Starting from EJB 3.0, the EJB entity bean was even replaced with the Java Persistence API (JPA). JPA has a lot of concepts that were influenced by popular ORM libraries such as Hibernate, </a:t>
            </a:r>
            <a:r>
              <a:rPr lang="en-US" dirty="0" err="1"/>
              <a:t>TopLink</a:t>
            </a:r>
            <a:r>
              <a:rPr lang="en-US" dirty="0"/>
              <a:t>, and JDO.</a:t>
            </a:r>
          </a:p>
          <a:p>
            <a:r>
              <a:rPr lang="en-US" dirty="0"/>
              <a:t>The relationship between Hibernate and JPA is also very close. Gavin King, the founder of Hibernate, represented </a:t>
            </a:r>
            <a:r>
              <a:rPr lang="en-US" dirty="0" err="1"/>
              <a:t>JBoss</a:t>
            </a:r>
            <a:r>
              <a:rPr lang="en-US" dirty="0"/>
              <a:t> as one of the JCP expert group members in defining the JPA specification. Starting from version 3.2, Hibernate provides an implementation of JPA. That means when you develop applications with Hibernate, you can choose to use either </a:t>
            </a:r>
            <a:r>
              <a:rPr lang="en-US" dirty="0" err="1"/>
              <a:t>Hibernate's</a:t>
            </a:r>
            <a:r>
              <a:rPr lang="en-US" dirty="0"/>
              <a:t> own API or the JPA API with Hibernate as the persistence service provider.</a:t>
            </a:r>
          </a:p>
          <a:p>
            <a:r>
              <a:rPr lang="en-US" dirty="0"/>
              <a:t>Having offered a rough history of Hibernate, this chapter will cover how to use Spring with Hibernate when developing data access logic. Hibernate is such an extensive ORM library that covering every aspect in just one chapter is simply not possible, and numerous books are dedicated to discussing Hibernate</a:t>
            </a:r>
            <a:r>
              <a:rPr lang="en-US" dirty="0" smtClean="0"/>
              <a:t>.</a:t>
            </a:r>
            <a:endParaRPr lang="en-US" dirty="0"/>
          </a:p>
        </p:txBody>
      </p:sp>
    </p:spTree>
    <p:extLst>
      <p:ext uri="{BB962C8B-B14F-4D97-AF65-F5344CB8AC3E}">
        <p14:creationId xmlns:p14="http://schemas.microsoft.com/office/powerpoint/2010/main" val="365877797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3130"/>
          </a:xfrm>
        </p:spPr>
        <p:txBody>
          <a:bodyPr>
            <a:normAutofit fontScale="90000"/>
          </a:bodyPr>
          <a:lstStyle/>
          <a:p>
            <a:endParaRPr lang="en-US" dirty="0"/>
          </a:p>
        </p:txBody>
      </p:sp>
      <p:sp>
        <p:nvSpPr>
          <p:cNvPr id="3" name="Content Placeholder 2"/>
          <p:cNvSpPr>
            <a:spLocks noGrp="1"/>
          </p:cNvSpPr>
          <p:nvPr>
            <p:ph idx="1"/>
          </p:nvPr>
        </p:nvSpPr>
        <p:spPr>
          <a:xfrm>
            <a:off x="838200" y="1246909"/>
            <a:ext cx="10515600" cy="4930054"/>
          </a:xfrm>
        </p:spPr>
        <p:txBody>
          <a:bodyPr>
            <a:normAutofit fontScale="92500" lnSpcReduction="10000"/>
          </a:bodyPr>
          <a:lstStyle/>
          <a:p>
            <a:r>
              <a:rPr lang="en-US" dirty="0"/>
              <a:t>This chapter covers the basic ideas and main use cases of Hibernate in Spring. In particular, we discuss </a:t>
            </a:r>
            <a:r>
              <a:rPr lang="en-US" dirty="0" smtClean="0"/>
              <a:t>the </a:t>
            </a:r>
            <a:r>
              <a:rPr lang="en-US" dirty="0"/>
              <a:t>following topics</a:t>
            </a:r>
            <a:r>
              <a:rPr lang="en-US" dirty="0" smtClean="0"/>
              <a:t>:</a:t>
            </a:r>
          </a:p>
          <a:p>
            <a:r>
              <a:rPr lang="en-US" i="1" dirty="0"/>
              <a:t>Configuring the Hibernate</a:t>
            </a:r>
            <a:r>
              <a:rPr lang="en-US" dirty="0"/>
              <a:t> </a:t>
            </a:r>
            <a:r>
              <a:rPr lang="en-US" dirty="0" err="1"/>
              <a:t>SessionFactory</a:t>
            </a:r>
            <a:r>
              <a:rPr lang="en-US" dirty="0"/>
              <a:t>: The core concept of Hibernate revolves around the Session interface, which is managed by </a:t>
            </a:r>
            <a:r>
              <a:rPr lang="en-US" dirty="0" err="1"/>
              <a:t>SessionFactory</a:t>
            </a:r>
            <a:r>
              <a:rPr lang="en-US" dirty="0"/>
              <a:t>. We show how to configure </a:t>
            </a:r>
            <a:r>
              <a:rPr lang="en-US" dirty="0" err="1"/>
              <a:t>Hibernate's</a:t>
            </a:r>
            <a:r>
              <a:rPr lang="en-US" dirty="0"/>
              <a:t> session factory to work in a Spring application.</a:t>
            </a:r>
          </a:p>
          <a:p>
            <a:r>
              <a:rPr lang="en-US" i="1" dirty="0"/>
              <a:t>Major concepts of ORMs using Hibernate:</a:t>
            </a:r>
            <a:r>
              <a:rPr lang="en-US" dirty="0"/>
              <a:t> We go through the major concepts of how to use Hibernate to map a POJO to the underlying relational database structure. Some commonly used relationships, including one-to-many and many-to-many, are also discussed.</a:t>
            </a:r>
          </a:p>
          <a:p>
            <a:r>
              <a:rPr lang="en-US" i="1" dirty="0"/>
              <a:t>Data operations:</a:t>
            </a:r>
            <a:r>
              <a:rPr lang="en-US" dirty="0"/>
              <a:t> We present examples of how to perform data operations (query, insert, update, delete) by using Hibernate in the Spring environment. When working with Hibernate, its Session interface is the main interface that we will interact with</a:t>
            </a:r>
            <a:r>
              <a:rPr lang="en-US" dirty="0" smtClean="0"/>
              <a:t>.</a:t>
            </a:r>
            <a:endParaRPr lang="en-US" dirty="0"/>
          </a:p>
        </p:txBody>
      </p:sp>
    </p:spTree>
    <p:extLst>
      <p:ext uri="{BB962C8B-B14F-4D97-AF65-F5344CB8AC3E}">
        <p14:creationId xmlns:p14="http://schemas.microsoft.com/office/powerpoint/2010/main" val="282369095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smtClean="0"/>
              <a:t>Note: </a:t>
            </a:r>
            <a:r>
              <a:rPr lang="en-US" b="1" dirty="0"/>
              <a:t> </a:t>
            </a:r>
            <a:r>
              <a:rPr lang="en-US" dirty="0"/>
              <a:t>When defining object-to-relational mappings, Hibernate supports two configuration styles. </a:t>
            </a:r>
            <a:endParaRPr lang="en-US" dirty="0" smtClean="0"/>
          </a:p>
          <a:p>
            <a:r>
              <a:rPr lang="en-US" dirty="0" smtClean="0"/>
              <a:t>One </a:t>
            </a:r>
            <a:r>
              <a:rPr lang="en-US" dirty="0"/>
              <a:t>is configuring the mapping information in XML files, and the other is using Java annotations within the entity classes (in the ORM or JPA world, a Java class that is mapped to the underlying relational database structure is called an </a:t>
            </a:r>
            <a:r>
              <a:rPr lang="en-US" i="1" dirty="0"/>
              <a:t>entity class)</a:t>
            </a:r>
            <a:r>
              <a:rPr lang="en-US" dirty="0"/>
              <a:t>. </a:t>
            </a:r>
            <a:endParaRPr lang="en-US" dirty="0" smtClean="0"/>
          </a:p>
          <a:p>
            <a:r>
              <a:rPr lang="en-US" dirty="0" smtClean="0"/>
              <a:t>This </a:t>
            </a:r>
            <a:r>
              <a:rPr lang="en-US" dirty="0"/>
              <a:t>chapter focuses on using the annotation approach for object-relational mapping. </a:t>
            </a:r>
            <a:endParaRPr lang="en-US" dirty="0" smtClean="0"/>
          </a:p>
          <a:p>
            <a:r>
              <a:rPr lang="en-US" dirty="0" smtClean="0"/>
              <a:t>For </a:t>
            </a:r>
            <a:r>
              <a:rPr lang="en-US" dirty="0"/>
              <a:t>the mapping annotation, we use the JPA standards (for example, under the </a:t>
            </a:r>
            <a:r>
              <a:rPr lang="en-US" dirty="0" err="1"/>
              <a:t>javax.persistence</a:t>
            </a:r>
            <a:r>
              <a:rPr lang="en-US" dirty="0"/>
              <a:t> package), because they are interchangeable with </a:t>
            </a:r>
            <a:r>
              <a:rPr lang="en-US" dirty="0" err="1"/>
              <a:t>hibernate's</a:t>
            </a:r>
            <a:r>
              <a:rPr lang="en-US" dirty="0"/>
              <a:t> own annotations and will help you with future migrations to a JPA environment.</a:t>
            </a:r>
          </a:p>
          <a:p>
            <a:endParaRPr lang="en-US" dirty="0"/>
          </a:p>
        </p:txBody>
      </p:sp>
    </p:spTree>
    <p:extLst>
      <p:ext uri="{BB962C8B-B14F-4D97-AF65-F5344CB8AC3E}">
        <p14:creationId xmlns:p14="http://schemas.microsoft.com/office/powerpoint/2010/main" val="16449510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735"/>
            <a:ext cx="10515600" cy="686435"/>
          </a:xfrm>
        </p:spPr>
        <p:txBody>
          <a:bodyPr>
            <a:normAutofit fontScale="90000"/>
          </a:bodyPr>
          <a:lstStyle/>
          <a:p>
            <a:pPr algn="ctr"/>
            <a:r>
              <a:rPr lang="en-US" b="1" dirty="0"/>
              <a:t>Sample Data Model for Example </a:t>
            </a:r>
            <a:r>
              <a:rPr lang="en-US" b="1" dirty="0" smtClean="0"/>
              <a:t>Code</a:t>
            </a:r>
            <a:endParaRPr lang="en-US" dirty="0"/>
          </a:p>
        </p:txBody>
      </p:sp>
      <p:sp>
        <p:nvSpPr>
          <p:cNvPr id="3" name="Content Placeholder 2"/>
          <p:cNvSpPr>
            <a:spLocks noGrp="1"/>
          </p:cNvSpPr>
          <p:nvPr>
            <p:ph idx="1"/>
          </p:nvPr>
        </p:nvSpPr>
        <p:spPr>
          <a:xfrm>
            <a:off x="838200" y="847170"/>
            <a:ext cx="10515600" cy="5329793"/>
          </a:xfrm>
        </p:spPr>
        <p:txBody>
          <a:bodyPr/>
          <a:lstStyle/>
          <a:p>
            <a:r>
              <a:rPr lang="en-US" dirty="0">
                <a:hlinkClick r:id="rId3"/>
              </a:rPr>
              <a:t>Figure 7-1</a:t>
            </a:r>
            <a:r>
              <a:rPr lang="en-US" dirty="0"/>
              <a:t> shows the data model used in this chapter</a:t>
            </a:r>
            <a:r>
              <a:rPr lang="en-US" dirty="0" smtClean="0"/>
              <a:t>.</a:t>
            </a:r>
          </a:p>
          <a:p>
            <a:endParaRPr lang="en-US" dirty="0"/>
          </a:p>
        </p:txBody>
      </p:sp>
      <p:pic>
        <p:nvPicPr>
          <p:cNvPr id="4" name="Picture 3"/>
          <p:cNvPicPr>
            <a:picLocks noChangeAspect="1"/>
          </p:cNvPicPr>
          <p:nvPr/>
        </p:nvPicPr>
        <p:blipFill>
          <a:blip r:embed="rId4"/>
          <a:stretch>
            <a:fillRect/>
          </a:stretch>
        </p:blipFill>
        <p:spPr>
          <a:xfrm>
            <a:off x="838200" y="1545154"/>
            <a:ext cx="10911839" cy="5069006"/>
          </a:xfrm>
          <a:prstGeom prst="rect">
            <a:avLst/>
          </a:prstGeom>
        </p:spPr>
      </p:pic>
    </p:spTree>
    <p:extLst>
      <p:ext uri="{BB962C8B-B14F-4D97-AF65-F5344CB8AC3E}">
        <p14:creationId xmlns:p14="http://schemas.microsoft.com/office/powerpoint/2010/main" val="40448072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040"/>
            <a:ext cx="10515600" cy="152400"/>
          </a:xfrm>
        </p:spPr>
        <p:txBody>
          <a:bodyPr>
            <a:noAutofit/>
          </a:bodyPr>
          <a:lstStyle/>
          <a:p>
            <a:r>
              <a:rPr lang="en-US" sz="2400" b="1" dirty="0" smtClean="0"/>
              <a:t>Listing 7-1: Sample Data Model Creation Script </a:t>
            </a:r>
            <a:r>
              <a:rPr lang="en-US" sz="2400" dirty="0" smtClean="0"/>
              <a:t>(</a:t>
            </a:r>
            <a:r>
              <a:rPr lang="en-US" sz="2400" dirty="0" err="1" smtClean="0"/>
              <a:t>schema.sql</a:t>
            </a:r>
            <a:r>
              <a:rPr lang="en-US" sz="2400" dirty="0" smtClean="0"/>
              <a:t>)</a:t>
            </a:r>
            <a:br>
              <a:rPr lang="en-US" sz="2400" dirty="0" smtClean="0"/>
            </a:br>
            <a:endParaRPr lang="en-US" sz="2400" dirty="0"/>
          </a:p>
        </p:txBody>
      </p:sp>
      <p:pic>
        <p:nvPicPr>
          <p:cNvPr id="6" name="Content Placeholder 5"/>
          <p:cNvPicPr>
            <a:picLocks noGrp="1" noChangeAspect="1"/>
          </p:cNvPicPr>
          <p:nvPr>
            <p:ph idx="1"/>
          </p:nvPr>
        </p:nvPicPr>
        <p:blipFill>
          <a:blip r:embed="rId3"/>
          <a:stretch>
            <a:fillRect/>
          </a:stretch>
        </p:blipFill>
        <p:spPr>
          <a:xfrm>
            <a:off x="2270760" y="396240"/>
            <a:ext cx="7437120" cy="6111240"/>
          </a:xfrm>
          <a:prstGeom prst="rect">
            <a:avLst/>
          </a:prstGeom>
        </p:spPr>
      </p:pic>
    </p:spTree>
    <p:extLst>
      <p:ext uri="{BB962C8B-B14F-4D97-AF65-F5344CB8AC3E}">
        <p14:creationId xmlns:p14="http://schemas.microsoft.com/office/powerpoint/2010/main" val="131911503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670560"/>
            <a:ext cx="11247120" cy="5989320"/>
          </a:xfrm>
          <a:prstGeom prst="rect">
            <a:avLst/>
          </a:prstGeom>
        </p:spPr>
      </p:pic>
      <p:sp>
        <p:nvSpPr>
          <p:cNvPr id="5" name="Title 1"/>
          <p:cNvSpPr>
            <a:spLocks noGrp="1"/>
          </p:cNvSpPr>
          <p:nvPr>
            <p:ph type="title"/>
          </p:nvPr>
        </p:nvSpPr>
        <p:spPr>
          <a:xfrm>
            <a:off x="838200" y="365125"/>
            <a:ext cx="10515600" cy="305435"/>
          </a:xfrm>
        </p:spPr>
        <p:txBody>
          <a:bodyPr>
            <a:noAutofit/>
          </a:bodyPr>
          <a:lstStyle/>
          <a:p>
            <a:r>
              <a:rPr lang="en-US" sz="2400" b="1" dirty="0" smtClean="0"/>
              <a:t>Listing 7-1: Sample Data Model Creation Script </a:t>
            </a:r>
            <a:r>
              <a:rPr lang="en-US" sz="2400" dirty="0" smtClean="0"/>
              <a:t>(</a:t>
            </a:r>
            <a:r>
              <a:rPr lang="en-US" sz="2400" dirty="0" err="1" smtClean="0"/>
              <a:t>schema.sql</a:t>
            </a:r>
            <a:r>
              <a:rPr lang="en-US" sz="2400" dirty="0" smtClean="0"/>
              <a:t>)</a:t>
            </a:r>
            <a:br>
              <a:rPr lang="en-US" sz="2400" dirty="0" smtClean="0"/>
            </a:br>
            <a:endParaRPr lang="en-US" sz="2400" dirty="0"/>
          </a:p>
        </p:txBody>
      </p:sp>
    </p:spTree>
    <p:extLst>
      <p:ext uri="{BB962C8B-B14F-4D97-AF65-F5344CB8AC3E}">
        <p14:creationId xmlns:p14="http://schemas.microsoft.com/office/powerpoint/2010/main" val="170272281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477" y="151765"/>
            <a:ext cx="10515600" cy="503555"/>
          </a:xfrm>
        </p:spPr>
        <p:txBody>
          <a:bodyPr>
            <a:normAutofit fontScale="90000"/>
          </a:bodyPr>
          <a:lstStyle/>
          <a:p>
            <a:pPr algn="ctr"/>
            <a:r>
              <a:rPr lang="en-US" b="1" dirty="0"/>
              <a:t>Exploring the JDBC </a:t>
            </a:r>
            <a:r>
              <a:rPr lang="en-US" b="1" dirty="0" smtClean="0"/>
              <a:t>Infrastructure</a:t>
            </a:r>
            <a:endParaRPr lang="en-US" dirty="0"/>
          </a:p>
        </p:txBody>
      </p:sp>
      <p:sp>
        <p:nvSpPr>
          <p:cNvPr id="3" name="Content Placeholder 2"/>
          <p:cNvSpPr>
            <a:spLocks noGrp="1"/>
          </p:cNvSpPr>
          <p:nvPr>
            <p:ph idx="1"/>
          </p:nvPr>
        </p:nvSpPr>
        <p:spPr>
          <a:xfrm>
            <a:off x="295422" y="822960"/>
            <a:ext cx="11577710" cy="5816991"/>
          </a:xfrm>
        </p:spPr>
        <p:txBody>
          <a:bodyPr>
            <a:normAutofit lnSpcReduction="10000"/>
          </a:bodyPr>
          <a:lstStyle/>
          <a:p>
            <a:r>
              <a:rPr lang="en-US" dirty="0"/>
              <a:t>JDBC provides a standard way for Java applications to access data stored in a database. The core of the JDBC infrastructure is a driver that is specific to each database; it is this driver that allows Java code to access the database.</a:t>
            </a:r>
          </a:p>
          <a:p>
            <a:r>
              <a:rPr lang="en-US" dirty="0"/>
              <a:t>Once a driver is loaded, it registers itself with a </a:t>
            </a:r>
            <a:r>
              <a:rPr lang="en-US" dirty="0" err="1"/>
              <a:t>java.sql.DriverManager</a:t>
            </a:r>
            <a:r>
              <a:rPr lang="en-US" dirty="0"/>
              <a:t> class. This class manages a list of drivers and provides static methods for establishing connections to the database. The </a:t>
            </a:r>
            <a:r>
              <a:rPr lang="en-US" dirty="0" err="1"/>
              <a:t>DriverManager's</a:t>
            </a:r>
            <a:r>
              <a:rPr lang="en-US" dirty="0"/>
              <a:t> </a:t>
            </a:r>
            <a:r>
              <a:rPr lang="en-US" dirty="0" err="1"/>
              <a:t>getConnection</a:t>
            </a:r>
            <a:r>
              <a:rPr lang="en-US" dirty="0"/>
              <a:t>() method returns a driver-implemented </a:t>
            </a:r>
            <a:r>
              <a:rPr lang="en-US" dirty="0" err="1"/>
              <a:t>java.sql.Connection</a:t>
            </a:r>
            <a:r>
              <a:rPr lang="en-US" dirty="0"/>
              <a:t> interface. This interface allows you to run SQL statements against the database.</a:t>
            </a:r>
          </a:p>
          <a:p>
            <a:r>
              <a:rPr lang="en-US" dirty="0"/>
              <a:t>The JDBC framework is quite complex and well tested; however, with this complexity comes difficulty in development. The first level of complexity lies in making sure your code manages the connections to the database. A connection is a scarce resource and is very expensive to establish. Generally, the database creates a thread or spawns a child process for each connection. Also, the number of concurrent connections is usually limited, and an excessive number of open connections will slow down the database</a:t>
            </a:r>
            <a:r>
              <a:rPr lang="en-US" dirty="0" smtClean="0"/>
              <a:t>.</a:t>
            </a:r>
            <a:endParaRPr lang="en-US" dirty="0"/>
          </a:p>
        </p:txBody>
      </p:sp>
    </p:spTree>
    <p:extLst>
      <p:ext uri="{BB962C8B-B14F-4D97-AF65-F5344CB8AC3E}">
        <p14:creationId xmlns:p14="http://schemas.microsoft.com/office/powerpoint/2010/main" val="9870638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427355"/>
          </a:xfrm>
        </p:spPr>
        <p:txBody>
          <a:bodyPr>
            <a:normAutofit fontScale="90000"/>
          </a:bodyPr>
          <a:lstStyle/>
          <a:p>
            <a:endParaRPr lang="en-US" dirty="0"/>
          </a:p>
        </p:txBody>
      </p:sp>
      <p:sp>
        <p:nvSpPr>
          <p:cNvPr id="3" name="Content Placeholder 2"/>
          <p:cNvSpPr>
            <a:spLocks noGrp="1"/>
          </p:cNvSpPr>
          <p:nvPr>
            <p:ph idx="1"/>
          </p:nvPr>
        </p:nvSpPr>
        <p:spPr>
          <a:xfrm>
            <a:off x="838200" y="777240"/>
            <a:ext cx="10515600" cy="5399723"/>
          </a:xfrm>
        </p:spPr>
        <p:txBody>
          <a:bodyPr/>
          <a:lstStyle/>
          <a:p>
            <a:r>
              <a:rPr lang="en-US" b="1" dirty="0"/>
              <a:t>Listing 7-2: Data Population Script </a:t>
            </a:r>
            <a:r>
              <a:rPr lang="en-US" dirty="0"/>
              <a:t>(test-</a:t>
            </a:r>
            <a:r>
              <a:rPr lang="en-US" dirty="0" err="1"/>
              <a:t>data.sql</a:t>
            </a:r>
            <a:r>
              <a:rPr lang="en-US" dirty="0"/>
              <a:t>)</a:t>
            </a:r>
          </a:p>
          <a:p>
            <a:endParaRPr lang="en-US" dirty="0"/>
          </a:p>
        </p:txBody>
      </p:sp>
      <p:pic>
        <p:nvPicPr>
          <p:cNvPr id="5" name="Picture 4"/>
          <p:cNvPicPr>
            <a:picLocks noChangeAspect="1"/>
          </p:cNvPicPr>
          <p:nvPr/>
        </p:nvPicPr>
        <p:blipFill>
          <a:blip r:embed="rId3"/>
          <a:stretch>
            <a:fillRect/>
          </a:stretch>
        </p:blipFill>
        <p:spPr>
          <a:xfrm>
            <a:off x="335280" y="1417319"/>
            <a:ext cx="11292840" cy="4759643"/>
          </a:xfrm>
          <a:prstGeom prst="rect">
            <a:avLst/>
          </a:prstGeom>
        </p:spPr>
      </p:pic>
    </p:spTree>
    <p:extLst>
      <p:ext uri="{BB962C8B-B14F-4D97-AF65-F5344CB8AC3E}">
        <p14:creationId xmlns:p14="http://schemas.microsoft.com/office/powerpoint/2010/main" val="95048409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838835"/>
          </a:xfrm>
        </p:spPr>
        <p:txBody>
          <a:bodyPr/>
          <a:lstStyle/>
          <a:p>
            <a:r>
              <a:rPr lang="en-US" b="1" dirty="0"/>
              <a:t>Configuring Hibernate </a:t>
            </a:r>
            <a:r>
              <a:rPr lang="en-US" b="1" dirty="0" err="1" smtClean="0"/>
              <a:t>SessionFactory</a:t>
            </a:r>
            <a:endParaRPr lang="en-US" dirty="0"/>
          </a:p>
        </p:txBody>
      </p:sp>
      <p:sp>
        <p:nvSpPr>
          <p:cNvPr id="3" name="Content Placeholder 2"/>
          <p:cNvSpPr>
            <a:spLocks noGrp="1"/>
          </p:cNvSpPr>
          <p:nvPr>
            <p:ph idx="1"/>
          </p:nvPr>
        </p:nvSpPr>
        <p:spPr>
          <a:xfrm>
            <a:off x="838200" y="1021080"/>
            <a:ext cx="10515600" cy="5155883"/>
          </a:xfrm>
        </p:spPr>
        <p:txBody>
          <a:bodyPr/>
          <a:lstStyle/>
          <a:p>
            <a:r>
              <a:rPr lang="en-US" dirty="0"/>
              <a:t>As mentioned earlier in this chapter, the core concept of Hibernate is based on the Session interface, which is obtained from </a:t>
            </a:r>
            <a:r>
              <a:rPr lang="en-US" dirty="0" err="1"/>
              <a:t>SessionFactory</a:t>
            </a:r>
            <a:r>
              <a:rPr lang="en-US" dirty="0"/>
              <a:t>. Spring provides classes to support the configuration of </a:t>
            </a:r>
            <a:r>
              <a:rPr lang="en-US" dirty="0" err="1"/>
              <a:t>Hibernate's</a:t>
            </a:r>
            <a:r>
              <a:rPr lang="en-US" dirty="0"/>
              <a:t> session factory as a Spring bean with the desired properties. In order to use Hibernate, you must add the Hibernate dependency, as shown in </a:t>
            </a:r>
            <a:r>
              <a:rPr lang="en-US" dirty="0">
                <a:hlinkClick r:id="rId3"/>
              </a:rPr>
              <a:t>Table 7-1</a:t>
            </a:r>
            <a:r>
              <a:rPr lang="en-US" dirty="0"/>
              <a:t>.</a:t>
            </a:r>
          </a:p>
          <a:p>
            <a:endParaRPr lang="en-US" dirty="0"/>
          </a:p>
        </p:txBody>
      </p:sp>
      <p:pic>
        <p:nvPicPr>
          <p:cNvPr id="4" name="Picture 3"/>
          <p:cNvPicPr>
            <a:picLocks noChangeAspect="1"/>
          </p:cNvPicPr>
          <p:nvPr/>
        </p:nvPicPr>
        <p:blipFill>
          <a:blip r:embed="rId4"/>
          <a:stretch>
            <a:fillRect/>
          </a:stretch>
        </p:blipFill>
        <p:spPr>
          <a:xfrm>
            <a:off x="1257300" y="3599021"/>
            <a:ext cx="9677400" cy="2253139"/>
          </a:xfrm>
          <a:prstGeom prst="rect">
            <a:avLst/>
          </a:prstGeom>
        </p:spPr>
      </p:pic>
    </p:spTree>
    <p:extLst>
      <p:ext uri="{BB962C8B-B14F-4D97-AF65-F5344CB8AC3E}">
        <p14:creationId xmlns:p14="http://schemas.microsoft.com/office/powerpoint/2010/main" val="424946078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921"/>
            <a:ext cx="11811000" cy="624839"/>
          </a:xfrm>
        </p:spPr>
        <p:txBody>
          <a:bodyPr>
            <a:noAutofit/>
          </a:bodyPr>
          <a:lstStyle/>
          <a:p>
            <a:r>
              <a:rPr lang="en-US" sz="2800" b="1" dirty="0"/>
              <a:t>Listing 7-3: Spring Configuration for </a:t>
            </a:r>
            <a:r>
              <a:rPr lang="en-US" sz="2800" b="1" dirty="0" err="1"/>
              <a:t>Hibernate's</a:t>
            </a:r>
            <a:r>
              <a:rPr lang="en-US" sz="2800" b="1" dirty="0"/>
              <a:t> </a:t>
            </a:r>
            <a:r>
              <a:rPr lang="en-US" sz="2800" dirty="0" err="1"/>
              <a:t>SessionFactory</a:t>
            </a:r>
            <a:r>
              <a:rPr lang="en-US" sz="2800" dirty="0"/>
              <a:t/>
            </a:r>
            <a:br>
              <a:rPr lang="en-US" sz="2800" dirty="0"/>
            </a:br>
            <a:endParaRPr lang="en-US" sz="2800" dirty="0"/>
          </a:p>
        </p:txBody>
      </p:sp>
      <p:pic>
        <p:nvPicPr>
          <p:cNvPr id="4" name="Content Placeholder 3"/>
          <p:cNvPicPr>
            <a:picLocks noGrp="1" noChangeAspect="1"/>
          </p:cNvPicPr>
          <p:nvPr>
            <p:ph idx="1"/>
          </p:nvPr>
        </p:nvPicPr>
        <p:blipFill>
          <a:blip r:embed="rId3"/>
          <a:stretch>
            <a:fillRect/>
          </a:stretch>
        </p:blipFill>
        <p:spPr>
          <a:xfrm>
            <a:off x="472440" y="563880"/>
            <a:ext cx="11338560" cy="6294120"/>
          </a:xfrm>
          <a:prstGeom prst="rect">
            <a:avLst/>
          </a:prstGeom>
        </p:spPr>
      </p:pic>
    </p:spTree>
    <p:extLst>
      <p:ext uri="{BB962C8B-B14F-4D97-AF65-F5344CB8AC3E}">
        <p14:creationId xmlns:p14="http://schemas.microsoft.com/office/powerpoint/2010/main" val="10343641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 y="228600"/>
            <a:ext cx="11704320" cy="6446520"/>
          </a:xfrm>
        </p:spPr>
        <p:txBody>
          <a:bodyPr>
            <a:normAutofit fontScale="92500" lnSpcReduction="10000"/>
          </a:bodyPr>
          <a:lstStyle/>
          <a:p>
            <a:r>
              <a:rPr lang="en-US" dirty="0"/>
              <a:t>In the previous configuration, several beans were declared in order to be able to support </a:t>
            </a:r>
            <a:r>
              <a:rPr lang="en-US" dirty="0" err="1"/>
              <a:t>Hibernate's</a:t>
            </a:r>
            <a:r>
              <a:rPr lang="en-US" dirty="0"/>
              <a:t> session factory. </a:t>
            </a:r>
            <a:endParaRPr lang="en-US" dirty="0" smtClean="0"/>
          </a:p>
          <a:p>
            <a:r>
              <a:rPr lang="en-US" dirty="0" smtClean="0"/>
              <a:t>The </a:t>
            </a:r>
            <a:r>
              <a:rPr lang="en-US" dirty="0"/>
              <a:t>main configurations are listed here:</a:t>
            </a:r>
          </a:p>
          <a:p>
            <a:r>
              <a:rPr lang="en-US" i="1" dirty="0">
                <a:solidFill>
                  <a:srgbClr val="FF0000"/>
                </a:solidFill>
              </a:rPr>
              <a:t>The</a:t>
            </a:r>
            <a:r>
              <a:rPr lang="en-US" dirty="0">
                <a:solidFill>
                  <a:srgbClr val="FF0000"/>
                </a:solidFill>
              </a:rPr>
              <a:t> </a:t>
            </a:r>
            <a:r>
              <a:rPr lang="en-US" i="1" dirty="0" err="1">
                <a:solidFill>
                  <a:srgbClr val="FF0000"/>
                </a:solidFill>
              </a:rPr>
              <a:t>dataSource</a:t>
            </a:r>
            <a:r>
              <a:rPr lang="en-US" dirty="0">
                <a:solidFill>
                  <a:srgbClr val="FF0000"/>
                </a:solidFill>
              </a:rPr>
              <a:t> </a:t>
            </a:r>
            <a:r>
              <a:rPr lang="en-US" i="1" dirty="0">
                <a:solidFill>
                  <a:srgbClr val="FF0000"/>
                </a:solidFill>
              </a:rPr>
              <a:t>bean</a:t>
            </a:r>
            <a:r>
              <a:rPr lang="en-US" i="1" dirty="0"/>
              <a:t>:</a:t>
            </a:r>
            <a:r>
              <a:rPr lang="en-US" dirty="0"/>
              <a:t> We declared the data source with an embedded database by using H2.</a:t>
            </a:r>
          </a:p>
          <a:p>
            <a:r>
              <a:rPr lang="en-US" i="1" dirty="0">
                <a:solidFill>
                  <a:srgbClr val="FF0000"/>
                </a:solidFill>
              </a:rPr>
              <a:t>The</a:t>
            </a:r>
            <a:r>
              <a:rPr lang="en-US" dirty="0">
                <a:solidFill>
                  <a:srgbClr val="FF0000"/>
                </a:solidFill>
              </a:rPr>
              <a:t> </a:t>
            </a:r>
            <a:r>
              <a:rPr lang="en-US" i="1" dirty="0" err="1">
                <a:solidFill>
                  <a:srgbClr val="FF0000"/>
                </a:solidFill>
              </a:rPr>
              <a:t>transactionManager</a:t>
            </a:r>
            <a:r>
              <a:rPr lang="en-US" dirty="0">
                <a:solidFill>
                  <a:srgbClr val="FF0000"/>
                </a:solidFill>
              </a:rPr>
              <a:t> </a:t>
            </a:r>
            <a:r>
              <a:rPr lang="en-US" i="1" dirty="0">
                <a:solidFill>
                  <a:srgbClr val="FF0000"/>
                </a:solidFill>
              </a:rPr>
              <a:t>bean</a:t>
            </a:r>
            <a:r>
              <a:rPr lang="en-US" i="1" dirty="0"/>
              <a:t>:</a:t>
            </a:r>
            <a:r>
              <a:rPr lang="en-US" dirty="0"/>
              <a:t> </a:t>
            </a:r>
            <a:endParaRPr lang="en-US" dirty="0" smtClean="0"/>
          </a:p>
          <a:p>
            <a:pPr>
              <a:buFont typeface="Wingdings" panose="05000000000000000000" pitchFamily="2" charset="2"/>
              <a:buChar char="Ø"/>
            </a:pPr>
            <a:r>
              <a:rPr lang="en-US" dirty="0" smtClean="0"/>
              <a:t>The </a:t>
            </a:r>
            <a:r>
              <a:rPr lang="en-US" dirty="0"/>
              <a:t>Hibernate session factory requires a transaction manager for transactional data access. </a:t>
            </a:r>
            <a:endParaRPr lang="en-US" dirty="0" smtClean="0"/>
          </a:p>
          <a:p>
            <a:pPr>
              <a:buFont typeface="Wingdings" panose="05000000000000000000" pitchFamily="2" charset="2"/>
              <a:buChar char="Ø"/>
            </a:pPr>
            <a:r>
              <a:rPr lang="en-US" dirty="0" smtClean="0"/>
              <a:t>Spring </a:t>
            </a:r>
            <a:r>
              <a:rPr lang="en-US" dirty="0"/>
              <a:t>provides a transaction manager specifically for </a:t>
            </a:r>
            <a:r>
              <a:rPr lang="en-US" dirty="0" smtClean="0"/>
              <a:t>Hibernate4 </a:t>
            </a:r>
            <a:r>
              <a:rPr lang="en-US" dirty="0"/>
              <a:t> (org.springframework.orm.hibernate4.HibernateTransactionManager). </a:t>
            </a:r>
            <a:endParaRPr lang="en-US" dirty="0" smtClean="0"/>
          </a:p>
          <a:p>
            <a:pPr>
              <a:buFont typeface="Wingdings" panose="05000000000000000000" pitchFamily="2" charset="2"/>
              <a:buChar char="Ø"/>
            </a:pPr>
            <a:r>
              <a:rPr lang="en-US" dirty="0" smtClean="0"/>
              <a:t>The </a:t>
            </a:r>
            <a:r>
              <a:rPr lang="en-US" dirty="0"/>
              <a:t>bean was declared with the </a:t>
            </a:r>
            <a:r>
              <a:rPr lang="en-US" dirty="0" smtClean="0"/>
              <a:t>ID </a:t>
            </a:r>
            <a:r>
              <a:rPr lang="en-US" i="1" dirty="0" err="1" smtClean="0"/>
              <a:t>transactionManager</a:t>
            </a:r>
            <a:r>
              <a:rPr lang="en-US" dirty="0"/>
              <a:t> assigned. </a:t>
            </a:r>
            <a:endParaRPr lang="en-US" dirty="0" smtClean="0"/>
          </a:p>
          <a:p>
            <a:pPr>
              <a:buFont typeface="Wingdings" panose="05000000000000000000" pitchFamily="2" charset="2"/>
              <a:buChar char="Ø"/>
            </a:pPr>
            <a:r>
              <a:rPr lang="en-US" dirty="0" smtClean="0"/>
              <a:t>By </a:t>
            </a:r>
            <a:r>
              <a:rPr lang="en-US" dirty="0"/>
              <a:t>default, Spring will look up the bean with the name </a:t>
            </a:r>
            <a:r>
              <a:rPr lang="en-US" dirty="0" err="1"/>
              <a:t>transactionManager</a:t>
            </a:r>
            <a:r>
              <a:rPr lang="en-US" dirty="0"/>
              <a:t> within its </a:t>
            </a:r>
            <a:r>
              <a:rPr lang="en-US" dirty="0" err="1"/>
              <a:t>ApplicationContext</a:t>
            </a:r>
            <a:r>
              <a:rPr lang="en-US" dirty="0"/>
              <a:t> whenever transaction management is required. </a:t>
            </a:r>
            <a:endParaRPr lang="en-US" dirty="0" smtClean="0"/>
          </a:p>
          <a:p>
            <a:pPr>
              <a:buFont typeface="Wingdings" panose="05000000000000000000" pitchFamily="2" charset="2"/>
              <a:buChar char="Ø"/>
            </a:pPr>
            <a:r>
              <a:rPr lang="en-US" dirty="0" smtClean="0"/>
              <a:t>We </a:t>
            </a:r>
            <a:r>
              <a:rPr lang="en-US" dirty="0"/>
              <a:t>discuss transactions in detail in </a:t>
            </a:r>
            <a:r>
              <a:rPr lang="en-US" dirty="0">
                <a:hlinkClick r:id="rId3"/>
              </a:rPr>
              <a:t>Chapter 9</a:t>
            </a:r>
            <a:r>
              <a:rPr lang="en-US" dirty="0"/>
              <a:t>. </a:t>
            </a:r>
            <a:endParaRPr lang="en-US" dirty="0" smtClean="0"/>
          </a:p>
          <a:p>
            <a:pPr>
              <a:buFont typeface="Wingdings" panose="05000000000000000000" pitchFamily="2" charset="2"/>
              <a:buChar char="Ø"/>
            </a:pPr>
            <a:r>
              <a:rPr lang="en-US" dirty="0" smtClean="0"/>
              <a:t>In </a:t>
            </a:r>
            <a:r>
              <a:rPr lang="en-US" dirty="0"/>
              <a:t>addition, we declare the tag &lt;</a:t>
            </a:r>
            <a:r>
              <a:rPr lang="en-US" dirty="0" err="1"/>
              <a:t>tx:annotation-driven</a:t>
            </a:r>
            <a:r>
              <a:rPr lang="en-US" dirty="0"/>
              <a:t>&gt; to support the declaration of transaction demarcation requirements using annotations</a:t>
            </a:r>
            <a:r>
              <a:rPr lang="en-US" dirty="0" smtClean="0"/>
              <a:t>.</a:t>
            </a:r>
            <a:endParaRPr lang="en-US" dirty="0"/>
          </a:p>
        </p:txBody>
      </p:sp>
    </p:spTree>
    <p:extLst>
      <p:ext uri="{BB962C8B-B14F-4D97-AF65-F5344CB8AC3E}">
        <p14:creationId xmlns:p14="http://schemas.microsoft.com/office/powerpoint/2010/main" val="42236716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i="1" dirty="0">
                <a:solidFill>
                  <a:srgbClr val="FF0000"/>
                </a:solidFill>
              </a:rPr>
              <a:t>Component scan</a:t>
            </a:r>
            <a:r>
              <a:rPr lang="en-US" i="1" dirty="0"/>
              <a:t>:</a:t>
            </a:r>
            <a:r>
              <a:rPr lang="en-US" dirty="0"/>
              <a:t> This tag should be familiar to you. We instruct Spring to scan the components under the package com.apress.prospring4.ch7.</a:t>
            </a:r>
          </a:p>
          <a:p>
            <a:r>
              <a:rPr lang="en-US" i="1" dirty="0">
                <a:solidFill>
                  <a:srgbClr val="FF0000"/>
                </a:solidFill>
              </a:rPr>
              <a:t>Hibernate</a:t>
            </a:r>
            <a:r>
              <a:rPr lang="en-US" dirty="0">
                <a:solidFill>
                  <a:srgbClr val="FF0000"/>
                </a:solidFill>
              </a:rPr>
              <a:t> </a:t>
            </a:r>
            <a:r>
              <a:rPr lang="en-US" dirty="0" err="1">
                <a:solidFill>
                  <a:srgbClr val="FF0000"/>
                </a:solidFill>
              </a:rPr>
              <a:t>SessionFactory</a:t>
            </a:r>
            <a:r>
              <a:rPr lang="en-US" dirty="0">
                <a:solidFill>
                  <a:srgbClr val="FF0000"/>
                </a:solidFill>
              </a:rPr>
              <a:t> </a:t>
            </a:r>
            <a:r>
              <a:rPr lang="en-US" i="1" dirty="0">
                <a:solidFill>
                  <a:srgbClr val="FF0000"/>
                </a:solidFill>
              </a:rPr>
              <a:t>bean</a:t>
            </a:r>
            <a:r>
              <a:rPr lang="en-US" i="1" dirty="0"/>
              <a:t>:</a:t>
            </a:r>
            <a:r>
              <a:rPr lang="en-US" dirty="0"/>
              <a:t> </a:t>
            </a:r>
            <a:endParaRPr lang="en-US" dirty="0" smtClean="0"/>
          </a:p>
          <a:p>
            <a:r>
              <a:rPr lang="en-US" dirty="0" smtClean="0"/>
              <a:t>The</a:t>
            </a:r>
            <a:r>
              <a:rPr lang="en-US" dirty="0"/>
              <a:t> </a:t>
            </a:r>
            <a:r>
              <a:rPr lang="en-US" dirty="0" err="1"/>
              <a:t>sessionFactory</a:t>
            </a:r>
            <a:r>
              <a:rPr lang="en-US" dirty="0"/>
              <a:t> bean is the most important part. </a:t>
            </a:r>
            <a:endParaRPr lang="en-US" dirty="0" smtClean="0"/>
          </a:p>
          <a:p>
            <a:r>
              <a:rPr lang="en-US" dirty="0" smtClean="0"/>
              <a:t>Within </a:t>
            </a:r>
            <a:r>
              <a:rPr lang="en-US" dirty="0"/>
              <a:t>the bean, several properties are provided. </a:t>
            </a:r>
            <a:endParaRPr lang="en-US" dirty="0" smtClean="0"/>
          </a:p>
          <a:p>
            <a:r>
              <a:rPr lang="en-US" dirty="0" smtClean="0"/>
              <a:t>First </a:t>
            </a:r>
            <a:r>
              <a:rPr lang="en-US" dirty="0"/>
              <a:t>we need to inject the data source bean into the session </a:t>
            </a:r>
            <a:r>
              <a:rPr lang="en-US" dirty="0" smtClean="0"/>
              <a:t>factory.</a:t>
            </a:r>
          </a:p>
          <a:p>
            <a:r>
              <a:rPr lang="en-US" dirty="0" smtClean="0"/>
              <a:t>Second</a:t>
            </a:r>
            <a:r>
              <a:rPr lang="en-US" dirty="0"/>
              <a:t>, we instruct Hibernate to scan for the domain objects under the package com.apress.prospring4.ch7. </a:t>
            </a:r>
            <a:endParaRPr lang="en-US" dirty="0" smtClean="0"/>
          </a:p>
          <a:p>
            <a:r>
              <a:rPr lang="en-US" dirty="0" smtClean="0"/>
              <a:t>Finally</a:t>
            </a:r>
            <a:r>
              <a:rPr lang="en-US" dirty="0"/>
              <a:t>, the </a:t>
            </a:r>
            <a:r>
              <a:rPr lang="en-US" dirty="0" err="1"/>
              <a:t>hibernateProperties</a:t>
            </a:r>
            <a:r>
              <a:rPr lang="en-US" dirty="0"/>
              <a:t> property provides configuration details for Hibernate. </a:t>
            </a:r>
            <a:endParaRPr lang="en-US" dirty="0" smtClean="0"/>
          </a:p>
          <a:p>
            <a:r>
              <a:rPr lang="en-US" dirty="0" smtClean="0"/>
              <a:t>There </a:t>
            </a:r>
            <a:r>
              <a:rPr lang="en-US" dirty="0"/>
              <a:t>are many configuration parameters, and we define only a few important properties that should be provided for every application. </a:t>
            </a:r>
            <a:r>
              <a:rPr lang="en-US" dirty="0">
                <a:hlinkClick r:id="rId2"/>
              </a:rPr>
              <a:t>Table 7-2</a:t>
            </a:r>
            <a:r>
              <a:rPr lang="en-US" dirty="0"/>
              <a:t> lists the main configuration parameters for the Hibernate session factory.</a:t>
            </a:r>
          </a:p>
          <a:p>
            <a:endParaRPr lang="en-US" dirty="0"/>
          </a:p>
        </p:txBody>
      </p:sp>
    </p:spTree>
    <p:extLst>
      <p:ext uri="{BB962C8B-B14F-4D97-AF65-F5344CB8AC3E}">
        <p14:creationId xmlns:p14="http://schemas.microsoft.com/office/powerpoint/2010/main" val="115745382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3" y="106681"/>
            <a:ext cx="10515600" cy="521396"/>
          </a:xfrm>
        </p:spPr>
        <p:txBody>
          <a:bodyPr>
            <a:noAutofit/>
          </a:bodyPr>
          <a:lstStyle/>
          <a:p>
            <a:pPr algn="ctr"/>
            <a:r>
              <a:rPr lang="en-US" sz="1800" b="1" dirty="0"/>
              <a:t>Table 7-2: Main Hibernate </a:t>
            </a:r>
            <a:r>
              <a:rPr lang="en-US" sz="1800" b="1" dirty="0" smtClean="0"/>
              <a:t>Configurations</a:t>
            </a:r>
            <a:endParaRPr lang="en-US" sz="1800" dirty="0"/>
          </a:p>
        </p:txBody>
      </p:sp>
      <p:sp>
        <p:nvSpPr>
          <p:cNvPr id="3" name="Content Placeholder 2"/>
          <p:cNvSpPr>
            <a:spLocks noGrp="1"/>
          </p:cNvSpPr>
          <p:nvPr>
            <p:ph idx="1"/>
          </p:nvPr>
        </p:nvSpPr>
        <p:spPr>
          <a:xfrm>
            <a:off x="96982" y="628077"/>
            <a:ext cx="11942618" cy="6229923"/>
          </a:xfrm>
        </p:spPr>
        <p:txBody>
          <a:bodyPr>
            <a:normAutofit/>
          </a:bodyPr>
          <a:lstStyle/>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endParaRPr lang="en-US" b="1" dirty="0"/>
          </a:p>
          <a:p>
            <a:endParaRPr lang="en-US" b="1" dirty="0" smtClean="0"/>
          </a:p>
          <a:p>
            <a:endParaRPr lang="en-US" b="1" dirty="0" smtClean="0"/>
          </a:p>
          <a:p>
            <a:r>
              <a:rPr lang="en-US" sz="2000" dirty="0" smtClean="0"/>
              <a:t>For the full list of properties that Hibernate supports, please refer to </a:t>
            </a:r>
            <a:r>
              <a:rPr lang="en-US" sz="2000" dirty="0" err="1" smtClean="0"/>
              <a:t>Hibernate's</a:t>
            </a:r>
            <a:r>
              <a:rPr lang="en-US" sz="2000" dirty="0" smtClean="0"/>
              <a:t> reference manual on configuration (</a:t>
            </a:r>
            <a:r>
              <a:rPr lang="en-US" sz="2000" dirty="0" smtClean="0">
                <a:hlinkClick r:id="rId3"/>
              </a:rPr>
              <a:t>http://docs.jboss.org/hibernate/core/4.3/manual/en-US/html/ch03.html</a:t>
            </a:r>
            <a:r>
              <a:rPr lang="en-US" sz="2000" dirty="0" smtClean="0"/>
              <a:t>).</a:t>
            </a:r>
            <a:endParaRPr lang="en-US" sz="2000" b="1"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72427330"/>
              </p:ext>
            </p:extLst>
          </p:nvPr>
        </p:nvGraphicFramePr>
        <p:xfrm>
          <a:off x="318654" y="871917"/>
          <a:ext cx="11637818" cy="3151454"/>
        </p:xfrm>
        <a:graphic>
          <a:graphicData uri="http://schemas.openxmlformats.org/drawingml/2006/table">
            <a:tbl>
              <a:tblPr/>
              <a:tblGrid>
                <a:gridCol w="2554778"/>
                <a:gridCol w="9083040"/>
              </a:tblGrid>
              <a:tr h="344942">
                <a:tc>
                  <a:txBody>
                    <a:bodyPr/>
                    <a:lstStyle/>
                    <a:p>
                      <a:pPr algn="l"/>
                      <a:r>
                        <a:rPr lang="en-US" sz="1600" b="1" dirty="0">
                          <a:solidFill>
                            <a:srgbClr val="494B43"/>
                          </a:solidFill>
                          <a:effectLst/>
                          <a:latin typeface="Arial" panose="020B0604020202020204" pitchFamily="34" charset="0"/>
                        </a:rPr>
                        <a:t>Property</a:t>
                      </a:r>
                    </a:p>
                  </a:txBody>
                  <a:tcPr marL="8630" marR="8630" marT="21575" marB="215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600" b="1" dirty="0">
                          <a:solidFill>
                            <a:srgbClr val="494B43"/>
                          </a:solidFill>
                          <a:effectLst/>
                          <a:latin typeface="Arial" panose="020B0604020202020204" pitchFamily="34" charset="0"/>
                        </a:rPr>
                        <a:t>Description</a:t>
                      </a:r>
                    </a:p>
                  </a:txBody>
                  <a:tcPr marL="8630" marR="8630" marT="21575" marB="2157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821612">
                <a:tc>
                  <a:txBody>
                    <a:bodyPr/>
                    <a:lstStyle/>
                    <a:p>
                      <a:pPr algn="l"/>
                      <a:r>
                        <a:rPr lang="en-US" sz="1600" dirty="0" err="1">
                          <a:solidFill>
                            <a:srgbClr val="494B43"/>
                          </a:solidFill>
                          <a:effectLst/>
                          <a:latin typeface="Arial" panose="020B0604020202020204" pitchFamily="34" charset="0"/>
                        </a:rPr>
                        <a:t>hibernate.dialect</a:t>
                      </a:r>
                      <a:endParaRPr lang="en-US" sz="1600" dirty="0">
                        <a:solidFill>
                          <a:srgbClr val="494B43"/>
                        </a:solidFill>
                        <a:effectLst/>
                        <a:latin typeface="Arial" panose="020B0604020202020204" pitchFamily="34" charset="0"/>
                      </a:endParaRP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The database dialect for the queries that Hibernate should use. Hibernate supports the SQL dialects for many databases. Those dialects are subclasses of </a:t>
                      </a:r>
                      <a:r>
                        <a:rPr lang="en-US" sz="1600" dirty="0" err="1">
                          <a:solidFill>
                            <a:srgbClr val="494B43"/>
                          </a:solidFill>
                          <a:effectLst/>
                          <a:latin typeface="Arial" panose="020B0604020202020204" pitchFamily="34" charset="0"/>
                        </a:rPr>
                        <a:t>org.hibernate.dialect.Dialect</a:t>
                      </a:r>
                      <a:r>
                        <a:rPr lang="en-US" sz="1600" dirty="0">
                          <a:solidFill>
                            <a:srgbClr val="494B43"/>
                          </a:solidFill>
                          <a:effectLst/>
                          <a:latin typeface="Arial" panose="020B0604020202020204" pitchFamily="34" charset="0"/>
                        </a:rPr>
                        <a:t>. Major dialects include H2Dialect, Oracle10gDialect, </a:t>
                      </a:r>
                      <a:r>
                        <a:rPr lang="en-US" sz="1600" dirty="0" err="1">
                          <a:solidFill>
                            <a:srgbClr val="494B43"/>
                          </a:solidFill>
                          <a:effectLst/>
                          <a:latin typeface="Arial" panose="020B0604020202020204" pitchFamily="34" charset="0"/>
                        </a:rPr>
                        <a:t>PostgreSQLDialect</a:t>
                      </a:r>
                      <a:r>
                        <a:rPr lang="en-US" sz="1600" dirty="0">
                          <a:solidFill>
                            <a:srgbClr val="494B43"/>
                          </a:solidFill>
                          <a:effectLst/>
                          <a:latin typeface="Arial" panose="020B0604020202020204" pitchFamily="34" charset="0"/>
                        </a:rPr>
                        <a:t>, </a:t>
                      </a:r>
                      <a:r>
                        <a:rPr lang="en-US" sz="1600" dirty="0" err="1">
                          <a:solidFill>
                            <a:srgbClr val="494B43"/>
                          </a:solidFill>
                          <a:effectLst/>
                          <a:latin typeface="Arial" panose="020B0604020202020204" pitchFamily="34" charset="0"/>
                        </a:rPr>
                        <a:t>MySQLDialect</a:t>
                      </a:r>
                      <a:r>
                        <a:rPr lang="en-US" sz="1600" dirty="0">
                          <a:solidFill>
                            <a:srgbClr val="494B43"/>
                          </a:solidFill>
                          <a:effectLst/>
                          <a:latin typeface="Arial" panose="020B0604020202020204" pitchFamily="34" charset="0"/>
                        </a:rPr>
                        <a:t>, </a:t>
                      </a:r>
                      <a:r>
                        <a:rPr lang="en-US" sz="1600" dirty="0" err="1">
                          <a:solidFill>
                            <a:srgbClr val="494B43"/>
                          </a:solidFill>
                          <a:effectLst/>
                          <a:latin typeface="Arial" panose="020B0604020202020204" pitchFamily="34" charset="0"/>
                        </a:rPr>
                        <a:t>SQLServerDialect</a:t>
                      </a:r>
                      <a:r>
                        <a:rPr lang="en-US" sz="1600" dirty="0">
                          <a:solidFill>
                            <a:srgbClr val="494B43"/>
                          </a:solidFill>
                          <a:effectLst/>
                          <a:latin typeface="Arial" panose="020B0604020202020204" pitchFamily="34" charset="0"/>
                        </a:rPr>
                        <a:t>, and so on.</a:t>
                      </a: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728893">
                <a:tc>
                  <a:txBody>
                    <a:bodyPr/>
                    <a:lstStyle/>
                    <a:p>
                      <a:pPr algn="l"/>
                      <a:r>
                        <a:rPr lang="en-US" sz="1600" dirty="0" err="1">
                          <a:solidFill>
                            <a:srgbClr val="494B43"/>
                          </a:solidFill>
                          <a:effectLst/>
                          <a:latin typeface="Arial" panose="020B0604020202020204" pitchFamily="34" charset="0"/>
                        </a:rPr>
                        <a:t>hibernate.max_fetch_depth</a:t>
                      </a:r>
                      <a:endParaRPr lang="en-US" sz="1600" dirty="0">
                        <a:solidFill>
                          <a:srgbClr val="494B43"/>
                        </a:solidFill>
                        <a:effectLst/>
                        <a:latin typeface="Arial" panose="020B0604020202020204" pitchFamily="34" charset="0"/>
                      </a:endParaRP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Declares the "depth" for outer joins when the mapping objects have associations with other mapped objects. This setting prevents Hibernate from fetching too much data with a lot of nested associations. A commonly used value is 3.</a:t>
                      </a: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1002226">
                <a:tc>
                  <a:txBody>
                    <a:bodyPr/>
                    <a:lstStyle/>
                    <a:p>
                      <a:pPr algn="l"/>
                      <a:r>
                        <a:rPr lang="en-US" sz="1600" dirty="0" err="1">
                          <a:solidFill>
                            <a:srgbClr val="494B43"/>
                          </a:solidFill>
                          <a:effectLst/>
                          <a:latin typeface="Arial" panose="020B0604020202020204" pitchFamily="34" charset="0"/>
                        </a:rPr>
                        <a:t>hibernate.jdbc.fetch_size</a:t>
                      </a:r>
                      <a:endParaRPr lang="en-US" sz="1600" dirty="0">
                        <a:solidFill>
                          <a:srgbClr val="494B43"/>
                        </a:solidFill>
                        <a:effectLst/>
                        <a:latin typeface="Arial" panose="020B0604020202020204" pitchFamily="34" charset="0"/>
                      </a:endParaRP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The number of records from the underlying JDBC </a:t>
                      </a:r>
                      <a:r>
                        <a:rPr lang="en-US" sz="1600" dirty="0" err="1">
                          <a:solidFill>
                            <a:srgbClr val="494B43"/>
                          </a:solidFill>
                          <a:effectLst/>
                          <a:latin typeface="Arial" panose="020B0604020202020204" pitchFamily="34" charset="0"/>
                        </a:rPr>
                        <a:t>ResultSet</a:t>
                      </a:r>
                      <a:r>
                        <a:rPr lang="en-US" sz="1600" dirty="0">
                          <a:solidFill>
                            <a:srgbClr val="494B43"/>
                          </a:solidFill>
                          <a:effectLst/>
                          <a:latin typeface="Arial" panose="020B0604020202020204" pitchFamily="34" charset="0"/>
                        </a:rPr>
                        <a:t> that Hibernate should use to retrieve the records from the database for each fetch. For example, a query was submitted to the database, and the </a:t>
                      </a:r>
                      <a:r>
                        <a:rPr lang="en-US" sz="1600" dirty="0" err="1">
                          <a:solidFill>
                            <a:srgbClr val="494B43"/>
                          </a:solidFill>
                          <a:effectLst/>
                          <a:latin typeface="Arial" panose="020B0604020202020204" pitchFamily="34" charset="0"/>
                        </a:rPr>
                        <a:t>ResultSet</a:t>
                      </a:r>
                      <a:r>
                        <a:rPr lang="en-US" sz="1600" dirty="0">
                          <a:solidFill>
                            <a:srgbClr val="494B43"/>
                          </a:solidFill>
                          <a:effectLst/>
                          <a:latin typeface="Arial" panose="020B0604020202020204" pitchFamily="34" charset="0"/>
                        </a:rPr>
                        <a:t> contains 500 records. If the fetch size is 50, Hibernate will need to fetch 10 times to get all the data.</a:t>
                      </a:r>
                    </a:p>
                  </a:txBody>
                  <a:tcPr marL="41425" marR="41425" marT="20712" marB="20712">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60018328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469"/>
            <a:ext cx="10515600" cy="288018"/>
          </a:xfrm>
        </p:spPr>
        <p:txBody>
          <a:bodyPr>
            <a:normAutofit fontScale="90000"/>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713087"/>
              </p:ext>
            </p:extLst>
          </p:nvPr>
        </p:nvGraphicFramePr>
        <p:xfrm>
          <a:off x="449943" y="754743"/>
          <a:ext cx="10903857" cy="5815577"/>
        </p:xfrm>
        <a:graphic>
          <a:graphicData uri="http://schemas.openxmlformats.org/drawingml/2006/table">
            <a:tbl>
              <a:tblPr firstRow="1" bandRow="1">
                <a:tableStyleId>{5C22544A-7EE6-4342-B048-85BDC9FD1C3A}</a:tableStyleId>
              </a:tblPr>
              <a:tblGrid>
                <a:gridCol w="3570514"/>
                <a:gridCol w="7333343"/>
              </a:tblGrid>
              <a:tr h="782594">
                <a:tc>
                  <a:txBody>
                    <a:bodyPr/>
                    <a:lstStyle/>
                    <a:p>
                      <a:endParaRPr lang="en-US" sz="2800" dirty="0"/>
                    </a:p>
                  </a:txBody>
                  <a:tcPr/>
                </a:tc>
                <a:tc>
                  <a:txBody>
                    <a:bodyPr/>
                    <a:lstStyle/>
                    <a:p>
                      <a:endParaRPr lang="en-US" sz="2800"/>
                    </a:p>
                  </a:txBody>
                  <a:tcPr/>
                </a:tc>
              </a:tr>
              <a:tr h="3188960">
                <a:tc>
                  <a:txBody>
                    <a:bodyPr/>
                    <a:lstStyle/>
                    <a:p>
                      <a:pPr algn="l"/>
                      <a:r>
                        <a:rPr lang="en-US" sz="2400" dirty="0" err="1">
                          <a:solidFill>
                            <a:srgbClr val="494B43"/>
                          </a:solidFill>
                          <a:effectLst/>
                          <a:latin typeface="Arial" panose="020B0604020202020204" pitchFamily="34" charset="0"/>
                        </a:rPr>
                        <a:t>hibernate.jdbc.batch_size</a:t>
                      </a:r>
                      <a:endParaRPr lang="en-US" sz="2400" dirty="0">
                        <a:solidFill>
                          <a:srgbClr val="494B43"/>
                        </a:solidFill>
                        <a:effectLst/>
                        <a:latin typeface="Arial" panose="020B0604020202020204" pitchFamily="34" charset="0"/>
                      </a:endParaRPr>
                    </a:p>
                  </a:txBody>
                  <a:tcPr marL="41425" marR="41425" marT="20712" marB="20712"/>
                </a:tc>
                <a:tc>
                  <a:txBody>
                    <a:bodyPr/>
                    <a:lstStyle/>
                    <a:p>
                      <a:pPr algn="l"/>
                      <a:r>
                        <a:rPr lang="en-US" sz="2400" dirty="0">
                          <a:solidFill>
                            <a:srgbClr val="494B43"/>
                          </a:solidFill>
                          <a:effectLst/>
                          <a:latin typeface="Arial" panose="020B0604020202020204" pitchFamily="34" charset="0"/>
                        </a:rPr>
                        <a:t>Instructs Hibernate on the number of update operations that should be grouped together into a batch. This is very useful for performing batch job operations in Hibernate. Obviously, when we are doing a batch job updating hundreds of thousands of records, we would like Hibernate to group the queries in batches, rather than submit the updates one by one.</a:t>
                      </a:r>
                    </a:p>
                  </a:txBody>
                  <a:tcPr marL="41425" marR="41425" marT="20712" marB="20712"/>
                </a:tc>
              </a:tr>
              <a:tr h="1844023">
                <a:tc>
                  <a:txBody>
                    <a:bodyPr/>
                    <a:lstStyle/>
                    <a:p>
                      <a:pPr algn="l"/>
                      <a:r>
                        <a:rPr lang="en-US" sz="2400" dirty="0" err="1">
                          <a:solidFill>
                            <a:srgbClr val="494B43"/>
                          </a:solidFill>
                          <a:effectLst/>
                          <a:latin typeface="Arial" panose="020B0604020202020204" pitchFamily="34" charset="0"/>
                        </a:rPr>
                        <a:t>hibernate.show_sql</a:t>
                      </a:r>
                      <a:endParaRPr lang="en-US" sz="2400" dirty="0">
                        <a:solidFill>
                          <a:srgbClr val="494B43"/>
                        </a:solidFill>
                        <a:effectLst/>
                        <a:latin typeface="Arial" panose="020B0604020202020204" pitchFamily="34" charset="0"/>
                      </a:endParaRPr>
                    </a:p>
                  </a:txBody>
                  <a:tcPr marL="41425" marR="41425" marT="20712" marB="20712"/>
                </a:tc>
                <a:tc>
                  <a:txBody>
                    <a:bodyPr/>
                    <a:lstStyle/>
                    <a:p>
                      <a:pPr algn="l"/>
                      <a:r>
                        <a:rPr lang="en-US" sz="2400" dirty="0">
                          <a:solidFill>
                            <a:srgbClr val="494B43"/>
                          </a:solidFill>
                          <a:effectLst/>
                          <a:latin typeface="Arial" panose="020B0604020202020204" pitchFamily="34" charset="0"/>
                        </a:rPr>
                        <a:t>Indicates whether Hibernate should output the SQL queries to the log file or console. You should turn this on in a development environment, which can greatly help in the testing and troubleshooting process.</a:t>
                      </a:r>
                    </a:p>
                  </a:txBody>
                  <a:tcPr marL="41425" marR="41425" marT="20712" marB="20712"/>
                </a:tc>
              </a:tr>
            </a:tbl>
          </a:graphicData>
        </a:graphic>
      </p:graphicFrame>
    </p:spTree>
    <p:extLst>
      <p:ext uri="{BB962C8B-B14F-4D97-AF65-F5344CB8AC3E}">
        <p14:creationId xmlns:p14="http://schemas.microsoft.com/office/powerpoint/2010/main" val="251571908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945515"/>
          </a:xfrm>
        </p:spPr>
        <p:txBody>
          <a:bodyPr/>
          <a:lstStyle/>
          <a:p>
            <a:r>
              <a:rPr lang="en-US" b="1" dirty="0"/>
              <a:t>ORM Mapping Using Hibernate </a:t>
            </a:r>
            <a:r>
              <a:rPr lang="en-US" b="1" dirty="0" smtClean="0"/>
              <a:t>Annotations</a:t>
            </a:r>
            <a:endParaRPr lang="en-US" dirty="0"/>
          </a:p>
        </p:txBody>
      </p:sp>
      <p:sp>
        <p:nvSpPr>
          <p:cNvPr id="3" name="Content Placeholder 2"/>
          <p:cNvSpPr>
            <a:spLocks noGrp="1"/>
          </p:cNvSpPr>
          <p:nvPr>
            <p:ph idx="1"/>
          </p:nvPr>
        </p:nvSpPr>
        <p:spPr>
          <a:xfrm>
            <a:off x="838200" y="1188720"/>
            <a:ext cx="10515600" cy="4988243"/>
          </a:xfrm>
        </p:spPr>
        <p:txBody>
          <a:bodyPr>
            <a:normAutofit fontScale="85000" lnSpcReduction="10000"/>
          </a:bodyPr>
          <a:lstStyle/>
          <a:p>
            <a:r>
              <a:rPr lang="en-US" dirty="0"/>
              <a:t>Having the configuration in place, the next step is to model the Java POJO entity classes and their mapping to the underlying relational data structure.</a:t>
            </a:r>
          </a:p>
          <a:p>
            <a:r>
              <a:rPr lang="en-US" dirty="0"/>
              <a:t>There are two approaches to the mapping. </a:t>
            </a:r>
            <a:endParaRPr lang="en-US" dirty="0" smtClean="0"/>
          </a:p>
          <a:p>
            <a:r>
              <a:rPr lang="en-US" dirty="0" smtClean="0"/>
              <a:t>The </a:t>
            </a:r>
            <a:r>
              <a:rPr lang="en-US" dirty="0"/>
              <a:t>first one is to design the object model and then generate the DB scripts based on the object model. </a:t>
            </a:r>
            <a:endParaRPr lang="en-US" dirty="0" smtClean="0"/>
          </a:p>
          <a:p>
            <a:r>
              <a:rPr lang="en-US" dirty="0" smtClean="0"/>
              <a:t>For </a:t>
            </a:r>
            <a:r>
              <a:rPr lang="en-US" dirty="0"/>
              <a:t>example, for the session factory configuration, you can pass in the Hibernate property </a:t>
            </a:r>
            <a:r>
              <a:rPr lang="en-US" i="1" dirty="0"/>
              <a:t>hibernate.hbm2ddl.auto</a:t>
            </a:r>
            <a:r>
              <a:rPr lang="en-US" dirty="0"/>
              <a:t> to have Hibernate automatically export the schema DDL to the database. </a:t>
            </a:r>
            <a:endParaRPr lang="en-US" dirty="0" smtClean="0"/>
          </a:p>
          <a:p>
            <a:r>
              <a:rPr lang="en-US" dirty="0" smtClean="0"/>
              <a:t>The </a:t>
            </a:r>
            <a:r>
              <a:rPr lang="en-US" dirty="0"/>
              <a:t>second approach is to start with the data model and then model the POJOs with the desired mappings. </a:t>
            </a:r>
            <a:endParaRPr lang="en-US" dirty="0" smtClean="0"/>
          </a:p>
          <a:p>
            <a:r>
              <a:rPr lang="en-US" dirty="0" smtClean="0"/>
              <a:t>We </a:t>
            </a:r>
            <a:r>
              <a:rPr lang="en-US" dirty="0"/>
              <a:t>prefer the latter approach, because we can have more control of the data model, which is very useful in optimizing the performance of data access. </a:t>
            </a:r>
            <a:endParaRPr lang="en-US" dirty="0" smtClean="0"/>
          </a:p>
          <a:p>
            <a:r>
              <a:rPr lang="en-US" dirty="0" smtClean="0"/>
              <a:t>Based </a:t>
            </a:r>
            <a:r>
              <a:rPr lang="en-US" dirty="0"/>
              <a:t>on the data model, </a:t>
            </a:r>
            <a:r>
              <a:rPr lang="en-US" dirty="0">
                <a:hlinkClick r:id="rId3"/>
              </a:rPr>
              <a:t>Figure 7-2</a:t>
            </a:r>
            <a:r>
              <a:rPr lang="en-US" dirty="0"/>
              <a:t> shows the corresponding OO model with a class diagram</a:t>
            </a:r>
            <a:r>
              <a:rPr lang="en-US" dirty="0" smtClean="0"/>
              <a:t>.</a:t>
            </a:r>
            <a:endParaRPr lang="en-US" dirty="0"/>
          </a:p>
        </p:txBody>
      </p:sp>
    </p:spTree>
    <p:extLst>
      <p:ext uri="{BB962C8B-B14F-4D97-AF65-F5344CB8AC3E}">
        <p14:creationId xmlns:p14="http://schemas.microsoft.com/office/powerpoint/2010/main" val="347853718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579"/>
            <a:ext cx="10515600" cy="310139"/>
          </a:xfrm>
        </p:spPr>
        <p:txBody>
          <a:bodyPr>
            <a:normAutofit fontScale="90000"/>
          </a:bodyPr>
          <a:lstStyle/>
          <a:p>
            <a:endParaRPr lang="en-US" dirty="0"/>
          </a:p>
        </p:txBody>
      </p:sp>
      <p:sp>
        <p:nvSpPr>
          <p:cNvPr id="3" name="Content Placeholder 2"/>
          <p:cNvSpPr>
            <a:spLocks noGrp="1"/>
          </p:cNvSpPr>
          <p:nvPr>
            <p:ph idx="1"/>
          </p:nvPr>
        </p:nvSpPr>
        <p:spPr>
          <a:xfrm>
            <a:off x="838200" y="675264"/>
            <a:ext cx="10515600" cy="5938896"/>
          </a:xfrm>
        </p:spPr>
        <p:txBody>
          <a:bodyPr>
            <a:normAutofit/>
          </a:bodyPr>
          <a:lstStyle/>
          <a:p>
            <a:r>
              <a:rPr lang="en-US" sz="2400" b="1" dirty="0"/>
              <a:t>Figure 7-2: </a:t>
            </a:r>
            <a:r>
              <a:rPr lang="en-US" sz="2400" dirty="0"/>
              <a:t>Class diagram for the sample data </a:t>
            </a:r>
            <a:r>
              <a:rPr lang="en-US" sz="2400" dirty="0" smtClean="0"/>
              <a:t>model</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2200" dirty="0" smtClean="0"/>
              <a:t>You </a:t>
            </a:r>
            <a:r>
              <a:rPr lang="en-US" sz="2200" dirty="0"/>
              <a:t>can see there is a one-to-many relationship between Contact and </a:t>
            </a:r>
            <a:r>
              <a:rPr lang="en-US" sz="2200" dirty="0" err="1"/>
              <a:t>ContactTelDetail</a:t>
            </a:r>
            <a:r>
              <a:rPr lang="en-US" sz="2200" dirty="0"/>
              <a:t>, while there's a many-to-many relationship between the Contact </a:t>
            </a:r>
            <a:r>
              <a:rPr lang="en-US" sz="2200" dirty="0" smtClean="0"/>
              <a:t>and Hobby</a:t>
            </a:r>
            <a:r>
              <a:rPr lang="en-US" sz="2200" dirty="0"/>
              <a:t> objects.</a:t>
            </a:r>
          </a:p>
          <a:p>
            <a:endParaRPr lang="en-US" dirty="0"/>
          </a:p>
        </p:txBody>
      </p:sp>
      <p:pic>
        <p:nvPicPr>
          <p:cNvPr id="4" name="Picture 3"/>
          <p:cNvPicPr>
            <a:picLocks noChangeAspect="1"/>
          </p:cNvPicPr>
          <p:nvPr/>
        </p:nvPicPr>
        <p:blipFill>
          <a:blip r:embed="rId3"/>
          <a:stretch>
            <a:fillRect/>
          </a:stretch>
        </p:blipFill>
        <p:spPr>
          <a:xfrm>
            <a:off x="838200" y="1256030"/>
            <a:ext cx="10515599" cy="4095750"/>
          </a:xfrm>
          <a:prstGeom prst="rect">
            <a:avLst/>
          </a:prstGeom>
        </p:spPr>
      </p:pic>
    </p:spTree>
    <p:extLst>
      <p:ext uri="{BB962C8B-B14F-4D97-AF65-F5344CB8AC3E}">
        <p14:creationId xmlns:p14="http://schemas.microsoft.com/office/powerpoint/2010/main" val="375043827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182245"/>
            <a:ext cx="10515600" cy="320675"/>
          </a:xfrm>
        </p:spPr>
        <p:txBody>
          <a:bodyPr>
            <a:normAutofit fontScale="90000"/>
          </a:bodyPr>
          <a:lstStyle/>
          <a:p>
            <a:endParaRPr lang="en-US" dirty="0"/>
          </a:p>
        </p:txBody>
      </p:sp>
      <p:sp>
        <p:nvSpPr>
          <p:cNvPr id="3" name="Content Placeholder 2"/>
          <p:cNvSpPr>
            <a:spLocks noGrp="1"/>
          </p:cNvSpPr>
          <p:nvPr>
            <p:ph idx="1"/>
          </p:nvPr>
        </p:nvSpPr>
        <p:spPr>
          <a:xfrm>
            <a:off x="289560" y="853440"/>
            <a:ext cx="11658600" cy="5699760"/>
          </a:xfrm>
        </p:spPr>
        <p:txBody>
          <a:bodyPr>
            <a:normAutofit/>
          </a:bodyPr>
          <a:lstStyle/>
          <a:p>
            <a:r>
              <a:rPr lang="en-US" b="1" dirty="0"/>
              <a:t>Simple Mappings</a:t>
            </a:r>
          </a:p>
          <a:p>
            <a:r>
              <a:rPr lang="en-US" dirty="0"/>
              <a:t>First let's start by mapping the simple attributes of the class. </a:t>
            </a:r>
            <a:r>
              <a:rPr lang="en-US" dirty="0">
                <a:hlinkClick r:id="rId3"/>
              </a:rPr>
              <a:t>Listing 7-4</a:t>
            </a:r>
            <a:r>
              <a:rPr lang="en-US" dirty="0"/>
              <a:t> shows the Contact class with the mapping annotations.</a:t>
            </a:r>
          </a:p>
          <a:p>
            <a:r>
              <a:rPr lang="en-US" dirty="0"/>
              <a:t>First, we annotate the type with </a:t>
            </a:r>
            <a:r>
              <a:rPr lang="en-US" dirty="0">
                <a:solidFill>
                  <a:srgbClr val="FF0000"/>
                </a:solidFill>
              </a:rPr>
              <a:t>@Entity</a:t>
            </a:r>
            <a:r>
              <a:rPr lang="en-US" dirty="0"/>
              <a:t>, which means that this is a mapped entity class. </a:t>
            </a:r>
            <a:endParaRPr lang="en-US" dirty="0" smtClean="0"/>
          </a:p>
          <a:p>
            <a:r>
              <a:rPr lang="en-US" dirty="0" smtClean="0"/>
              <a:t>The</a:t>
            </a:r>
            <a:r>
              <a:rPr lang="en-US" dirty="0"/>
              <a:t> </a:t>
            </a:r>
            <a:r>
              <a:rPr lang="en-US" dirty="0">
                <a:solidFill>
                  <a:srgbClr val="FF0000"/>
                </a:solidFill>
              </a:rPr>
              <a:t>@Table</a:t>
            </a:r>
            <a:r>
              <a:rPr lang="en-US" dirty="0"/>
              <a:t> annotation defines the table name in the database that this entity is being mapped to. </a:t>
            </a:r>
            <a:endParaRPr lang="en-US" dirty="0" smtClean="0"/>
          </a:p>
          <a:p>
            <a:r>
              <a:rPr lang="en-US" dirty="0" smtClean="0"/>
              <a:t>For </a:t>
            </a:r>
            <a:r>
              <a:rPr lang="en-US" dirty="0"/>
              <a:t>each mapped attribute, we annotate it with the </a:t>
            </a:r>
            <a:r>
              <a:rPr lang="en-US" dirty="0">
                <a:solidFill>
                  <a:srgbClr val="FF0000"/>
                </a:solidFill>
              </a:rPr>
              <a:t>@Column</a:t>
            </a:r>
            <a:r>
              <a:rPr lang="en-US" dirty="0"/>
              <a:t> annotation, with the column names provided. </a:t>
            </a:r>
            <a:endParaRPr lang="en-US" dirty="0" smtClean="0"/>
          </a:p>
          <a:p>
            <a:r>
              <a:rPr lang="en-US" dirty="0" smtClean="0"/>
              <a:t>You </a:t>
            </a:r>
            <a:r>
              <a:rPr lang="en-US" dirty="0"/>
              <a:t>can skip the table and column names if the type and attribute names are exactly the same as the table and column names</a:t>
            </a:r>
            <a:r>
              <a:rPr lang="en-US" dirty="0" smtClean="0"/>
              <a:t>.</a:t>
            </a:r>
            <a:endParaRPr lang="en-US" dirty="0"/>
          </a:p>
        </p:txBody>
      </p:sp>
    </p:spTree>
    <p:extLst>
      <p:ext uri="{BB962C8B-B14F-4D97-AF65-F5344CB8AC3E}">
        <p14:creationId xmlns:p14="http://schemas.microsoft.com/office/powerpoint/2010/main" val="403340196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259715"/>
          </a:xfrm>
        </p:spPr>
        <p:txBody>
          <a:bodyPr>
            <a:normAutofit fontScale="90000"/>
          </a:bodyPr>
          <a:lstStyle/>
          <a:p>
            <a:endParaRPr lang="en-US" dirty="0"/>
          </a:p>
        </p:txBody>
      </p:sp>
      <p:sp>
        <p:nvSpPr>
          <p:cNvPr id="3" name="Content Placeholder 2"/>
          <p:cNvSpPr>
            <a:spLocks noGrp="1"/>
          </p:cNvSpPr>
          <p:nvPr>
            <p:ph idx="1"/>
          </p:nvPr>
        </p:nvSpPr>
        <p:spPr>
          <a:xfrm>
            <a:off x="838200" y="563880"/>
            <a:ext cx="11353800" cy="6080760"/>
          </a:xfrm>
        </p:spPr>
        <p:txBody>
          <a:bodyPr>
            <a:normAutofit lnSpcReduction="10000"/>
          </a:bodyPr>
          <a:lstStyle/>
          <a:p>
            <a:r>
              <a:rPr lang="en-US" dirty="0"/>
              <a:t>We will show you how Spring helps manage this complexity, but before we can proceed any further, we need to show you how to select, delete, and update data in pure JDBC.</a:t>
            </a:r>
          </a:p>
          <a:p>
            <a:r>
              <a:rPr lang="en-US" dirty="0"/>
              <a:t>Let's create a plain form of implementation of the </a:t>
            </a:r>
            <a:r>
              <a:rPr lang="en-US" dirty="0" err="1"/>
              <a:t>ContactDao</a:t>
            </a:r>
            <a:r>
              <a:rPr lang="en-US" dirty="0"/>
              <a:t> interface for interacting with the database via pure JDBC. </a:t>
            </a:r>
            <a:endParaRPr lang="en-US" dirty="0" smtClean="0"/>
          </a:p>
          <a:p>
            <a:r>
              <a:rPr lang="en-US" dirty="0" smtClean="0"/>
              <a:t>Keeping </a:t>
            </a:r>
            <a:r>
              <a:rPr lang="en-US" dirty="0"/>
              <a:t>in mind what we already know about database connections, we take the cautious and expensive (in terms of performance) approach of creating a connection for each statement. </a:t>
            </a:r>
            <a:endParaRPr lang="en-US" dirty="0" smtClean="0"/>
          </a:p>
          <a:p>
            <a:r>
              <a:rPr lang="en-US" dirty="0" smtClean="0"/>
              <a:t>This </a:t>
            </a:r>
            <a:r>
              <a:rPr lang="en-US" dirty="0"/>
              <a:t>greatly degrades the performance of Java and adds extra stress to the database, because a connection has to be established for each </a:t>
            </a:r>
            <a:r>
              <a:rPr lang="en-US" dirty="0" smtClean="0"/>
              <a:t>query.</a:t>
            </a:r>
          </a:p>
          <a:p>
            <a:r>
              <a:rPr lang="en-US" dirty="0" smtClean="0"/>
              <a:t>However</a:t>
            </a:r>
            <a:r>
              <a:rPr lang="en-US" dirty="0"/>
              <a:t>, if we kept a connection open, we could bring the database server to a halt. </a:t>
            </a:r>
            <a:endParaRPr lang="en-US" dirty="0" smtClean="0"/>
          </a:p>
          <a:p>
            <a:r>
              <a:rPr lang="en-US" dirty="0" smtClean="0">
                <a:hlinkClick r:id="rId2"/>
              </a:rPr>
              <a:t>Listing </a:t>
            </a:r>
            <a:r>
              <a:rPr lang="en-US" dirty="0">
                <a:hlinkClick r:id="rId2"/>
              </a:rPr>
              <a:t>6-7</a:t>
            </a:r>
            <a:r>
              <a:rPr lang="en-US" dirty="0"/>
              <a:t> shows the code required for managing a JDBC connection, using MySQL as an example</a:t>
            </a:r>
            <a:r>
              <a:rPr lang="en-US" dirty="0" smtClean="0"/>
              <a:t>.</a:t>
            </a:r>
            <a:endParaRPr lang="en-US" dirty="0"/>
          </a:p>
        </p:txBody>
      </p:sp>
    </p:spTree>
    <p:extLst>
      <p:ext uri="{BB962C8B-B14F-4D97-AF65-F5344CB8AC3E}">
        <p14:creationId xmlns:p14="http://schemas.microsoft.com/office/powerpoint/2010/main" val="18061242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427355"/>
          </a:xfrm>
        </p:spPr>
        <p:txBody>
          <a:bodyPr>
            <a:normAutofit fontScale="90000"/>
          </a:bodyPr>
          <a:lstStyle/>
          <a:p>
            <a:endParaRPr lang="en-US" dirty="0"/>
          </a:p>
        </p:txBody>
      </p:sp>
      <p:sp>
        <p:nvSpPr>
          <p:cNvPr id="3" name="Content Placeholder 2"/>
          <p:cNvSpPr>
            <a:spLocks noGrp="1"/>
          </p:cNvSpPr>
          <p:nvPr>
            <p:ph idx="1"/>
          </p:nvPr>
        </p:nvSpPr>
        <p:spPr>
          <a:xfrm>
            <a:off x="838200" y="1051560"/>
            <a:ext cx="10515600" cy="5125403"/>
          </a:xfrm>
        </p:spPr>
        <p:txBody>
          <a:bodyPr/>
          <a:lstStyle/>
          <a:p>
            <a:r>
              <a:rPr lang="en-US" b="1" dirty="0"/>
              <a:t>Listing 7-4: The </a:t>
            </a:r>
            <a:r>
              <a:rPr lang="en-US" dirty="0"/>
              <a:t>Contact</a:t>
            </a:r>
            <a:r>
              <a:rPr lang="en-US" b="1" dirty="0"/>
              <a:t> </a:t>
            </a:r>
            <a:r>
              <a:rPr lang="en-US" b="1" dirty="0" smtClean="0"/>
              <a:t>Class</a:t>
            </a:r>
          </a:p>
          <a:p>
            <a:endParaRPr lang="en-US" dirty="0"/>
          </a:p>
          <a:p>
            <a:endParaRPr lang="en-US" dirty="0"/>
          </a:p>
        </p:txBody>
      </p:sp>
      <p:pic>
        <p:nvPicPr>
          <p:cNvPr id="5" name="Picture 4"/>
          <p:cNvPicPr>
            <a:picLocks noChangeAspect="1"/>
          </p:cNvPicPr>
          <p:nvPr/>
        </p:nvPicPr>
        <p:blipFill>
          <a:blip r:embed="rId3"/>
          <a:stretch>
            <a:fillRect/>
          </a:stretch>
        </p:blipFill>
        <p:spPr>
          <a:xfrm>
            <a:off x="396240" y="1600200"/>
            <a:ext cx="10957560" cy="4988243"/>
          </a:xfrm>
          <a:prstGeom prst="rect">
            <a:avLst/>
          </a:prstGeom>
        </p:spPr>
      </p:pic>
    </p:spTree>
    <p:extLst>
      <p:ext uri="{BB962C8B-B14F-4D97-AF65-F5344CB8AC3E}">
        <p14:creationId xmlns:p14="http://schemas.microsoft.com/office/powerpoint/2010/main" val="215546801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18795"/>
          </a:xfrm>
        </p:spPr>
        <p:txBody>
          <a:bodyPr>
            <a:normAutofit fontScale="90000"/>
          </a:bodyPr>
          <a:lstStyle/>
          <a:p>
            <a:endParaRPr lang="en-US" dirty="0"/>
          </a:p>
        </p:txBody>
      </p:sp>
      <p:sp>
        <p:nvSpPr>
          <p:cNvPr id="3" name="Content Placeholder 2"/>
          <p:cNvSpPr>
            <a:spLocks noGrp="1"/>
          </p:cNvSpPr>
          <p:nvPr>
            <p:ph idx="1"/>
          </p:nvPr>
        </p:nvSpPr>
        <p:spPr>
          <a:xfrm>
            <a:off x="110836" y="1249680"/>
            <a:ext cx="11873346" cy="5164973"/>
          </a:xfrm>
        </p:spPr>
        <p:txBody>
          <a:bodyPr>
            <a:normAutofit/>
          </a:bodyPr>
          <a:lstStyle/>
          <a:p>
            <a:r>
              <a:rPr lang="en-US" dirty="0"/>
              <a:t>About the mappings, we would like to highlight a few points</a:t>
            </a:r>
            <a:r>
              <a:rPr lang="en-US" dirty="0" smtClean="0"/>
              <a:t>:</a:t>
            </a:r>
          </a:p>
          <a:p>
            <a:r>
              <a:rPr lang="en-US" dirty="0"/>
              <a:t>For the birth date attribute, we annotate it with </a:t>
            </a:r>
            <a:r>
              <a:rPr lang="en-US" dirty="0">
                <a:solidFill>
                  <a:srgbClr val="FF0000"/>
                </a:solidFill>
              </a:rPr>
              <a:t>@Temporal</a:t>
            </a:r>
            <a:r>
              <a:rPr lang="en-US" dirty="0"/>
              <a:t>, using the </a:t>
            </a:r>
            <a:r>
              <a:rPr lang="en-US" dirty="0" err="1"/>
              <a:t>TemporalType.DATE</a:t>
            </a:r>
            <a:r>
              <a:rPr lang="en-US" dirty="0"/>
              <a:t> value. This means we would like to map the data type from the Java date type (</a:t>
            </a:r>
            <a:r>
              <a:rPr lang="en-US" dirty="0" err="1"/>
              <a:t>java.util.Date</a:t>
            </a:r>
            <a:r>
              <a:rPr lang="en-US" dirty="0"/>
              <a:t>) to the SQL date type (</a:t>
            </a:r>
            <a:r>
              <a:rPr lang="en-US" dirty="0" err="1"/>
              <a:t>java.sql.Date</a:t>
            </a:r>
            <a:r>
              <a:rPr lang="en-US" dirty="0"/>
              <a:t>). This allows us to access the attribute </a:t>
            </a:r>
            <a:r>
              <a:rPr lang="en-US" dirty="0" err="1"/>
              <a:t>birthDate</a:t>
            </a:r>
            <a:r>
              <a:rPr lang="en-US" dirty="0"/>
              <a:t> in the Contact object by </a:t>
            </a:r>
            <a:r>
              <a:rPr lang="en-US" dirty="0" smtClean="0"/>
              <a:t>using </a:t>
            </a:r>
            <a:r>
              <a:rPr lang="en-US" dirty="0" err="1" smtClean="0"/>
              <a:t>java.util.Date</a:t>
            </a:r>
            <a:r>
              <a:rPr lang="en-US" dirty="0"/>
              <a:t> as usual in our </a:t>
            </a:r>
            <a:r>
              <a:rPr lang="en-US" dirty="0" smtClean="0"/>
              <a:t>application.</a:t>
            </a:r>
            <a:endParaRPr lang="en-US" dirty="0"/>
          </a:p>
          <a:p>
            <a:r>
              <a:rPr lang="en-US" dirty="0"/>
              <a:t>For the id attribute, we annotate it with </a:t>
            </a:r>
            <a:r>
              <a:rPr lang="en-US" dirty="0">
                <a:solidFill>
                  <a:srgbClr val="FF0000"/>
                </a:solidFill>
              </a:rPr>
              <a:t>@Id</a:t>
            </a:r>
            <a:r>
              <a:rPr lang="en-US" dirty="0"/>
              <a:t>. This means it's the primary key of the object. Hibernate will use it as the unique identifier when managing the contact entity instances within its session. Additionally, the </a:t>
            </a:r>
            <a:r>
              <a:rPr lang="en-US" dirty="0">
                <a:solidFill>
                  <a:srgbClr val="FF0000"/>
                </a:solidFill>
              </a:rPr>
              <a:t>@</a:t>
            </a:r>
            <a:r>
              <a:rPr lang="en-US" dirty="0" err="1">
                <a:solidFill>
                  <a:srgbClr val="FF0000"/>
                </a:solidFill>
              </a:rPr>
              <a:t>GeneratedValue</a:t>
            </a:r>
            <a:r>
              <a:rPr lang="en-US" dirty="0"/>
              <a:t> annotation tells Hibernate how the id value was generated. The </a:t>
            </a:r>
            <a:r>
              <a:rPr lang="en-US" dirty="0" smtClean="0">
                <a:solidFill>
                  <a:srgbClr val="FF0000"/>
                </a:solidFill>
              </a:rPr>
              <a:t>IDENTITY</a:t>
            </a:r>
            <a:r>
              <a:rPr lang="en-US" dirty="0" smtClean="0"/>
              <a:t> strategy </a:t>
            </a:r>
            <a:r>
              <a:rPr lang="en-US" dirty="0"/>
              <a:t>means that the id was generated by the backend during insert.</a:t>
            </a:r>
          </a:p>
          <a:p>
            <a:endParaRPr lang="en-US" dirty="0"/>
          </a:p>
        </p:txBody>
      </p:sp>
    </p:spTree>
    <p:extLst>
      <p:ext uri="{BB962C8B-B14F-4D97-AF65-F5344CB8AC3E}">
        <p14:creationId xmlns:p14="http://schemas.microsoft.com/office/powerpoint/2010/main" val="8525707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280" y="0"/>
            <a:ext cx="11567160" cy="6720840"/>
          </a:xfrm>
        </p:spPr>
        <p:txBody>
          <a:bodyPr>
            <a:normAutofit fontScale="92500" lnSpcReduction="20000"/>
          </a:bodyPr>
          <a:lstStyle/>
          <a:p>
            <a:r>
              <a:rPr lang="en-US" dirty="0"/>
              <a:t>For the </a:t>
            </a:r>
            <a:r>
              <a:rPr lang="en-US" i="1" dirty="0"/>
              <a:t>version</a:t>
            </a:r>
            <a:r>
              <a:rPr lang="en-US" dirty="0"/>
              <a:t> attribute, we annotate it with </a:t>
            </a:r>
            <a:r>
              <a:rPr lang="en-US" dirty="0">
                <a:solidFill>
                  <a:srgbClr val="FF0000"/>
                </a:solidFill>
              </a:rPr>
              <a:t>@Version</a:t>
            </a:r>
            <a:r>
              <a:rPr lang="en-US" dirty="0"/>
              <a:t>. </a:t>
            </a:r>
            <a:endParaRPr lang="en-US" dirty="0" smtClean="0"/>
          </a:p>
          <a:p>
            <a:r>
              <a:rPr lang="en-US" dirty="0" smtClean="0"/>
              <a:t>This </a:t>
            </a:r>
            <a:r>
              <a:rPr lang="en-US" dirty="0"/>
              <a:t>instructs Hibernate that we would like to use an optimistic locking mechanism, using the </a:t>
            </a:r>
            <a:r>
              <a:rPr lang="en-US" i="1" dirty="0"/>
              <a:t>version</a:t>
            </a:r>
            <a:r>
              <a:rPr lang="en-US" dirty="0"/>
              <a:t> attribute as a control. </a:t>
            </a:r>
            <a:endParaRPr lang="en-US" dirty="0" smtClean="0"/>
          </a:p>
          <a:p>
            <a:r>
              <a:rPr lang="en-US" dirty="0" smtClean="0"/>
              <a:t>Every </a:t>
            </a:r>
            <a:r>
              <a:rPr lang="en-US" dirty="0"/>
              <a:t>time Hibernate updates a record, it compares the version of the entity instance to that of the record in the database. </a:t>
            </a:r>
            <a:endParaRPr lang="en-US" dirty="0" smtClean="0"/>
          </a:p>
          <a:p>
            <a:r>
              <a:rPr lang="en-US" dirty="0" smtClean="0"/>
              <a:t>If </a:t>
            </a:r>
            <a:r>
              <a:rPr lang="en-US" dirty="0"/>
              <a:t>both versions are the same, it means that no one updated the data before, and Hibernate will update the data and increment the version column. </a:t>
            </a:r>
            <a:endParaRPr lang="en-US" dirty="0" smtClean="0"/>
          </a:p>
          <a:p>
            <a:r>
              <a:rPr lang="en-US" dirty="0" smtClean="0"/>
              <a:t>However</a:t>
            </a:r>
            <a:r>
              <a:rPr lang="en-US" dirty="0"/>
              <a:t>, if the version is not the same, it means that someone has updated the record before, and Hibernate will throw a </a:t>
            </a:r>
            <a:r>
              <a:rPr lang="en-US" dirty="0" err="1"/>
              <a:t>StaleObjectStateException</a:t>
            </a:r>
            <a:r>
              <a:rPr lang="en-US" dirty="0"/>
              <a:t> exception, which Spring will translate to </a:t>
            </a:r>
            <a:r>
              <a:rPr lang="en-US" dirty="0" err="1"/>
              <a:t>HibernateOptimisticLockingFailureException</a:t>
            </a:r>
            <a:r>
              <a:rPr lang="en-US" dirty="0"/>
              <a:t>. </a:t>
            </a:r>
            <a:endParaRPr lang="en-US" dirty="0" smtClean="0"/>
          </a:p>
          <a:p>
            <a:r>
              <a:rPr lang="en-US" dirty="0" smtClean="0"/>
              <a:t>In </a:t>
            </a:r>
            <a:r>
              <a:rPr lang="en-US" dirty="0"/>
              <a:t>the example, we used an integer for version control. </a:t>
            </a:r>
            <a:endParaRPr lang="en-US" dirty="0" smtClean="0"/>
          </a:p>
          <a:p>
            <a:r>
              <a:rPr lang="en-US" dirty="0" smtClean="0"/>
              <a:t>Instead </a:t>
            </a:r>
            <a:r>
              <a:rPr lang="en-US" dirty="0"/>
              <a:t>of an integer, Hibernate also supports using a timestamp. </a:t>
            </a:r>
            <a:endParaRPr lang="en-US" dirty="0" smtClean="0"/>
          </a:p>
          <a:p>
            <a:r>
              <a:rPr lang="en-US" dirty="0" smtClean="0"/>
              <a:t>However</a:t>
            </a:r>
            <a:r>
              <a:rPr lang="en-US" dirty="0"/>
              <a:t>, using an integer for version control is recommended since Hibernate will always increment the version number by 1 after each update. </a:t>
            </a:r>
            <a:endParaRPr lang="en-US" dirty="0" smtClean="0"/>
          </a:p>
          <a:p>
            <a:r>
              <a:rPr lang="en-US" dirty="0" smtClean="0"/>
              <a:t>When </a:t>
            </a:r>
            <a:r>
              <a:rPr lang="en-US" dirty="0"/>
              <a:t>using a timestamp, Hibernate will update the latest timestamp after each update. A timestamp is slightly less safe, because two concurrent transactions may both load and update the same item in the same millisecond.</a:t>
            </a:r>
          </a:p>
          <a:p>
            <a:r>
              <a:rPr lang="en-US" dirty="0"/>
              <a:t>Another mapped object is </a:t>
            </a:r>
            <a:r>
              <a:rPr lang="en-US" dirty="0" err="1"/>
              <a:t>ContactTelDetail</a:t>
            </a:r>
            <a:r>
              <a:rPr lang="en-US" dirty="0"/>
              <a:t>, which is shown in </a:t>
            </a:r>
            <a:r>
              <a:rPr lang="en-US" dirty="0">
                <a:hlinkClick r:id="rId2"/>
              </a:rPr>
              <a:t>Listing 7-5</a:t>
            </a:r>
            <a:r>
              <a:rPr lang="en-US" dirty="0" smtClean="0"/>
              <a:t>.</a:t>
            </a:r>
            <a:endParaRPr lang="en-US" dirty="0"/>
          </a:p>
        </p:txBody>
      </p:sp>
    </p:spTree>
    <p:extLst>
      <p:ext uri="{BB962C8B-B14F-4D97-AF65-F5344CB8AC3E}">
        <p14:creationId xmlns:p14="http://schemas.microsoft.com/office/powerpoint/2010/main" val="49840945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473075"/>
          </a:xfrm>
        </p:spPr>
        <p:txBody>
          <a:bodyPr>
            <a:noAutofit/>
          </a:bodyPr>
          <a:lstStyle/>
          <a:p>
            <a:r>
              <a:rPr lang="en-US" sz="2800" b="1" dirty="0"/>
              <a:t>Listing 7-5: The </a:t>
            </a:r>
            <a:r>
              <a:rPr lang="en-US" sz="2800" dirty="0" err="1"/>
              <a:t>ContactTelDetail</a:t>
            </a:r>
            <a:r>
              <a:rPr lang="en-US" sz="2800" b="1" dirty="0"/>
              <a:t> </a:t>
            </a:r>
            <a:r>
              <a:rPr lang="en-US" sz="2800" b="1" dirty="0" smtClean="0"/>
              <a:t>Class</a:t>
            </a:r>
            <a:endParaRPr lang="en-US" sz="2800" dirty="0"/>
          </a:p>
        </p:txBody>
      </p:sp>
      <p:sp>
        <p:nvSpPr>
          <p:cNvPr id="3" name="Content Placeholder 2"/>
          <p:cNvSpPr>
            <a:spLocks noGrp="1"/>
          </p:cNvSpPr>
          <p:nvPr>
            <p:ph idx="1"/>
          </p:nvPr>
        </p:nvSpPr>
        <p:spPr>
          <a:xfrm>
            <a:off x="838200" y="883920"/>
            <a:ext cx="10515600" cy="5293043"/>
          </a:xfrm>
        </p:spPr>
        <p:txBody>
          <a:bodyPr/>
          <a:lstStyle/>
          <a:p>
            <a:endParaRPr lang="en-US" dirty="0"/>
          </a:p>
          <a:p>
            <a:endParaRPr lang="en-US" dirty="0"/>
          </a:p>
        </p:txBody>
      </p:sp>
      <p:pic>
        <p:nvPicPr>
          <p:cNvPr id="4" name="Picture 3"/>
          <p:cNvPicPr>
            <a:picLocks noChangeAspect="1"/>
          </p:cNvPicPr>
          <p:nvPr/>
        </p:nvPicPr>
        <p:blipFill>
          <a:blip r:embed="rId3"/>
          <a:stretch>
            <a:fillRect/>
          </a:stretch>
        </p:blipFill>
        <p:spPr>
          <a:xfrm>
            <a:off x="586740" y="883920"/>
            <a:ext cx="11018520" cy="5760720"/>
          </a:xfrm>
          <a:prstGeom prst="rect">
            <a:avLst/>
          </a:prstGeom>
        </p:spPr>
      </p:pic>
    </p:spTree>
    <p:extLst>
      <p:ext uri="{BB962C8B-B14F-4D97-AF65-F5344CB8AC3E}">
        <p14:creationId xmlns:p14="http://schemas.microsoft.com/office/powerpoint/2010/main" val="164725727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 y="152400"/>
            <a:ext cx="10942320" cy="6477000"/>
          </a:xfrm>
        </p:spPr>
        <p:txBody>
          <a:bodyPr>
            <a:noAutofit/>
          </a:bodyPr>
          <a:lstStyle/>
          <a:p>
            <a:r>
              <a:rPr lang="en-US" sz="2400" b="1" dirty="0"/>
              <a:t>One-to-Many Mappings</a:t>
            </a:r>
          </a:p>
          <a:p>
            <a:r>
              <a:rPr lang="en-US" sz="2400" dirty="0"/>
              <a:t>Hibernate has the capability to model many kinds of associations. </a:t>
            </a:r>
            <a:endParaRPr lang="en-US" sz="2400" dirty="0" smtClean="0"/>
          </a:p>
          <a:p>
            <a:r>
              <a:rPr lang="en-US" sz="2400" dirty="0" smtClean="0"/>
              <a:t>The </a:t>
            </a:r>
            <a:r>
              <a:rPr lang="en-US" sz="2400" dirty="0"/>
              <a:t>most common associations are one-to-many and </a:t>
            </a:r>
            <a:r>
              <a:rPr lang="en-US" sz="2400" dirty="0" smtClean="0"/>
              <a:t>many-to-many.</a:t>
            </a:r>
          </a:p>
          <a:p>
            <a:r>
              <a:rPr lang="en-US" sz="2400" dirty="0" smtClean="0"/>
              <a:t>Each</a:t>
            </a:r>
            <a:r>
              <a:rPr lang="en-US" sz="2400" dirty="0"/>
              <a:t> Contact will have zero or more telephone numbers, so it's a one-to-many association (in ORM terms, the one-to-many association is used to model both zero-to-many and one-to-many relationships within the data structure). </a:t>
            </a:r>
            <a:endParaRPr lang="en-US" sz="2400" dirty="0" smtClean="0"/>
          </a:p>
          <a:p>
            <a:r>
              <a:rPr lang="en-US" sz="2400" dirty="0" smtClean="0">
                <a:hlinkClick r:id="rId3"/>
              </a:rPr>
              <a:t>Listing </a:t>
            </a:r>
            <a:r>
              <a:rPr lang="en-US" sz="2400" dirty="0">
                <a:hlinkClick r:id="rId3"/>
              </a:rPr>
              <a:t>7-7</a:t>
            </a:r>
            <a:r>
              <a:rPr lang="en-US" sz="2400" dirty="0"/>
              <a:t> shows the updated Contact class for mapping with the </a:t>
            </a:r>
            <a:r>
              <a:rPr lang="en-US" sz="2400" dirty="0" err="1"/>
              <a:t>ContactTelDetail</a:t>
            </a:r>
            <a:r>
              <a:rPr lang="en-US" sz="2400" dirty="0"/>
              <a:t> class</a:t>
            </a:r>
            <a:r>
              <a:rPr lang="en-US" sz="2400" dirty="0" smtClean="0"/>
              <a:t>.</a:t>
            </a:r>
          </a:p>
          <a:p>
            <a:r>
              <a:rPr lang="en-US" sz="2400" dirty="0">
                <a:hlinkClick r:id="rId3"/>
              </a:rPr>
              <a:t>Listing 7-8</a:t>
            </a:r>
            <a:r>
              <a:rPr lang="en-US" sz="2400" dirty="0"/>
              <a:t> shows the updated code in the </a:t>
            </a:r>
            <a:r>
              <a:rPr lang="en-US" sz="2400" i="1" dirty="0" err="1"/>
              <a:t>ContactTelDetail</a:t>
            </a:r>
            <a:r>
              <a:rPr lang="en-US" sz="2400" dirty="0"/>
              <a:t> class for the association mapping.</a:t>
            </a:r>
          </a:p>
        </p:txBody>
      </p:sp>
    </p:spTree>
    <p:extLst>
      <p:ext uri="{BB962C8B-B14F-4D97-AF65-F5344CB8AC3E}">
        <p14:creationId xmlns:p14="http://schemas.microsoft.com/office/powerpoint/2010/main" val="195310851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121285"/>
            <a:ext cx="10515600" cy="213995"/>
          </a:xfrm>
        </p:spPr>
        <p:txBody>
          <a:bodyPr>
            <a:normAutofit fontScale="90000"/>
          </a:bodyPr>
          <a:lstStyle/>
          <a:p>
            <a:r>
              <a:rPr lang="en-US" sz="2800" b="1" dirty="0"/>
              <a:t>Listing 7-7: One-to-Many </a:t>
            </a:r>
            <a:r>
              <a:rPr lang="en-US" sz="2800" b="1" dirty="0" smtClean="0"/>
              <a:t>Association</a:t>
            </a:r>
            <a:endParaRPr lang="en-US" sz="2800" dirty="0"/>
          </a:p>
        </p:txBody>
      </p:sp>
      <p:sp>
        <p:nvSpPr>
          <p:cNvPr id="3" name="Content Placeholder 2"/>
          <p:cNvSpPr>
            <a:spLocks noGrp="1"/>
          </p:cNvSpPr>
          <p:nvPr>
            <p:ph idx="1"/>
          </p:nvPr>
        </p:nvSpPr>
        <p:spPr>
          <a:xfrm>
            <a:off x="518160" y="518160"/>
            <a:ext cx="11216640" cy="6202680"/>
          </a:xfrm>
        </p:spPr>
        <p:txBody>
          <a:bodyPr>
            <a:normAutofit/>
          </a:bodyPr>
          <a:lstStyle/>
          <a:p>
            <a:r>
              <a:rPr lang="en-US" sz="2400" dirty="0"/>
              <a:t>The getter method of the attribute </a:t>
            </a:r>
            <a:r>
              <a:rPr lang="en-US" sz="2400" i="1" dirty="0" err="1"/>
              <a:t>contactTelDetails</a:t>
            </a:r>
            <a:r>
              <a:rPr lang="en-US" sz="2400" dirty="0"/>
              <a:t> is annotated with @</a:t>
            </a:r>
            <a:r>
              <a:rPr lang="en-US" sz="2400" dirty="0" err="1"/>
              <a:t>OneToMany</a:t>
            </a:r>
            <a:r>
              <a:rPr lang="en-US" sz="2400" dirty="0"/>
              <a:t>, which indicates the one-to-many relationship with the </a:t>
            </a:r>
            <a:r>
              <a:rPr lang="en-US" sz="2400" dirty="0" err="1"/>
              <a:t>ContactTelDetail</a:t>
            </a:r>
            <a:r>
              <a:rPr lang="en-US" sz="2400" dirty="0"/>
              <a:t> class. </a:t>
            </a:r>
            <a:endParaRPr lang="en-US" sz="2400" dirty="0" smtClean="0"/>
          </a:p>
          <a:p>
            <a:r>
              <a:rPr lang="en-US" sz="2400" dirty="0" smtClean="0"/>
              <a:t>Several </a:t>
            </a:r>
            <a:r>
              <a:rPr lang="en-US" sz="2400" dirty="0"/>
              <a:t>attributes are passed to the annotation. </a:t>
            </a:r>
            <a:endParaRPr lang="en-US" sz="2400" dirty="0" smtClean="0"/>
          </a:p>
          <a:p>
            <a:r>
              <a:rPr lang="en-US" sz="2400" dirty="0" smtClean="0"/>
              <a:t>The</a:t>
            </a:r>
            <a:r>
              <a:rPr lang="en-US" sz="2400" dirty="0"/>
              <a:t> </a:t>
            </a:r>
            <a:r>
              <a:rPr lang="en-US" sz="2400" dirty="0" err="1"/>
              <a:t>mappedBy</a:t>
            </a:r>
            <a:r>
              <a:rPr lang="en-US" sz="2400" dirty="0"/>
              <a:t> attribute indicates the property in the </a:t>
            </a:r>
            <a:r>
              <a:rPr lang="en-US" sz="2400" dirty="0" err="1"/>
              <a:t>ContactTelDetail</a:t>
            </a:r>
            <a:r>
              <a:rPr lang="en-US" sz="2400" dirty="0"/>
              <a:t> class that provides the association (that is, linked up by the foreign-key definition in the CONTACT_TEL_DETAIL table). </a:t>
            </a:r>
            <a:endParaRPr lang="en-US" sz="2400" dirty="0" smtClean="0"/>
          </a:p>
          <a:p>
            <a:r>
              <a:rPr lang="en-US" sz="2400" dirty="0" smtClean="0"/>
              <a:t>The</a:t>
            </a:r>
            <a:r>
              <a:rPr lang="en-US" sz="2400" dirty="0"/>
              <a:t> </a:t>
            </a:r>
            <a:r>
              <a:rPr lang="en-US" sz="2400" i="1" dirty="0"/>
              <a:t>cascade</a:t>
            </a:r>
            <a:r>
              <a:rPr lang="en-US" sz="2400" dirty="0"/>
              <a:t> attribute means that the update operation should cascade to the </a:t>
            </a:r>
            <a:r>
              <a:rPr lang="en-US" sz="2400" dirty="0" smtClean="0"/>
              <a:t>child.</a:t>
            </a:r>
          </a:p>
          <a:p>
            <a:r>
              <a:rPr lang="en-US" sz="2400" dirty="0" smtClean="0"/>
              <a:t>The </a:t>
            </a:r>
            <a:r>
              <a:rPr lang="en-US" sz="2400" i="1" dirty="0" err="1"/>
              <a:t>orphanRemoval</a:t>
            </a:r>
            <a:r>
              <a:rPr lang="en-US" sz="2400" dirty="0"/>
              <a:t> attribute means that after the contact telephone details have been updated, those entries that no longer exist in the set should be deleted from the database. </a:t>
            </a:r>
          </a:p>
          <a:p>
            <a:endParaRPr lang="en-US" dirty="0"/>
          </a:p>
        </p:txBody>
      </p:sp>
      <p:pic>
        <p:nvPicPr>
          <p:cNvPr id="4" name="Picture 3"/>
          <p:cNvPicPr>
            <a:picLocks noChangeAspect="1"/>
          </p:cNvPicPr>
          <p:nvPr/>
        </p:nvPicPr>
        <p:blipFill>
          <a:blip r:embed="rId2"/>
          <a:stretch>
            <a:fillRect/>
          </a:stretch>
        </p:blipFill>
        <p:spPr>
          <a:xfrm>
            <a:off x="670560" y="4414203"/>
            <a:ext cx="10911840" cy="2306637"/>
          </a:xfrm>
          <a:prstGeom prst="rect">
            <a:avLst/>
          </a:prstGeom>
        </p:spPr>
      </p:pic>
    </p:spTree>
    <p:extLst>
      <p:ext uri="{BB962C8B-B14F-4D97-AF65-F5344CB8AC3E}">
        <p14:creationId xmlns:p14="http://schemas.microsoft.com/office/powerpoint/2010/main" val="3067592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396875"/>
          </a:xfrm>
        </p:spPr>
        <p:txBody>
          <a:bodyPr>
            <a:noAutofit/>
          </a:bodyPr>
          <a:lstStyle/>
          <a:p>
            <a:r>
              <a:rPr lang="en-US" sz="3200" b="1" dirty="0"/>
              <a:t>Listing 7-8: One-to-Many Mapping in </a:t>
            </a:r>
            <a:r>
              <a:rPr lang="en-US" sz="3200" dirty="0" err="1"/>
              <a:t>ContactTelDetail</a:t>
            </a:r>
            <a:r>
              <a:rPr lang="en-US" sz="3200" dirty="0"/>
              <a:t/>
            </a:r>
            <a:br>
              <a:rPr lang="en-US" sz="3200" dirty="0"/>
            </a:br>
            <a:endParaRPr lang="en-US" sz="3200" dirty="0"/>
          </a:p>
        </p:txBody>
      </p:sp>
      <p:sp>
        <p:nvSpPr>
          <p:cNvPr id="3" name="Content Placeholder 2"/>
          <p:cNvSpPr>
            <a:spLocks noGrp="1"/>
          </p:cNvSpPr>
          <p:nvPr>
            <p:ph idx="1"/>
          </p:nvPr>
        </p:nvSpPr>
        <p:spPr>
          <a:xfrm>
            <a:off x="838200" y="594360"/>
            <a:ext cx="10515600" cy="6096000"/>
          </a:xfrm>
        </p:spPr>
        <p:txBody>
          <a:bodyPr/>
          <a:lstStyle/>
          <a:p>
            <a:r>
              <a:rPr lang="en-US" dirty="0" smtClean="0"/>
              <a:t>In </a:t>
            </a:r>
            <a:r>
              <a:rPr lang="en-US" dirty="0"/>
              <a:t>Listing 7-8, We annotate the getter method of the contact attribute with @</a:t>
            </a:r>
            <a:r>
              <a:rPr lang="en-US" dirty="0" err="1"/>
              <a:t>ManyToOne</a:t>
            </a:r>
            <a:r>
              <a:rPr lang="en-US" dirty="0"/>
              <a:t>, which indicates it's the other side of the association from Contact. </a:t>
            </a:r>
            <a:endParaRPr lang="en-US" dirty="0" smtClean="0"/>
          </a:p>
          <a:p>
            <a:r>
              <a:rPr lang="en-US" dirty="0" smtClean="0"/>
              <a:t>We </a:t>
            </a:r>
            <a:r>
              <a:rPr lang="en-US" dirty="0"/>
              <a:t>also specify the @</a:t>
            </a:r>
            <a:r>
              <a:rPr lang="en-US" dirty="0" err="1"/>
              <a:t>JoinColumn</a:t>
            </a:r>
            <a:r>
              <a:rPr lang="en-US" dirty="0"/>
              <a:t> annotation for the underlying foreign-key column name. Finally, the </a:t>
            </a:r>
            <a:r>
              <a:rPr lang="en-US" dirty="0" err="1"/>
              <a:t>toString</a:t>
            </a:r>
            <a:r>
              <a:rPr lang="en-US" dirty="0"/>
              <a:t>() method is overridden to facilitate testing output the example code later</a:t>
            </a:r>
            <a:r>
              <a:rPr lang="en-US" dirty="0" smtClean="0"/>
              <a:t>.</a:t>
            </a:r>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097280" y="3807143"/>
            <a:ext cx="8275320" cy="2392046"/>
          </a:xfrm>
          <a:prstGeom prst="rect">
            <a:avLst/>
          </a:prstGeom>
        </p:spPr>
      </p:pic>
    </p:spTree>
    <p:extLst>
      <p:ext uri="{BB962C8B-B14F-4D97-AF65-F5344CB8AC3E}">
        <p14:creationId xmlns:p14="http://schemas.microsoft.com/office/powerpoint/2010/main" val="168797684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4515"/>
          </a:xfrm>
        </p:spPr>
        <p:txBody>
          <a:bodyPr>
            <a:normAutofit fontScale="90000"/>
          </a:bodyPr>
          <a:lstStyle/>
          <a:p>
            <a:endParaRPr lang="en-US" dirty="0"/>
          </a:p>
        </p:txBody>
      </p:sp>
      <p:sp>
        <p:nvSpPr>
          <p:cNvPr id="3" name="Content Placeholder 2"/>
          <p:cNvSpPr>
            <a:spLocks noGrp="1"/>
          </p:cNvSpPr>
          <p:nvPr>
            <p:ph idx="1"/>
          </p:nvPr>
        </p:nvSpPr>
        <p:spPr>
          <a:xfrm>
            <a:off x="838200" y="1249680"/>
            <a:ext cx="10515600" cy="4927283"/>
          </a:xfrm>
        </p:spPr>
        <p:txBody>
          <a:bodyPr/>
          <a:lstStyle/>
          <a:p>
            <a:r>
              <a:rPr lang="en-US" b="1" dirty="0"/>
              <a:t>Listing 7-7: One-to-Many </a:t>
            </a:r>
            <a:r>
              <a:rPr lang="en-US" b="1" dirty="0" smtClean="0"/>
              <a:t>Association</a:t>
            </a:r>
          </a:p>
          <a:p>
            <a:endParaRPr lang="en-US" dirty="0" smtClean="0"/>
          </a:p>
          <a:p>
            <a:endParaRPr lang="en-US" dirty="0"/>
          </a:p>
          <a:p>
            <a:endParaRPr lang="en-US" dirty="0" smtClean="0"/>
          </a:p>
          <a:p>
            <a:endParaRPr lang="en-US" b="1" dirty="0" smtClean="0"/>
          </a:p>
          <a:p>
            <a:r>
              <a:rPr lang="en-US" b="1" dirty="0" smtClean="0"/>
              <a:t>Listing </a:t>
            </a:r>
            <a:r>
              <a:rPr lang="en-US" b="1" dirty="0"/>
              <a:t>7-8: One-to-Many Mapping in </a:t>
            </a:r>
            <a:r>
              <a:rPr lang="en-US" dirty="0" err="1"/>
              <a:t>ContactTelDetail</a:t>
            </a: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548640" y="1844040"/>
            <a:ext cx="10911840" cy="1940877"/>
          </a:xfrm>
          <a:prstGeom prst="rect">
            <a:avLst/>
          </a:prstGeom>
        </p:spPr>
      </p:pic>
      <p:pic>
        <p:nvPicPr>
          <p:cNvPr id="6" name="Picture 5"/>
          <p:cNvPicPr>
            <a:picLocks noChangeAspect="1"/>
          </p:cNvPicPr>
          <p:nvPr/>
        </p:nvPicPr>
        <p:blipFill>
          <a:blip r:embed="rId4"/>
          <a:stretch>
            <a:fillRect/>
          </a:stretch>
        </p:blipFill>
        <p:spPr>
          <a:xfrm>
            <a:off x="1051560" y="4379277"/>
            <a:ext cx="8275320" cy="2392046"/>
          </a:xfrm>
          <a:prstGeom prst="rect">
            <a:avLst/>
          </a:prstGeom>
        </p:spPr>
      </p:pic>
    </p:spTree>
    <p:extLst>
      <p:ext uri="{BB962C8B-B14F-4D97-AF65-F5344CB8AC3E}">
        <p14:creationId xmlns:p14="http://schemas.microsoft.com/office/powerpoint/2010/main" val="405748676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0" y="106681"/>
            <a:ext cx="10515600" cy="381000"/>
          </a:xfrm>
        </p:spPr>
        <p:txBody>
          <a:bodyPr>
            <a:noAutofit/>
          </a:bodyPr>
          <a:lstStyle/>
          <a:p>
            <a:r>
              <a:rPr lang="en-US" sz="2000" b="1" dirty="0"/>
              <a:t>Many-to-Many </a:t>
            </a:r>
            <a:r>
              <a:rPr lang="en-US" sz="2000" b="1" dirty="0" smtClean="0"/>
              <a:t>Mappings</a:t>
            </a:r>
            <a:endParaRPr lang="en-US" sz="2000" dirty="0"/>
          </a:p>
        </p:txBody>
      </p:sp>
      <p:sp>
        <p:nvSpPr>
          <p:cNvPr id="3" name="Content Placeholder 2"/>
          <p:cNvSpPr>
            <a:spLocks noGrp="1"/>
          </p:cNvSpPr>
          <p:nvPr>
            <p:ph idx="1"/>
          </p:nvPr>
        </p:nvSpPr>
        <p:spPr>
          <a:xfrm>
            <a:off x="471055" y="670560"/>
            <a:ext cx="11194471" cy="5882639"/>
          </a:xfrm>
        </p:spPr>
        <p:txBody>
          <a:bodyPr>
            <a:normAutofit lnSpcReduction="10000"/>
          </a:bodyPr>
          <a:lstStyle/>
          <a:p>
            <a:r>
              <a:rPr lang="en-US" sz="2000" dirty="0" smtClean="0"/>
              <a:t>Every </a:t>
            </a:r>
            <a:r>
              <a:rPr lang="en-US" sz="2000" dirty="0"/>
              <a:t>contact has zero or more hobbies, and each hobby is also associated with zero or more contacts, which means it's a many-to-many mapping. A many-to-many mapping requires a join table, which is the CONTACT_HOBBY_DETAIL table in </a:t>
            </a:r>
            <a:r>
              <a:rPr lang="en-US" sz="2000" dirty="0">
                <a:hlinkClick r:id="rId3"/>
              </a:rPr>
              <a:t>Figure 7-2</a:t>
            </a:r>
            <a:r>
              <a:rPr lang="en-US" sz="2000" dirty="0"/>
              <a:t>. </a:t>
            </a:r>
            <a:endParaRPr lang="en-US" sz="2000" dirty="0" smtClean="0"/>
          </a:p>
          <a:p>
            <a:r>
              <a:rPr lang="en-US" sz="2000" dirty="0" smtClean="0">
                <a:hlinkClick r:id="rId3"/>
              </a:rPr>
              <a:t>Listing </a:t>
            </a:r>
            <a:r>
              <a:rPr lang="en-US" sz="2000" dirty="0">
                <a:hlinkClick r:id="rId3"/>
              </a:rPr>
              <a:t>7-9</a:t>
            </a:r>
            <a:r>
              <a:rPr lang="en-US" sz="2000" dirty="0"/>
              <a:t> shows the updated code in the Contact class to model the relationship</a:t>
            </a:r>
            <a:r>
              <a:rPr lang="en-US" sz="2000" dirty="0" smtClean="0"/>
              <a:t>.</a:t>
            </a:r>
          </a:p>
          <a:p>
            <a:r>
              <a:rPr lang="en-US" sz="2000" b="1" dirty="0"/>
              <a:t>Listing 7-9: Many-to-Many Association</a:t>
            </a:r>
            <a:endParaRPr lang="en-US" sz="2000" dirty="0"/>
          </a:p>
          <a:p>
            <a:endParaRPr lang="en-US" sz="2000" dirty="0" smtClean="0"/>
          </a:p>
          <a:p>
            <a:endParaRPr lang="en-US" sz="2000" dirty="0"/>
          </a:p>
          <a:p>
            <a:endParaRPr lang="en-US" sz="2000" dirty="0" smtClean="0"/>
          </a:p>
          <a:p>
            <a:endParaRPr lang="en-US" sz="2000" dirty="0" smtClean="0"/>
          </a:p>
          <a:p>
            <a:endParaRPr lang="en-US" sz="2000" dirty="0" smtClean="0"/>
          </a:p>
          <a:p>
            <a:r>
              <a:rPr lang="en-US" sz="2000" dirty="0" smtClean="0"/>
              <a:t>In Listing 7-9, The </a:t>
            </a:r>
            <a:r>
              <a:rPr lang="en-US" sz="2000" dirty="0"/>
              <a:t>getter method of the attribute hobbies in the Contact class is annotated with @</a:t>
            </a:r>
            <a:r>
              <a:rPr lang="en-US" sz="2000" dirty="0" err="1"/>
              <a:t>ManyToMany</a:t>
            </a:r>
            <a:r>
              <a:rPr lang="en-US" sz="2000" dirty="0"/>
              <a:t>. We also provide @</a:t>
            </a:r>
            <a:r>
              <a:rPr lang="en-US" sz="2000" dirty="0" err="1"/>
              <a:t>JoinTable</a:t>
            </a:r>
            <a:r>
              <a:rPr lang="en-US" sz="2000" dirty="0"/>
              <a:t> to indicate the underlying join table that Hibernate should look for. The name is the join table's name, the </a:t>
            </a:r>
            <a:r>
              <a:rPr lang="en-US" sz="2000" dirty="0" err="1"/>
              <a:t>joinColumns</a:t>
            </a:r>
            <a:r>
              <a:rPr lang="en-US" sz="2000" dirty="0"/>
              <a:t> defines the column that is the foreign key to the CONTACT table, </a:t>
            </a:r>
            <a:r>
              <a:rPr lang="en-US" sz="2000" dirty="0" smtClean="0"/>
              <a:t>and </a:t>
            </a:r>
            <a:r>
              <a:rPr lang="en-US" sz="2000" dirty="0" err="1" smtClean="0"/>
              <a:t>inverseJoinColumns</a:t>
            </a:r>
            <a:r>
              <a:rPr lang="en-US" sz="2000" dirty="0"/>
              <a:t> defines the column that is the foreign key to the other side of the association (that is, the HOBBY table). </a:t>
            </a:r>
            <a:endParaRPr lang="en-US" sz="2000" dirty="0" smtClean="0"/>
          </a:p>
          <a:p>
            <a:r>
              <a:rPr lang="en-US" sz="2000" dirty="0" smtClean="0">
                <a:hlinkClick r:id="rId3"/>
              </a:rPr>
              <a:t>Listing </a:t>
            </a:r>
            <a:r>
              <a:rPr lang="en-US" sz="2000" dirty="0">
                <a:hlinkClick r:id="rId3"/>
              </a:rPr>
              <a:t>7-10</a:t>
            </a:r>
            <a:r>
              <a:rPr lang="en-US" sz="2000" dirty="0"/>
              <a:t> shows the updated code in the Hobby class</a:t>
            </a:r>
            <a:r>
              <a:rPr lang="en-US" sz="2000" dirty="0" smtClean="0"/>
              <a:t>.</a:t>
            </a:r>
            <a:endParaRPr lang="en-US" sz="2000" dirty="0"/>
          </a:p>
          <a:p>
            <a:r>
              <a:rPr lang="en-US" sz="2000" dirty="0"/>
              <a:t>The mapping is more or less the same as </a:t>
            </a:r>
            <a:r>
              <a:rPr lang="en-US" sz="2000" dirty="0">
                <a:hlinkClick r:id="rId3"/>
              </a:rPr>
              <a:t>Listing 7-9</a:t>
            </a:r>
            <a:r>
              <a:rPr lang="en-US" sz="2000" dirty="0"/>
              <a:t>, but the </a:t>
            </a:r>
            <a:r>
              <a:rPr lang="en-US" sz="2000" dirty="0" err="1"/>
              <a:t>joinColumns</a:t>
            </a:r>
            <a:r>
              <a:rPr lang="en-US" sz="2000" dirty="0"/>
              <a:t> and </a:t>
            </a:r>
            <a:r>
              <a:rPr lang="en-US" sz="2000" dirty="0" err="1"/>
              <a:t>inverseJoinColumns</a:t>
            </a:r>
            <a:r>
              <a:rPr lang="en-US" sz="2000" dirty="0"/>
              <a:t> attributes are reversed to reflect the association</a:t>
            </a:r>
            <a:r>
              <a:rPr lang="en-US" sz="2000" dirty="0" smtClean="0"/>
              <a:t>.</a:t>
            </a:r>
          </a:p>
          <a:p>
            <a:endParaRPr lang="en-US" sz="2000" dirty="0"/>
          </a:p>
          <a:p>
            <a:endParaRPr lang="en-US" sz="2000" dirty="0"/>
          </a:p>
        </p:txBody>
      </p:sp>
      <p:pic>
        <p:nvPicPr>
          <p:cNvPr id="4" name="Picture 3"/>
          <p:cNvPicPr>
            <a:picLocks noChangeAspect="1"/>
          </p:cNvPicPr>
          <p:nvPr/>
        </p:nvPicPr>
        <p:blipFill>
          <a:blip r:embed="rId4"/>
          <a:stretch>
            <a:fillRect/>
          </a:stretch>
        </p:blipFill>
        <p:spPr>
          <a:xfrm>
            <a:off x="609600" y="2301240"/>
            <a:ext cx="11216640" cy="1783080"/>
          </a:xfrm>
          <a:prstGeom prst="rect">
            <a:avLst/>
          </a:prstGeom>
        </p:spPr>
      </p:pic>
    </p:spTree>
    <p:extLst>
      <p:ext uri="{BB962C8B-B14F-4D97-AF65-F5344CB8AC3E}">
        <p14:creationId xmlns:p14="http://schemas.microsoft.com/office/powerpoint/2010/main" val="139895153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949"/>
            <a:ext cx="10515600" cy="701675"/>
          </a:xfrm>
        </p:spPr>
        <p:txBody>
          <a:bodyPr/>
          <a:lstStyle/>
          <a:p>
            <a:r>
              <a:rPr lang="en-US" b="1" dirty="0"/>
              <a:t>The Hibernate Session </a:t>
            </a:r>
            <a:r>
              <a:rPr lang="en-US" b="1" dirty="0" smtClean="0"/>
              <a:t>Interface</a:t>
            </a:r>
            <a:endParaRPr lang="en-US" dirty="0"/>
          </a:p>
        </p:txBody>
      </p:sp>
      <p:sp>
        <p:nvSpPr>
          <p:cNvPr id="3" name="Content Placeholder 2"/>
          <p:cNvSpPr>
            <a:spLocks noGrp="1"/>
          </p:cNvSpPr>
          <p:nvPr>
            <p:ph idx="1"/>
          </p:nvPr>
        </p:nvSpPr>
        <p:spPr>
          <a:xfrm>
            <a:off x="320040" y="929640"/>
            <a:ext cx="11597640" cy="5577840"/>
          </a:xfrm>
        </p:spPr>
        <p:txBody>
          <a:bodyPr>
            <a:normAutofit/>
          </a:bodyPr>
          <a:lstStyle/>
          <a:p>
            <a:r>
              <a:rPr lang="en-US" sz="2000" dirty="0"/>
              <a:t>In Hibernate, when interacting with the database, the main interface you need to deal with is the Session interface, which is obtained from </a:t>
            </a:r>
            <a:r>
              <a:rPr lang="en-US" sz="2000" dirty="0" err="1"/>
              <a:t>SessionFactory</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a:p>
          <a:p>
            <a:endParaRPr lang="en-US" sz="2000" dirty="0" smtClean="0">
              <a:hlinkClick r:id="rId3"/>
            </a:endParaRPr>
          </a:p>
          <a:p>
            <a:endParaRPr lang="en-US" sz="2000" dirty="0">
              <a:hlinkClick r:id="rId3"/>
            </a:endParaRPr>
          </a:p>
          <a:p>
            <a:r>
              <a:rPr lang="en-US" sz="2000" dirty="0" smtClean="0">
                <a:hlinkClick r:id="rId3"/>
              </a:rPr>
              <a:t>Listing </a:t>
            </a:r>
            <a:r>
              <a:rPr lang="en-US" sz="2000" dirty="0">
                <a:hlinkClick r:id="rId3"/>
              </a:rPr>
              <a:t>7-11</a:t>
            </a:r>
            <a:r>
              <a:rPr lang="en-US" sz="2000" dirty="0"/>
              <a:t> shows the </a:t>
            </a:r>
            <a:r>
              <a:rPr lang="en-US" sz="2000" dirty="0" err="1"/>
              <a:t>ContactDaoImpl</a:t>
            </a:r>
            <a:r>
              <a:rPr lang="en-US" sz="2000" dirty="0"/>
              <a:t> class used in the samples in this chapter and has the configured Hibernate </a:t>
            </a:r>
            <a:r>
              <a:rPr lang="en-US" sz="2000" dirty="0" err="1"/>
              <a:t>SessionFactory</a:t>
            </a:r>
            <a:r>
              <a:rPr lang="en-US" sz="2000" dirty="0"/>
              <a:t> injected into the class.</a:t>
            </a:r>
          </a:p>
          <a:p>
            <a:r>
              <a:rPr lang="en-US" sz="2000" dirty="0"/>
              <a:t>As usual, we declare the DAO class as a Spring bean by using the @Repository annotation. The @Transactional annotation defines the transaction requirements that we discuss further in </a:t>
            </a:r>
            <a:r>
              <a:rPr lang="en-US" sz="2000" dirty="0">
                <a:hlinkClick r:id="rId4"/>
              </a:rPr>
              <a:t>Chapter 9</a:t>
            </a:r>
            <a:r>
              <a:rPr lang="en-US" sz="2000" dirty="0"/>
              <a:t>. The </a:t>
            </a:r>
            <a:r>
              <a:rPr lang="en-US" sz="2000" dirty="0" err="1"/>
              <a:t>sessionFactory</a:t>
            </a:r>
            <a:r>
              <a:rPr lang="en-US" sz="2000" dirty="0"/>
              <a:t> attribute is injected by using the @Resource annotation</a:t>
            </a:r>
            <a:r>
              <a:rPr lang="en-US" sz="2000" dirty="0" smtClean="0"/>
              <a:t>.</a:t>
            </a:r>
            <a:endParaRPr lang="en-US" sz="2000" dirty="0"/>
          </a:p>
        </p:txBody>
      </p:sp>
      <p:pic>
        <p:nvPicPr>
          <p:cNvPr id="4" name="Picture 3"/>
          <p:cNvPicPr>
            <a:picLocks noChangeAspect="1"/>
          </p:cNvPicPr>
          <p:nvPr/>
        </p:nvPicPr>
        <p:blipFill>
          <a:blip r:embed="rId5"/>
          <a:stretch>
            <a:fillRect/>
          </a:stretch>
        </p:blipFill>
        <p:spPr>
          <a:xfrm>
            <a:off x="441960" y="1651634"/>
            <a:ext cx="10911840" cy="3072765"/>
          </a:xfrm>
          <a:prstGeom prst="rect">
            <a:avLst/>
          </a:prstGeom>
        </p:spPr>
      </p:pic>
    </p:spTree>
    <p:extLst>
      <p:ext uri="{BB962C8B-B14F-4D97-AF65-F5344CB8AC3E}">
        <p14:creationId xmlns:p14="http://schemas.microsoft.com/office/powerpoint/2010/main" val="182468701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488315"/>
          </a:xfrm>
        </p:spPr>
        <p:txBody>
          <a:bodyPr>
            <a:normAutofit fontScale="90000"/>
          </a:bodyPr>
          <a:lstStyle/>
          <a:p>
            <a:r>
              <a:rPr lang="en-US" b="1" dirty="0"/>
              <a:t>Listing 6-7: Managing a JDBC Connection</a:t>
            </a:r>
            <a:endParaRPr lang="en-US" dirty="0"/>
          </a:p>
        </p:txBody>
      </p:sp>
      <p:pic>
        <p:nvPicPr>
          <p:cNvPr id="4" name="Content Placeholder 3"/>
          <p:cNvPicPr>
            <a:picLocks noGrp="1" noChangeAspect="1"/>
          </p:cNvPicPr>
          <p:nvPr>
            <p:ph idx="1"/>
          </p:nvPr>
        </p:nvPicPr>
        <p:blipFill>
          <a:blip r:embed="rId3"/>
          <a:stretch>
            <a:fillRect/>
          </a:stretch>
        </p:blipFill>
        <p:spPr>
          <a:xfrm>
            <a:off x="838200" y="914400"/>
            <a:ext cx="10637520" cy="4172903"/>
          </a:xfrm>
          <a:prstGeom prst="rect">
            <a:avLst/>
          </a:prstGeom>
        </p:spPr>
      </p:pic>
      <p:pic>
        <p:nvPicPr>
          <p:cNvPr id="5" name="Picture 4"/>
          <p:cNvPicPr>
            <a:picLocks noChangeAspect="1"/>
          </p:cNvPicPr>
          <p:nvPr/>
        </p:nvPicPr>
        <p:blipFill>
          <a:blip r:embed="rId4"/>
          <a:stretch>
            <a:fillRect/>
          </a:stretch>
        </p:blipFill>
        <p:spPr>
          <a:xfrm>
            <a:off x="838200" y="4917701"/>
            <a:ext cx="10637520" cy="1940299"/>
          </a:xfrm>
          <a:prstGeom prst="rect">
            <a:avLst/>
          </a:prstGeom>
        </p:spPr>
      </p:pic>
    </p:spTree>
    <p:extLst>
      <p:ext uri="{BB962C8B-B14F-4D97-AF65-F5344CB8AC3E}">
        <p14:creationId xmlns:p14="http://schemas.microsoft.com/office/powerpoint/2010/main" val="377238583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01675"/>
          </a:xfrm>
        </p:spPr>
        <p:txBody>
          <a:bodyPr/>
          <a:lstStyle/>
          <a:p>
            <a:r>
              <a:rPr lang="en-US" b="1" dirty="0"/>
              <a:t>Database Operations with </a:t>
            </a:r>
            <a:r>
              <a:rPr lang="en-US" b="1" dirty="0" smtClean="0"/>
              <a:t>Hibernate</a:t>
            </a:r>
            <a:endParaRPr lang="en-US" dirty="0"/>
          </a:p>
        </p:txBody>
      </p:sp>
      <p:sp>
        <p:nvSpPr>
          <p:cNvPr id="3" name="Content Placeholder 2"/>
          <p:cNvSpPr>
            <a:spLocks noGrp="1"/>
          </p:cNvSpPr>
          <p:nvPr>
            <p:ph idx="1"/>
          </p:nvPr>
        </p:nvSpPr>
        <p:spPr>
          <a:xfrm>
            <a:off x="259080" y="838200"/>
            <a:ext cx="11795760" cy="5338763"/>
          </a:xfrm>
        </p:spPr>
        <p:txBody>
          <a:bodyPr/>
          <a:lstStyle/>
          <a:p>
            <a:r>
              <a:rPr lang="en-US" dirty="0">
                <a:hlinkClick r:id="rId3"/>
              </a:rPr>
              <a:t>Listing 7-12</a:t>
            </a:r>
            <a:r>
              <a:rPr lang="en-US" dirty="0"/>
              <a:t> shows the </a:t>
            </a:r>
            <a:r>
              <a:rPr lang="en-US" dirty="0" err="1"/>
              <a:t>ContactDao</a:t>
            </a:r>
            <a:r>
              <a:rPr lang="en-US" dirty="0"/>
              <a:t> interface, which outlines the contract of contact data access services we are going to provide for contacts.</a:t>
            </a:r>
          </a:p>
          <a:p>
            <a:r>
              <a:rPr lang="en-US" dirty="0"/>
              <a:t>The interface is very simple; it has just three finder methods, one save method, and one delete method. The save() method will perform both the insert and update operations.</a:t>
            </a:r>
          </a:p>
          <a:p>
            <a:endParaRPr lang="en-US" dirty="0"/>
          </a:p>
        </p:txBody>
      </p:sp>
      <p:pic>
        <p:nvPicPr>
          <p:cNvPr id="6" name="Picture 5"/>
          <p:cNvPicPr>
            <a:picLocks noChangeAspect="1"/>
          </p:cNvPicPr>
          <p:nvPr/>
        </p:nvPicPr>
        <p:blipFill>
          <a:blip r:embed="rId4"/>
          <a:stretch>
            <a:fillRect/>
          </a:stretch>
        </p:blipFill>
        <p:spPr>
          <a:xfrm>
            <a:off x="838200" y="2910840"/>
            <a:ext cx="10515600" cy="3810000"/>
          </a:xfrm>
          <a:prstGeom prst="rect">
            <a:avLst/>
          </a:prstGeom>
        </p:spPr>
      </p:pic>
    </p:spTree>
    <p:extLst>
      <p:ext uri="{BB962C8B-B14F-4D97-AF65-F5344CB8AC3E}">
        <p14:creationId xmlns:p14="http://schemas.microsoft.com/office/powerpoint/2010/main" val="116757856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121921"/>
            <a:ext cx="10515600" cy="365760"/>
          </a:xfrm>
        </p:spPr>
        <p:txBody>
          <a:bodyPr>
            <a:normAutofit fontScale="90000"/>
          </a:bodyPr>
          <a:lstStyle/>
          <a:p>
            <a:endParaRPr lang="en-US" dirty="0"/>
          </a:p>
        </p:txBody>
      </p:sp>
      <p:sp>
        <p:nvSpPr>
          <p:cNvPr id="3" name="Content Placeholder 2"/>
          <p:cNvSpPr>
            <a:spLocks noGrp="1"/>
          </p:cNvSpPr>
          <p:nvPr>
            <p:ph idx="1"/>
          </p:nvPr>
        </p:nvSpPr>
        <p:spPr>
          <a:xfrm>
            <a:off x="320040" y="807720"/>
            <a:ext cx="11567160" cy="5852160"/>
          </a:xfrm>
        </p:spPr>
        <p:txBody>
          <a:bodyPr>
            <a:normAutofit/>
          </a:bodyPr>
          <a:lstStyle/>
          <a:p>
            <a:r>
              <a:rPr lang="en-US" b="1" dirty="0"/>
              <a:t>Querying Data by Using Hibernate Query Language</a:t>
            </a:r>
          </a:p>
          <a:p>
            <a:r>
              <a:rPr lang="en-US" dirty="0"/>
              <a:t>Hibernate, together with other ORM tools such as JDO and JPA, is engineered around the object model. </a:t>
            </a:r>
            <a:endParaRPr lang="en-US" dirty="0" smtClean="0"/>
          </a:p>
          <a:p>
            <a:r>
              <a:rPr lang="en-US" dirty="0" smtClean="0"/>
              <a:t>So</a:t>
            </a:r>
            <a:r>
              <a:rPr lang="en-US" dirty="0"/>
              <a:t>, after the mappings are defined, we don't need to construct SQL to interact with the database. </a:t>
            </a:r>
            <a:endParaRPr lang="en-US" dirty="0" smtClean="0"/>
          </a:p>
          <a:p>
            <a:r>
              <a:rPr lang="en-US" dirty="0" smtClean="0"/>
              <a:t>Instead</a:t>
            </a:r>
            <a:r>
              <a:rPr lang="en-US" dirty="0"/>
              <a:t>, for Hibernate, we use the Hibernate Query Language (HQL) to define our queries. </a:t>
            </a:r>
            <a:endParaRPr lang="en-US" dirty="0" smtClean="0"/>
          </a:p>
          <a:p>
            <a:r>
              <a:rPr lang="en-US" dirty="0" smtClean="0"/>
              <a:t>When </a:t>
            </a:r>
            <a:r>
              <a:rPr lang="en-US" dirty="0"/>
              <a:t>interacting with the database, Hibernate will translate the queries into SQL statements on our behalf.</a:t>
            </a:r>
          </a:p>
          <a:p>
            <a:r>
              <a:rPr lang="en-US" dirty="0"/>
              <a:t>When coding HQL queries, the syntax is quite like SQL. However, you need to think on the object side rather than database side. We go through several examples in the following sections</a:t>
            </a:r>
            <a:r>
              <a:rPr lang="en-US" dirty="0" smtClean="0"/>
              <a:t>.</a:t>
            </a:r>
          </a:p>
          <a:p>
            <a:endParaRPr lang="en-US" sz="2000" dirty="0" smtClean="0"/>
          </a:p>
          <a:p>
            <a:endParaRPr lang="en-US" sz="2000" dirty="0"/>
          </a:p>
          <a:p>
            <a:endParaRPr lang="en-US" sz="2000" dirty="0"/>
          </a:p>
        </p:txBody>
      </p:sp>
    </p:spTree>
    <p:extLst>
      <p:ext uri="{BB962C8B-B14F-4D97-AF65-F5344CB8AC3E}">
        <p14:creationId xmlns:p14="http://schemas.microsoft.com/office/powerpoint/2010/main" val="137707747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168"/>
            <a:ext cx="10515600" cy="396875"/>
          </a:xfrm>
        </p:spPr>
        <p:txBody>
          <a:bodyPr>
            <a:normAutofit fontScale="90000"/>
          </a:bodyPr>
          <a:lstStyle/>
          <a:p>
            <a:endParaRPr lang="en-US" dirty="0"/>
          </a:p>
        </p:txBody>
      </p:sp>
      <p:sp>
        <p:nvSpPr>
          <p:cNvPr id="3" name="Content Placeholder 2"/>
          <p:cNvSpPr>
            <a:spLocks noGrp="1"/>
          </p:cNvSpPr>
          <p:nvPr>
            <p:ph idx="1"/>
          </p:nvPr>
        </p:nvSpPr>
        <p:spPr>
          <a:xfrm>
            <a:off x="838200" y="746760"/>
            <a:ext cx="10515600" cy="5430203"/>
          </a:xfrm>
        </p:spPr>
        <p:txBody>
          <a:bodyPr/>
          <a:lstStyle/>
          <a:p>
            <a:r>
              <a:rPr lang="en-US" b="1" dirty="0"/>
              <a:t>Simple Query with Lazy Fetching</a:t>
            </a:r>
          </a:p>
          <a:p>
            <a:r>
              <a:rPr lang="en-US" dirty="0"/>
              <a:t>Let's begin by implementing the </a:t>
            </a:r>
            <a:r>
              <a:rPr lang="en-US" dirty="0" err="1"/>
              <a:t>findAll</a:t>
            </a:r>
            <a:r>
              <a:rPr lang="en-US" dirty="0"/>
              <a:t>() method, which simply retrieves all the contacts from the database. </a:t>
            </a:r>
            <a:endParaRPr lang="en-US" dirty="0" smtClean="0"/>
          </a:p>
          <a:p>
            <a:r>
              <a:rPr lang="en-US" dirty="0" smtClean="0">
                <a:hlinkClick r:id="rId3"/>
              </a:rPr>
              <a:t>Listing </a:t>
            </a:r>
            <a:r>
              <a:rPr lang="en-US" dirty="0">
                <a:hlinkClick r:id="rId3"/>
              </a:rPr>
              <a:t>7-13</a:t>
            </a:r>
            <a:r>
              <a:rPr lang="en-US" dirty="0"/>
              <a:t> shows the updated code for this functionality.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2712720"/>
            <a:ext cx="11475719" cy="3962400"/>
          </a:xfrm>
          <a:prstGeom prst="rect">
            <a:avLst/>
          </a:prstGeom>
        </p:spPr>
      </p:pic>
    </p:spTree>
    <p:extLst>
      <p:ext uri="{BB962C8B-B14F-4D97-AF65-F5344CB8AC3E}">
        <p14:creationId xmlns:p14="http://schemas.microsoft.com/office/powerpoint/2010/main" val="30006832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29235"/>
          </a:xfrm>
        </p:spPr>
        <p:txBody>
          <a:bodyPr>
            <a:normAutofit fontScale="90000"/>
          </a:bodyPr>
          <a:lstStyle/>
          <a:p>
            <a:endParaRPr lang="en-US" dirty="0"/>
          </a:p>
        </p:txBody>
      </p:sp>
      <p:sp>
        <p:nvSpPr>
          <p:cNvPr id="3" name="Content Placeholder 2"/>
          <p:cNvSpPr>
            <a:spLocks noGrp="1"/>
          </p:cNvSpPr>
          <p:nvPr>
            <p:ph idx="1"/>
          </p:nvPr>
        </p:nvSpPr>
        <p:spPr>
          <a:xfrm>
            <a:off x="838200" y="594360"/>
            <a:ext cx="10515600" cy="5582603"/>
          </a:xfrm>
        </p:spPr>
        <p:txBody>
          <a:bodyPr>
            <a:normAutofit/>
          </a:bodyPr>
          <a:lstStyle/>
          <a:p>
            <a:r>
              <a:rPr lang="en-US" dirty="0" smtClean="0">
                <a:hlinkClick r:id="rId3"/>
              </a:rPr>
              <a:t>Listing </a:t>
            </a:r>
            <a:r>
              <a:rPr lang="en-US" dirty="0">
                <a:hlinkClick r:id="rId3"/>
              </a:rPr>
              <a:t>7-14</a:t>
            </a:r>
            <a:r>
              <a:rPr lang="en-US" dirty="0"/>
              <a:t> shows a </a:t>
            </a:r>
            <a:r>
              <a:rPr lang="en-US" dirty="0" smtClean="0"/>
              <a:t>simple </a:t>
            </a:r>
            <a:r>
              <a:rPr lang="en-US" dirty="0"/>
              <a:t>testing program for </a:t>
            </a:r>
            <a:r>
              <a:rPr lang="en-US" dirty="0" err="1"/>
              <a:t>ContactDaoImpl</a:t>
            </a:r>
            <a:r>
              <a:rPr lang="en-US" dirty="0" smtClean="0"/>
              <a:t>.</a:t>
            </a:r>
          </a:p>
          <a:p>
            <a:endParaRPr lang="en-US" dirty="0"/>
          </a:p>
        </p:txBody>
      </p:sp>
      <p:pic>
        <p:nvPicPr>
          <p:cNvPr id="4" name="Picture 3"/>
          <p:cNvPicPr>
            <a:picLocks noChangeAspect="1"/>
          </p:cNvPicPr>
          <p:nvPr/>
        </p:nvPicPr>
        <p:blipFill>
          <a:blip r:embed="rId4"/>
          <a:stretch>
            <a:fillRect/>
          </a:stretch>
        </p:blipFill>
        <p:spPr>
          <a:xfrm>
            <a:off x="365760" y="1158240"/>
            <a:ext cx="11719560" cy="5410200"/>
          </a:xfrm>
          <a:prstGeom prst="rect">
            <a:avLst/>
          </a:prstGeom>
        </p:spPr>
      </p:pic>
    </p:spTree>
    <p:extLst>
      <p:ext uri="{BB962C8B-B14F-4D97-AF65-F5344CB8AC3E}">
        <p14:creationId xmlns:p14="http://schemas.microsoft.com/office/powerpoint/2010/main" val="233064790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fontScale="92500"/>
          </a:bodyPr>
          <a:lstStyle/>
          <a:p>
            <a:r>
              <a:rPr lang="en-US" dirty="0"/>
              <a:t>Running the previous class yields the following output:</a:t>
            </a:r>
          </a:p>
          <a:p>
            <a:r>
              <a:rPr lang="en-US" dirty="0"/>
              <a:t>Listing contacts without details: </a:t>
            </a:r>
          </a:p>
          <a:p>
            <a:r>
              <a:rPr lang="en-US" dirty="0"/>
              <a:t>Contact - Id: 1, First name: Chris, Last name: Schaefer, Birthday: 1981-05-03 </a:t>
            </a:r>
          </a:p>
          <a:p>
            <a:r>
              <a:rPr lang="en-US" dirty="0"/>
              <a:t>Contact - Id: 2, First name: Scott, Last name: Tiger, Birthday: 1990-11-02 </a:t>
            </a:r>
          </a:p>
          <a:p>
            <a:r>
              <a:rPr lang="en-US" dirty="0"/>
              <a:t>Contact - Id: 3, First name: John, Last name: Smith, Birthday: 1964-02-28 </a:t>
            </a:r>
          </a:p>
          <a:p>
            <a:r>
              <a:rPr lang="en-US" dirty="0"/>
              <a:t>Although the contact records were retrieved, what about the telephone and hobby details? </a:t>
            </a:r>
          </a:p>
          <a:p>
            <a:r>
              <a:rPr lang="en-US" dirty="0"/>
              <a:t>Let's modify the testing class to print the details information. </a:t>
            </a:r>
            <a:r>
              <a:rPr lang="en-US" dirty="0">
                <a:hlinkClick r:id="rId2"/>
              </a:rPr>
              <a:t>Listing 7-15</a:t>
            </a:r>
            <a:r>
              <a:rPr lang="en-US" dirty="0"/>
              <a:t> shows the updated class to do so.</a:t>
            </a:r>
          </a:p>
          <a:p>
            <a:endParaRPr lang="en-US" dirty="0"/>
          </a:p>
          <a:p>
            <a:endParaRPr lang="en-US" dirty="0"/>
          </a:p>
        </p:txBody>
      </p:sp>
    </p:spTree>
    <p:extLst>
      <p:ext uri="{BB962C8B-B14F-4D97-AF65-F5344CB8AC3E}">
        <p14:creationId xmlns:p14="http://schemas.microsoft.com/office/powerpoint/2010/main" val="184070025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290195"/>
          </a:xfrm>
        </p:spPr>
        <p:txBody>
          <a:bodyPr>
            <a:normAutofit fontScale="90000"/>
          </a:bodyPr>
          <a:lstStyle/>
          <a:p>
            <a:endParaRPr lang="en-US" dirty="0"/>
          </a:p>
        </p:txBody>
      </p:sp>
      <p:sp>
        <p:nvSpPr>
          <p:cNvPr id="3" name="Content Placeholder 2"/>
          <p:cNvSpPr>
            <a:spLocks noGrp="1"/>
          </p:cNvSpPr>
          <p:nvPr>
            <p:ph idx="1"/>
          </p:nvPr>
        </p:nvSpPr>
        <p:spPr>
          <a:xfrm>
            <a:off x="838200" y="624840"/>
            <a:ext cx="10515600" cy="5552123"/>
          </a:xfrm>
        </p:spPr>
        <p:txBody>
          <a:bodyPr/>
          <a:lstStyle/>
          <a:p>
            <a:r>
              <a:rPr lang="en-US" b="1" dirty="0"/>
              <a:t>Listing 7-15: Testing the </a:t>
            </a:r>
            <a:r>
              <a:rPr lang="en-US" dirty="0" err="1"/>
              <a:t>ContactDaoImpl</a:t>
            </a:r>
            <a:r>
              <a:rPr lang="en-US" b="1" dirty="0"/>
              <a:t> Class</a:t>
            </a:r>
            <a:endParaRPr lang="en-US" dirty="0"/>
          </a:p>
          <a:p>
            <a:endParaRPr lang="en-US" dirty="0"/>
          </a:p>
        </p:txBody>
      </p:sp>
      <p:pic>
        <p:nvPicPr>
          <p:cNvPr id="5" name="Picture 4"/>
          <p:cNvPicPr>
            <a:picLocks noChangeAspect="1"/>
          </p:cNvPicPr>
          <p:nvPr/>
        </p:nvPicPr>
        <p:blipFill>
          <a:blip r:embed="rId3"/>
          <a:stretch>
            <a:fillRect/>
          </a:stretch>
        </p:blipFill>
        <p:spPr>
          <a:xfrm>
            <a:off x="381000" y="1082040"/>
            <a:ext cx="11460480" cy="5623560"/>
          </a:xfrm>
          <a:prstGeom prst="rect">
            <a:avLst/>
          </a:prstGeom>
        </p:spPr>
      </p:pic>
    </p:spTree>
    <p:extLst>
      <p:ext uri="{BB962C8B-B14F-4D97-AF65-F5344CB8AC3E}">
        <p14:creationId xmlns:p14="http://schemas.microsoft.com/office/powerpoint/2010/main" val="8009998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r>
              <a:rPr lang="en-US" dirty="0" smtClean="0"/>
              <a:t>You </a:t>
            </a:r>
            <a:r>
              <a:rPr lang="en-US" dirty="0"/>
              <a:t>will see Hibernate throw the </a:t>
            </a:r>
            <a:r>
              <a:rPr lang="en-US" dirty="0" err="1"/>
              <a:t>LazyInitializationException</a:t>
            </a:r>
            <a:r>
              <a:rPr lang="en-US" dirty="0"/>
              <a:t> when you try to access the associations. </a:t>
            </a:r>
          </a:p>
          <a:p>
            <a:r>
              <a:rPr lang="en-US" dirty="0"/>
              <a:t>It's because, by default, Hibernate will fetch the associations "lazily," which means that Hibernate will not join the association tables (that is, CONTACT_TEL_DETAIL) for records. </a:t>
            </a:r>
          </a:p>
          <a:p>
            <a:r>
              <a:rPr lang="en-US" dirty="0"/>
              <a:t>The rationale behind this is for performance, since as you can imagine, if a query is retrieving thousands of records and all the associations are retrieved, the massive amount of data transfer will degrade performance.</a:t>
            </a:r>
          </a:p>
          <a:p>
            <a:endParaRPr lang="en-US" dirty="0"/>
          </a:p>
        </p:txBody>
      </p:sp>
      <p:pic>
        <p:nvPicPr>
          <p:cNvPr id="6" name="Picture 5"/>
          <p:cNvPicPr>
            <a:picLocks noChangeAspect="1"/>
          </p:cNvPicPr>
          <p:nvPr/>
        </p:nvPicPr>
        <p:blipFill>
          <a:blip r:embed="rId3"/>
          <a:stretch>
            <a:fillRect/>
          </a:stretch>
        </p:blipFill>
        <p:spPr>
          <a:xfrm>
            <a:off x="1028700" y="868681"/>
            <a:ext cx="10134600" cy="2264092"/>
          </a:xfrm>
          <a:prstGeom prst="rect">
            <a:avLst/>
          </a:prstGeom>
        </p:spPr>
      </p:pic>
    </p:spTree>
    <p:extLst>
      <p:ext uri="{BB962C8B-B14F-4D97-AF65-F5344CB8AC3E}">
        <p14:creationId xmlns:p14="http://schemas.microsoft.com/office/powerpoint/2010/main" val="24423122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6"/>
            <a:ext cx="10515600" cy="327206"/>
          </a:xfrm>
        </p:spPr>
        <p:txBody>
          <a:bodyPr>
            <a:normAutofit fontScale="90000"/>
          </a:bodyPr>
          <a:lstStyle/>
          <a:p>
            <a:pPr algn="ctr"/>
            <a:r>
              <a:rPr lang="en-US" sz="3600" b="1" dirty="0"/>
              <a:t>Query with Associations </a:t>
            </a:r>
            <a:r>
              <a:rPr lang="en-US" sz="3600" b="1" dirty="0" smtClean="0"/>
              <a:t>Fetching</a:t>
            </a:r>
            <a:endParaRPr lang="en-US" sz="3600" dirty="0"/>
          </a:p>
        </p:txBody>
      </p:sp>
      <p:sp>
        <p:nvSpPr>
          <p:cNvPr id="3" name="Content Placeholder 2"/>
          <p:cNvSpPr>
            <a:spLocks noGrp="1"/>
          </p:cNvSpPr>
          <p:nvPr>
            <p:ph idx="1"/>
          </p:nvPr>
        </p:nvSpPr>
        <p:spPr>
          <a:xfrm>
            <a:off x="217714" y="624114"/>
            <a:ext cx="11858172" cy="6127205"/>
          </a:xfrm>
        </p:spPr>
        <p:txBody>
          <a:bodyPr>
            <a:normAutofit fontScale="92500" lnSpcReduction="10000"/>
          </a:bodyPr>
          <a:lstStyle/>
          <a:p>
            <a:r>
              <a:rPr lang="en-US" dirty="0" smtClean="0"/>
              <a:t>To </a:t>
            </a:r>
            <a:r>
              <a:rPr lang="en-US" dirty="0"/>
              <a:t>have Hibernate fetch the data from associations, there are two options. </a:t>
            </a:r>
            <a:endParaRPr lang="en-US" dirty="0" smtClean="0"/>
          </a:p>
          <a:p>
            <a:r>
              <a:rPr lang="en-US" dirty="0" smtClean="0"/>
              <a:t>First</a:t>
            </a:r>
            <a:r>
              <a:rPr lang="en-US" dirty="0"/>
              <a:t>, you can define the association with the fetch mode EAGER, for example:@</a:t>
            </a:r>
            <a:r>
              <a:rPr lang="en-US" dirty="0" err="1"/>
              <a:t>ManyToMany</a:t>
            </a:r>
            <a:r>
              <a:rPr lang="en-US" dirty="0"/>
              <a:t>(fetch=</a:t>
            </a:r>
            <a:r>
              <a:rPr lang="en-US" dirty="0" err="1"/>
              <a:t>FetchType.EAGER</a:t>
            </a:r>
            <a:r>
              <a:rPr lang="en-US" dirty="0"/>
              <a:t>). This tells Hibernate to fetch the associated records in every query. However, as discussed, this will impact data retrieval performance.</a:t>
            </a:r>
          </a:p>
          <a:p>
            <a:r>
              <a:rPr lang="en-US" dirty="0"/>
              <a:t>The other option is to force Hibernate to fetch the associated records in the query when required. </a:t>
            </a:r>
            <a:endParaRPr lang="en-US" dirty="0" smtClean="0"/>
          </a:p>
          <a:p>
            <a:pPr lvl="1"/>
            <a:r>
              <a:rPr lang="en-US" dirty="0" smtClean="0"/>
              <a:t>If </a:t>
            </a:r>
            <a:r>
              <a:rPr lang="en-US" dirty="0"/>
              <a:t>you use the Criteria query, you can call the </a:t>
            </a:r>
            <a:r>
              <a:rPr lang="en-US" dirty="0" err="1"/>
              <a:t>functionCriteria.setFetchMode</a:t>
            </a:r>
            <a:r>
              <a:rPr lang="en-US" dirty="0"/>
              <a:t>() to instruct Hibernate to eagerly fetch the association. </a:t>
            </a:r>
            <a:endParaRPr lang="en-US" dirty="0" smtClean="0"/>
          </a:p>
          <a:p>
            <a:pPr lvl="1"/>
            <a:r>
              <a:rPr lang="en-US" dirty="0" smtClean="0"/>
              <a:t>When </a:t>
            </a:r>
            <a:r>
              <a:rPr lang="en-US" dirty="0"/>
              <a:t>using </a:t>
            </a:r>
            <a:r>
              <a:rPr lang="en-US" dirty="0" err="1"/>
              <a:t>NamedQuery</a:t>
            </a:r>
            <a:r>
              <a:rPr lang="en-US" dirty="0"/>
              <a:t>, you can use the "fetch" operator to instruct Hibernate to fetch the association eagerly.</a:t>
            </a:r>
          </a:p>
          <a:p>
            <a:r>
              <a:rPr lang="en-US" dirty="0"/>
              <a:t>Let's take a look at the implementation of the </a:t>
            </a:r>
            <a:r>
              <a:rPr lang="en-US" dirty="0" err="1"/>
              <a:t>findAllWithDetail</a:t>
            </a:r>
            <a:r>
              <a:rPr lang="en-US" dirty="0"/>
              <a:t>() method, which will retrieve all contact information together with their telephone details and hobbies. In this example, we will use the </a:t>
            </a:r>
            <a:r>
              <a:rPr lang="en-US" dirty="0" err="1"/>
              <a:t>NamedQuery</a:t>
            </a:r>
            <a:r>
              <a:rPr lang="en-US" dirty="0"/>
              <a:t> approach. </a:t>
            </a:r>
            <a:r>
              <a:rPr lang="en-US" dirty="0" err="1"/>
              <a:t>NamedQuery</a:t>
            </a:r>
            <a:r>
              <a:rPr lang="en-US" dirty="0"/>
              <a:t> can be externalized into an XML file or declared using an annotation on the entity class. </a:t>
            </a:r>
            <a:endParaRPr lang="en-US" dirty="0" smtClean="0"/>
          </a:p>
          <a:p>
            <a:r>
              <a:rPr lang="en-US" dirty="0" smtClean="0">
                <a:hlinkClick r:id="rId3"/>
              </a:rPr>
              <a:t>Listing </a:t>
            </a:r>
            <a:r>
              <a:rPr lang="en-US" dirty="0">
                <a:hlinkClick r:id="rId3"/>
              </a:rPr>
              <a:t>7-16</a:t>
            </a:r>
            <a:r>
              <a:rPr lang="en-US" dirty="0"/>
              <a:t> shows the revised Contact domain object with the named query defined using annotations</a:t>
            </a:r>
            <a:r>
              <a:rPr lang="en-US" dirty="0" smtClean="0"/>
              <a:t>.</a:t>
            </a:r>
            <a:endParaRPr lang="en-US" dirty="0"/>
          </a:p>
        </p:txBody>
      </p:sp>
    </p:spTree>
    <p:extLst>
      <p:ext uri="{BB962C8B-B14F-4D97-AF65-F5344CB8AC3E}">
        <p14:creationId xmlns:p14="http://schemas.microsoft.com/office/powerpoint/2010/main" val="204778931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5"/>
            <a:ext cx="10515600" cy="351155"/>
          </a:xfrm>
        </p:spPr>
        <p:txBody>
          <a:bodyPr>
            <a:noAutofit/>
          </a:bodyPr>
          <a:lstStyle/>
          <a:p>
            <a:r>
              <a:rPr lang="en-US" sz="3200" b="1" dirty="0"/>
              <a:t>Listing 7-16: Using </a:t>
            </a:r>
            <a:r>
              <a:rPr lang="en-US" sz="3200" dirty="0" err="1" smtClean="0"/>
              <a:t>NamedQuery</a:t>
            </a:r>
            <a:endParaRPr lang="en-US" sz="3200" dirty="0"/>
          </a:p>
        </p:txBody>
      </p:sp>
      <p:sp>
        <p:nvSpPr>
          <p:cNvPr id="3" name="Content Placeholder 2"/>
          <p:cNvSpPr>
            <a:spLocks noGrp="1"/>
          </p:cNvSpPr>
          <p:nvPr>
            <p:ph idx="1"/>
          </p:nvPr>
        </p:nvSpPr>
        <p:spPr>
          <a:xfrm>
            <a:off x="198120" y="579120"/>
            <a:ext cx="11811000" cy="5867400"/>
          </a:xfrm>
        </p:spPr>
        <p:txBody>
          <a:bodyPr>
            <a:normAutofit/>
          </a:bodyPr>
          <a:lstStyle/>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792480"/>
            <a:ext cx="11689079" cy="5379720"/>
          </a:xfrm>
          <a:prstGeom prst="rect">
            <a:avLst/>
          </a:prstGeom>
        </p:spPr>
      </p:pic>
    </p:spTree>
    <p:extLst>
      <p:ext uri="{BB962C8B-B14F-4D97-AF65-F5344CB8AC3E}">
        <p14:creationId xmlns:p14="http://schemas.microsoft.com/office/powerpoint/2010/main" val="25990931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
            <a:ext cx="10515600" cy="462280"/>
          </a:xfrm>
        </p:spPr>
        <p:txBody>
          <a:bodyPr>
            <a:noAutofit/>
          </a:bodyPr>
          <a:lstStyle/>
          <a:p>
            <a:r>
              <a:rPr lang="en-US" sz="2400" dirty="0">
                <a:hlinkClick r:id="rId3"/>
              </a:rPr>
              <a:t>Listing 7-17</a:t>
            </a:r>
            <a:r>
              <a:rPr lang="en-US" sz="2400" dirty="0"/>
              <a:t> shows the implementation of the </a:t>
            </a:r>
            <a:r>
              <a:rPr lang="en-US" sz="2400" dirty="0" err="1"/>
              <a:t>findAllWithDetail</a:t>
            </a:r>
            <a:r>
              <a:rPr lang="en-US" sz="2400" dirty="0"/>
              <a:t>() method</a:t>
            </a:r>
            <a:r>
              <a:rPr lang="en-US" sz="2400" dirty="0" smtClean="0"/>
              <a:t>.</a:t>
            </a:r>
            <a:endParaRPr lang="en-US" sz="2400" dirty="0"/>
          </a:p>
        </p:txBody>
      </p:sp>
      <p:sp>
        <p:nvSpPr>
          <p:cNvPr id="3" name="Content Placeholder 2"/>
          <p:cNvSpPr>
            <a:spLocks noGrp="1"/>
          </p:cNvSpPr>
          <p:nvPr>
            <p:ph idx="1"/>
          </p:nvPr>
        </p:nvSpPr>
        <p:spPr>
          <a:xfrm>
            <a:off x="518160" y="746760"/>
            <a:ext cx="11338560" cy="5928360"/>
          </a:xfrm>
        </p:spPr>
        <p:txBody>
          <a:bodyPr>
            <a:normAutofit fontScale="77500" lnSpcReduction="20000"/>
          </a:bodyPr>
          <a:lstStyle/>
          <a:p>
            <a:endParaRPr lang="en-US" sz="2000" dirty="0" smtClean="0"/>
          </a:p>
          <a:p>
            <a:endParaRPr lang="en-US" sz="2000" dirty="0"/>
          </a:p>
          <a:p>
            <a:endParaRPr lang="en-US" sz="2000" dirty="0" smtClean="0"/>
          </a:p>
          <a:p>
            <a:endParaRPr lang="en-US" sz="2000" dirty="0" smtClean="0"/>
          </a:p>
          <a:p>
            <a:endParaRPr lang="en-US" sz="2000" dirty="0" smtClean="0"/>
          </a:p>
          <a:p>
            <a:r>
              <a:rPr lang="en-US" sz="2600" dirty="0" smtClean="0"/>
              <a:t>This </a:t>
            </a:r>
            <a:r>
              <a:rPr lang="en-US" sz="2600" dirty="0"/>
              <a:t>time we use the </a:t>
            </a:r>
            <a:r>
              <a:rPr lang="en-US" sz="2600" dirty="0" err="1"/>
              <a:t>Session.getNamedQuery</a:t>
            </a:r>
            <a:r>
              <a:rPr lang="en-US" sz="2600" dirty="0"/>
              <a:t>() method, passing in the name of the </a:t>
            </a:r>
            <a:r>
              <a:rPr lang="en-US" sz="2600" dirty="0" err="1"/>
              <a:t>NamedQuery</a:t>
            </a:r>
            <a:r>
              <a:rPr lang="en-US" sz="2600" dirty="0"/>
              <a:t>. Modifying the testing program (</a:t>
            </a:r>
            <a:r>
              <a:rPr lang="en-US" sz="2600" dirty="0" err="1"/>
              <a:t>SpringHibernateSample</a:t>
            </a:r>
            <a:r>
              <a:rPr lang="en-US" sz="2600" dirty="0"/>
              <a:t>) to </a:t>
            </a:r>
            <a:r>
              <a:rPr lang="en-US" sz="2600" dirty="0" smtClean="0"/>
              <a:t>call </a:t>
            </a:r>
            <a:r>
              <a:rPr lang="en-US" sz="2600" dirty="0" err="1" smtClean="0"/>
              <a:t>ContactDao.findAllWithDetail</a:t>
            </a:r>
            <a:r>
              <a:rPr lang="en-US" sz="2600" dirty="0"/>
              <a:t>() will yield the following output</a:t>
            </a:r>
            <a:r>
              <a:rPr lang="en-US" sz="2600" dirty="0" smtClean="0"/>
              <a:t>:</a:t>
            </a:r>
          </a:p>
          <a:p>
            <a:endParaRPr lang="en-US" sz="2600" dirty="0" smtClean="0"/>
          </a:p>
          <a:p>
            <a:endParaRPr lang="en-US" sz="2600" dirty="0"/>
          </a:p>
          <a:p>
            <a:endParaRPr lang="en-US" sz="2600" dirty="0" smtClean="0"/>
          </a:p>
          <a:p>
            <a:endParaRPr lang="en-US" sz="2600" dirty="0"/>
          </a:p>
          <a:p>
            <a:endParaRPr lang="en-US" sz="2600" dirty="0" smtClean="0"/>
          </a:p>
          <a:p>
            <a:endParaRPr lang="en-US" sz="2600" dirty="0"/>
          </a:p>
          <a:p>
            <a:endParaRPr lang="en-US" sz="2600" dirty="0" smtClean="0"/>
          </a:p>
          <a:p>
            <a:endParaRPr lang="en-US" sz="2600" dirty="0" smtClean="0"/>
          </a:p>
          <a:p>
            <a:endParaRPr lang="en-US" sz="2600" dirty="0" smtClean="0"/>
          </a:p>
          <a:p>
            <a:r>
              <a:rPr lang="en-US" sz="2600" dirty="0" smtClean="0"/>
              <a:t>Now </a:t>
            </a:r>
            <a:r>
              <a:rPr lang="en-US" sz="2600" dirty="0"/>
              <a:t>all the contacts with details were retrieved correctly. </a:t>
            </a:r>
            <a:endParaRPr lang="en-US" sz="2600" dirty="0" smtClean="0"/>
          </a:p>
          <a:p>
            <a:endParaRPr lang="en-US" sz="2000" dirty="0"/>
          </a:p>
        </p:txBody>
      </p:sp>
      <p:pic>
        <p:nvPicPr>
          <p:cNvPr id="4" name="Picture 3"/>
          <p:cNvPicPr>
            <a:picLocks noChangeAspect="1"/>
          </p:cNvPicPr>
          <p:nvPr/>
        </p:nvPicPr>
        <p:blipFill>
          <a:blip r:embed="rId4"/>
          <a:stretch>
            <a:fillRect/>
          </a:stretch>
        </p:blipFill>
        <p:spPr>
          <a:xfrm>
            <a:off x="838200" y="553720"/>
            <a:ext cx="10378440" cy="1673225"/>
          </a:xfrm>
          <a:prstGeom prst="rect">
            <a:avLst/>
          </a:prstGeom>
        </p:spPr>
      </p:pic>
      <p:pic>
        <p:nvPicPr>
          <p:cNvPr id="6" name="Picture 5"/>
          <p:cNvPicPr>
            <a:picLocks noChangeAspect="1"/>
          </p:cNvPicPr>
          <p:nvPr/>
        </p:nvPicPr>
        <p:blipFill>
          <a:blip r:embed="rId5"/>
          <a:stretch>
            <a:fillRect/>
          </a:stretch>
        </p:blipFill>
        <p:spPr>
          <a:xfrm>
            <a:off x="1706880" y="2987040"/>
            <a:ext cx="10149840" cy="2956560"/>
          </a:xfrm>
          <a:prstGeom prst="rect">
            <a:avLst/>
          </a:prstGeom>
        </p:spPr>
      </p:pic>
    </p:spTree>
    <p:extLst>
      <p:ext uri="{BB962C8B-B14F-4D97-AF65-F5344CB8AC3E}">
        <p14:creationId xmlns:p14="http://schemas.microsoft.com/office/powerpoint/2010/main" val="263012397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229235"/>
          </a:xfrm>
        </p:spPr>
        <p:txBody>
          <a:bodyPr>
            <a:normAutofit fontScale="90000"/>
          </a:bodyPr>
          <a:lstStyle/>
          <a:p>
            <a:pPr algn="ctr"/>
            <a:r>
              <a:rPr lang="en-US" b="1"/>
              <a:t>Listing 6-8: Plain JDBC DAO Implementation</a:t>
            </a:r>
            <a:endParaRPr lang="en-US" dirty="0"/>
          </a:p>
        </p:txBody>
      </p:sp>
      <p:pic>
        <p:nvPicPr>
          <p:cNvPr id="4" name="Content Placeholder 3"/>
          <p:cNvPicPr>
            <a:picLocks noGrp="1" noChangeAspect="1"/>
          </p:cNvPicPr>
          <p:nvPr>
            <p:ph idx="1"/>
          </p:nvPr>
        </p:nvPicPr>
        <p:blipFill>
          <a:blip r:embed="rId3"/>
          <a:stretch>
            <a:fillRect/>
          </a:stretch>
        </p:blipFill>
        <p:spPr>
          <a:xfrm>
            <a:off x="838200" y="792480"/>
            <a:ext cx="10515600" cy="5699759"/>
          </a:xfrm>
          <a:prstGeom prst="rect">
            <a:avLst/>
          </a:prstGeom>
        </p:spPr>
      </p:pic>
    </p:spTree>
    <p:extLst>
      <p:ext uri="{BB962C8B-B14F-4D97-AF65-F5344CB8AC3E}">
        <p14:creationId xmlns:p14="http://schemas.microsoft.com/office/powerpoint/2010/main" val="26316118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151765"/>
            <a:ext cx="10515600" cy="534035"/>
          </a:xfrm>
        </p:spPr>
        <p:txBody>
          <a:bodyPr>
            <a:normAutofit fontScale="90000"/>
          </a:bodyPr>
          <a:lstStyle/>
          <a:p>
            <a:endParaRPr lang="en-US"/>
          </a:p>
        </p:txBody>
      </p:sp>
      <p:sp>
        <p:nvSpPr>
          <p:cNvPr id="3" name="Content Placeholder 2"/>
          <p:cNvSpPr>
            <a:spLocks noGrp="1"/>
          </p:cNvSpPr>
          <p:nvPr>
            <p:ph idx="1"/>
          </p:nvPr>
        </p:nvSpPr>
        <p:spPr>
          <a:xfrm>
            <a:off x="441960" y="868680"/>
            <a:ext cx="11521440" cy="5714999"/>
          </a:xfrm>
        </p:spPr>
        <p:txBody>
          <a:bodyPr>
            <a:normAutofit fontScale="92500" lnSpcReduction="20000"/>
          </a:bodyPr>
          <a:lstStyle/>
          <a:p>
            <a:r>
              <a:rPr lang="en-US" dirty="0"/>
              <a:t>Let's see another example with </a:t>
            </a:r>
            <a:r>
              <a:rPr lang="en-US" dirty="0" err="1"/>
              <a:t>NamedQuery</a:t>
            </a:r>
            <a:r>
              <a:rPr lang="en-US" dirty="0"/>
              <a:t> with parameters. </a:t>
            </a:r>
            <a:r>
              <a:rPr lang="en-US" dirty="0" smtClean="0"/>
              <a:t>This </a:t>
            </a:r>
            <a:r>
              <a:rPr lang="en-US" dirty="0"/>
              <a:t>time, we will implement the </a:t>
            </a:r>
            <a:r>
              <a:rPr lang="en-US" dirty="0" err="1"/>
              <a:t>findById</a:t>
            </a:r>
            <a:r>
              <a:rPr lang="en-US" dirty="0"/>
              <a:t>()method and would like to fetch the associations as well. </a:t>
            </a:r>
            <a:r>
              <a:rPr lang="en-US" dirty="0" smtClean="0">
                <a:hlinkClick r:id="rId3"/>
              </a:rPr>
              <a:t>Listing </a:t>
            </a:r>
            <a:r>
              <a:rPr lang="en-US" dirty="0">
                <a:hlinkClick r:id="rId3"/>
              </a:rPr>
              <a:t>7-18</a:t>
            </a:r>
            <a:r>
              <a:rPr lang="en-US" dirty="0"/>
              <a:t> shows the Contact class with the new named query added.</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From </a:t>
            </a:r>
            <a:r>
              <a:rPr lang="en-US" dirty="0"/>
              <a:t>the named query with the name </a:t>
            </a:r>
            <a:r>
              <a:rPr lang="en-US" dirty="0" err="1"/>
              <a:t>Contact.findById</a:t>
            </a:r>
            <a:r>
              <a:rPr lang="en-US" dirty="0"/>
              <a:t>, we declare a named parameter :id. </a:t>
            </a:r>
            <a:r>
              <a:rPr lang="en-US" dirty="0">
                <a:hlinkClick r:id="rId3"/>
              </a:rPr>
              <a:t>Listing 7-19</a:t>
            </a:r>
            <a:r>
              <a:rPr lang="en-US" dirty="0"/>
              <a:t> shows the implementation of the </a:t>
            </a:r>
            <a:r>
              <a:rPr lang="en-US" dirty="0" err="1"/>
              <a:t>findById</a:t>
            </a:r>
            <a:r>
              <a:rPr lang="en-US" dirty="0"/>
              <a:t>() in </a:t>
            </a:r>
            <a:r>
              <a:rPr lang="en-US" dirty="0" err="1"/>
              <a:t>ContactDaoImpl</a:t>
            </a:r>
            <a:r>
              <a:rPr lang="en-US" dirty="0"/>
              <a:t>.</a:t>
            </a:r>
          </a:p>
          <a:p>
            <a:endParaRPr lang="en-US" dirty="0"/>
          </a:p>
        </p:txBody>
      </p:sp>
      <p:pic>
        <p:nvPicPr>
          <p:cNvPr id="4" name="Picture 3"/>
          <p:cNvPicPr>
            <a:picLocks noChangeAspect="1"/>
          </p:cNvPicPr>
          <p:nvPr/>
        </p:nvPicPr>
        <p:blipFill>
          <a:blip r:embed="rId4"/>
          <a:stretch>
            <a:fillRect/>
          </a:stretch>
        </p:blipFill>
        <p:spPr>
          <a:xfrm>
            <a:off x="601980" y="1914524"/>
            <a:ext cx="11018520" cy="3160395"/>
          </a:xfrm>
          <a:prstGeom prst="rect">
            <a:avLst/>
          </a:prstGeom>
        </p:spPr>
      </p:pic>
    </p:spTree>
    <p:extLst>
      <p:ext uri="{BB962C8B-B14F-4D97-AF65-F5344CB8AC3E}">
        <p14:creationId xmlns:p14="http://schemas.microsoft.com/office/powerpoint/2010/main" val="182393902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44475"/>
          </a:xfrm>
        </p:spPr>
        <p:txBody>
          <a:bodyPr>
            <a:noAutofit/>
          </a:bodyPr>
          <a:lstStyle/>
          <a:p>
            <a:r>
              <a:rPr lang="en-US" sz="3200" b="1" dirty="0"/>
              <a:t>Listing 7-19: Implementing the </a:t>
            </a:r>
            <a:r>
              <a:rPr lang="en-US" sz="3200" dirty="0" err="1"/>
              <a:t>findById</a:t>
            </a:r>
            <a:r>
              <a:rPr lang="en-US" sz="3200" b="1" dirty="0"/>
              <a:t> </a:t>
            </a:r>
            <a:r>
              <a:rPr lang="en-US" sz="3200" b="1" dirty="0" smtClean="0"/>
              <a:t>Method</a:t>
            </a:r>
            <a:endParaRPr lang="en-US" sz="3200" dirty="0"/>
          </a:p>
        </p:txBody>
      </p:sp>
      <p:sp>
        <p:nvSpPr>
          <p:cNvPr id="3" name="Content Placeholder 2"/>
          <p:cNvSpPr>
            <a:spLocks noGrp="1"/>
          </p:cNvSpPr>
          <p:nvPr>
            <p:ph idx="1"/>
          </p:nvPr>
        </p:nvSpPr>
        <p:spPr>
          <a:xfrm>
            <a:off x="365760" y="1840864"/>
            <a:ext cx="11338560" cy="4788535"/>
          </a:xfrm>
        </p:spPr>
        <p:txBody>
          <a:bodyPr>
            <a:normAutofit fontScale="85000" lnSpcReduction="20000"/>
          </a:bodyPr>
          <a:lstStyle/>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In </a:t>
            </a:r>
            <a:r>
              <a:rPr lang="en-US" dirty="0"/>
              <a:t>this listing, we use the same </a:t>
            </a:r>
            <a:r>
              <a:rPr lang="en-US" dirty="0" err="1"/>
              <a:t>Session.getNameQuery</a:t>
            </a:r>
            <a:r>
              <a:rPr lang="en-US" dirty="0"/>
              <a:t>() method. But then we also call the </a:t>
            </a:r>
            <a:r>
              <a:rPr lang="en-US" dirty="0" err="1"/>
              <a:t>setParameter</a:t>
            </a:r>
            <a:r>
              <a:rPr lang="en-US" dirty="0"/>
              <a:t>() method, passing in the named parameter with its value. </a:t>
            </a:r>
            <a:endParaRPr lang="en-US" dirty="0" smtClean="0"/>
          </a:p>
          <a:p>
            <a:r>
              <a:rPr lang="en-US" dirty="0" smtClean="0"/>
              <a:t>For </a:t>
            </a:r>
            <a:r>
              <a:rPr lang="en-US" dirty="0"/>
              <a:t>multiple parameters, you can use the </a:t>
            </a:r>
            <a:r>
              <a:rPr lang="en-US" dirty="0" err="1"/>
              <a:t>setParameterList</a:t>
            </a:r>
            <a:r>
              <a:rPr lang="en-US" dirty="0"/>
              <a:t>() or </a:t>
            </a:r>
            <a:r>
              <a:rPr lang="en-US" dirty="0" err="1"/>
              <a:t>setParameters</a:t>
            </a:r>
            <a:r>
              <a:rPr lang="en-US" dirty="0"/>
              <a:t>() method of the Query interface.</a:t>
            </a:r>
          </a:p>
          <a:p>
            <a:r>
              <a:rPr lang="en-US" dirty="0"/>
              <a:t>There are also some more-advanced query methods, such as native query and criteria query, which we discuss in the next chapter when we talk about JPA.</a:t>
            </a:r>
          </a:p>
          <a:p>
            <a:r>
              <a:rPr lang="en-US" dirty="0"/>
              <a:t>To test the method, </a:t>
            </a:r>
            <a:r>
              <a:rPr lang="en-US" dirty="0">
                <a:hlinkClick r:id="rId3"/>
              </a:rPr>
              <a:t>Listing 7-20</a:t>
            </a:r>
            <a:r>
              <a:rPr lang="en-US" dirty="0"/>
              <a:t> shows the modified </a:t>
            </a:r>
            <a:r>
              <a:rPr lang="en-US" dirty="0" err="1"/>
              <a:t>SpringHibernateSample</a:t>
            </a:r>
            <a:r>
              <a:rPr lang="en-US" dirty="0"/>
              <a:t> class.</a:t>
            </a:r>
          </a:p>
          <a:p>
            <a:endParaRPr lang="en-US" dirty="0"/>
          </a:p>
          <a:p>
            <a:endParaRPr lang="en-US" dirty="0"/>
          </a:p>
        </p:txBody>
      </p:sp>
      <p:pic>
        <p:nvPicPr>
          <p:cNvPr id="5" name="Picture 4"/>
          <p:cNvPicPr>
            <a:picLocks noChangeAspect="1"/>
          </p:cNvPicPr>
          <p:nvPr/>
        </p:nvPicPr>
        <p:blipFill>
          <a:blip r:embed="rId4"/>
          <a:stretch>
            <a:fillRect/>
          </a:stretch>
        </p:blipFill>
        <p:spPr>
          <a:xfrm>
            <a:off x="975360" y="1112520"/>
            <a:ext cx="9799320" cy="2849879"/>
          </a:xfrm>
          <a:prstGeom prst="rect">
            <a:avLst/>
          </a:prstGeom>
        </p:spPr>
      </p:pic>
    </p:spTree>
    <p:extLst>
      <p:ext uri="{BB962C8B-B14F-4D97-AF65-F5344CB8AC3E}">
        <p14:creationId xmlns:p14="http://schemas.microsoft.com/office/powerpoint/2010/main" val="352637660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873"/>
            <a:ext cx="10515600" cy="419416"/>
          </a:xfrm>
        </p:spPr>
        <p:txBody>
          <a:bodyPr>
            <a:normAutofit fontScale="90000"/>
          </a:bodyPr>
          <a:lstStyle/>
          <a:p>
            <a:r>
              <a:rPr lang="en-US" sz="2800" b="1" dirty="0"/>
              <a:t>Listing 7-20: Testing the </a:t>
            </a:r>
            <a:r>
              <a:rPr lang="en-US" sz="2800" dirty="0" err="1"/>
              <a:t>findById</a:t>
            </a:r>
            <a:r>
              <a:rPr lang="en-US" sz="2800" b="1" dirty="0"/>
              <a:t> </a:t>
            </a:r>
            <a:r>
              <a:rPr lang="en-US" sz="2800" b="1" dirty="0" smtClean="0"/>
              <a:t>Method</a:t>
            </a:r>
            <a:endParaRPr lang="en-US" sz="2800" dirty="0"/>
          </a:p>
        </p:txBody>
      </p:sp>
      <p:sp>
        <p:nvSpPr>
          <p:cNvPr id="3" name="Content Placeholder 2"/>
          <p:cNvSpPr>
            <a:spLocks noGrp="1"/>
          </p:cNvSpPr>
          <p:nvPr>
            <p:ph idx="1"/>
          </p:nvPr>
        </p:nvSpPr>
        <p:spPr>
          <a:xfrm>
            <a:off x="411480" y="1825624"/>
            <a:ext cx="11262360" cy="4712335"/>
          </a:xfrm>
        </p:spPr>
        <p:txBody>
          <a:bodyPr>
            <a:normAutofit fontScale="77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Running </a:t>
            </a:r>
            <a:r>
              <a:rPr lang="en-US" dirty="0"/>
              <a:t>the program produces the following output (other output was omitted):</a:t>
            </a:r>
          </a:p>
          <a:p>
            <a:r>
              <a:rPr lang="en-US" dirty="0"/>
              <a:t>Contact with id 1:Contact - Id: 1, First name: Chris, Last name: Schaefer, Birthday: 1981-05-03</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411480" y="655320"/>
            <a:ext cx="10942320" cy="4678680"/>
          </a:xfrm>
          <a:prstGeom prst="rect">
            <a:avLst/>
          </a:prstGeom>
        </p:spPr>
      </p:pic>
    </p:spTree>
    <p:extLst>
      <p:ext uri="{BB962C8B-B14F-4D97-AF65-F5344CB8AC3E}">
        <p14:creationId xmlns:p14="http://schemas.microsoft.com/office/powerpoint/2010/main" val="28282577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320675"/>
          </a:xfrm>
        </p:spPr>
        <p:txBody>
          <a:bodyPr>
            <a:noAutofit/>
          </a:bodyPr>
          <a:lstStyle/>
          <a:p>
            <a:r>
              <a:rPr lang="en-US" sz="3200" b="1" dirty="0"/>
              <a:t>Inserting </a:t>
            </a:r>
            <a:r>
              <a:rPr lang="en-US" sz="3200" b="1" dirty="0" smtClean="0"/>
              <a:t>Data</a:t>
            </a:r>
            <a:endParaRPr lang="en-US" sz="3200" dirty="0"/>
          </a:p>
        </p:txBody>
      </p:sp>
      <p:sp>
        <p:nvSpPr>
          <p:cNvPr id="3" name="Content Placeholder 2"/>
          <p:cNvSpPr>
            <a:spLocks noGrp="1"/>
          </p:cNvSpPr>
          <p:nvPr>
            <p:ph idx="1"/>
          </p:nvPr>
        </p:nvSpPr>
        <p:spPr>
          <a:xfrm>
            <a:off x="426720" y="731520"/>
            <a:ext cx="11231880" cy="5958840"/>
          </a:xfrm>
        </p:spPr>
        <p:txBody>
          <a:bodyPr>
            <a:normAutofit/>
          </a:bodyPr>
          <a:lstStyle/>
          <a:p>
            <a:r>
              <a:rPr lang="en-US" sz="2400" dirty="0" smtClean="0"/>
              <a:t>Inserting </a:t>
            </a:r>
            <a:r>
              <a:rPr lang="en-US" sz="2400" dirty="0"/>
              <a:t>data in Hibernate is very simple. </a:t>
            </a:r>
            <a:endParaRPr lang="en-US" sz="2400" dirty="0" smtClean="0"/>
          </a:p>
          <a:p>
            <a:r>
              <a:rPr lang="en-US" sz="2400" dirty="0" smtClean="0"/>
              <a:t>One </a:t>
            </a:r>
            <a:r>
              <a:rPr lang="en-US" sz="2400" dirty="0"/>
              <a:t>other fancy thing is retrieving the database-generated primary key. </a:t>
            </a:r>
            <a:endParaRPr lang="en-US" sz="2400" dirty="0" smtClean="0"/>
          </a:p>
          <a:p>
            <a:r>
              <a:rPr lang="en-US" sz="2400" dirty="0" smtClean="0"/>
              <a:t>In </a:t>
            </a:r>
            <a:r>
              <a:rPr lang="en-US" sz="2400" dirty="0"/>
              <a:t>the previous chapter on JDBC, we needed to explicitly declare that we wanted to retrieve the generated key, pass in the </a:t>
            </a:r>
            <a:r>
              <a:rPr lang="en-US" sz="2400" i="1" dirty="0" err="1"/>
              <a:t>KeyHolder</a:t>
            </a:r>
            <a:r>
              <a:rPr lang="en-US" sz="2400" dirty="0"/>
              <a:t>, and get the key back from it after executing the insert statement. </a:t>
            </a:r>
            <a:endParaRPr lang="en-US" sz="2400" dirty="0" smtClean="0"/>
          </a:p>
          <a:p>
            <a:r>
              <a:rPr lang="en-US" sz="2400" dirty="0" smtClean="0"/>
              <a:t>With </a:t>
            </a:r>
            <a:r>
              <a:rPr lang="en-US" sz="2400" dirty="0"/>
              <a:t>Hibernate, all those actions are not required. </a:t>
            </a:r>
            <a:endParaRPr lang="en-US" sz="2400" dirty="0" smtClean="0"/>
          </a:p>
          <a:p>
            <a:r>
              <a:rPr lang="en-US" sz="2400" dirty="0" smtClean="0"/>
              <a:t>Hibernate </a:t>
            </a:r>
            <a:r>
              <a:rPr lang="en-US" sz="2400" dirty="0"/>
              <a:t>will retrieve the generated key and populate the domain object after insert. </a:t>
            </a:r>
            <a:endParaRPr lang="en-US" sz="2400" dirty="0" smtClean="0"/>
          </a:p>
          <a:p>
            <a:r>
              <a:rPr lang="en-US" sz="2400" dirty="0" smtClean="0">
                <a:hlinkClick r:id="rId3"/>
              </a:rPr>
              <a:t>Listing 7-21</a:t>
            </a:r>
            <a:r>
              <a:rPr lang="en-US" sz="2400" dirty="0" smtClean="0"/>
              <a:t>(ContactDaoImpl.java)</a:t>
            </a:r>
            <a:r>
              <a:rPr lang="en-US" sz="2400" dirty="0"/>
              <a:t> shows the </a:t>
            </a:r>
            <a:r>
              <a:rPr lang="en-US" sz="2400" dirty="0" smtClean="0"/>
              <a:t>implementation </a:t>
            </a:r>
            <a:r>
              <a:rPr lang="en-US" sz="2400" dirty="0"/>
              <a:t>of the save() </a:t>
            </a:r>
            <a:r>
              <a:rPr lang="en-US" sz="2400" dirty="0" smtClean="0"/>
              <a:t>method.</a:t>
            </a:r>
          </a:p>
          <a:p>
            <a:endParaRPr lang="en-US" sz="2400" dirty="0" smtClean="0"/>
          </a:p>
        </p:txBody>
      </p:sp>
      <p:pic>
        <p:nvPicPr>
          <p:cNvPr id="5" name="Picture 4"/>
          <p:cNvPicPr>
            <a:picLocks noChangeAspect="1"/>
          </p:cNvPicPr>
          <p:nvPr/>
        </p:nvPicPr>
        <p:blipFill>
          <a:blip r:embed="rId4"/>
          <a:stretch>
            <a:fillRect/>
          </a:stretch>
        </p:blipFill>
        <p:spPr>
          <a:xfrm>
            <a:off x="198120" y="4160520"/>
            <a:ext cx="11460480" cy="2392680"/>
          </a:xfrm>
          <a:prstGeom prst="rect">
            <a:avLst/>
          </a:prstGeom>
        </p:spPr>
      </p:pic>
    </p:spTree>
    <p:extLst>
      <p:ext uri="{BB962C8B-B14F-4D97-AF65-F5344CB8AC3E}">
        <p14:creationId xmlns:p14="http://schemas.microsoft.com/office/powerpoint/2010/main" val="98164726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3840"/>
            <a:ext cx="10515600" cy="5933123"/>
          </a:xfrm>
        </p:spPr>
        <p:txBody>
          <a:bodyPr/>
          <a:lstStyle/>
          <a:p>
            <a:r>
              <a:rPr lang="en-US" sz="2000" dirty="0"/>
              <a:t>We just need to invoke the </a:t>
            </a:r>
            <a:r>
              <a:rPr lang="en-US" sz="2000" dirty="0" err="1"/>
              <a:t>Session.saveOrUpdate</a:t>
            </a:r>
            <a:r>
              <a:rPr lang="en-US" sz="2000" dirty="0"/>
              <a:t>() method, which can be used for both insert and update operations. </a:t>
            </a:r>
          </a:p>
          <a:p>
            <a:r>
              <a:rPr lang="en-US" sz="2000" dirty="0"/>
              <a:t>We also log the ID of the saved contact object that will be populated by Hibernate after the object is persisted. </a:t>
            </a:r>
          </a:p>
          <a:p>
            <a:r>
              <a:rPr lang="en-US" sz="2000" dirty="0">
                <a:hlinkClick r:id="rId2"/>
              </a:rPr>
              <a:t>Listing 7-22</a:t>
            </a:r>
            <a:r>
              <a:rPr lang="en-US" sz="2000" dirty="0"/>
              <a:t> shows the code for inserting a new contact record in the </a:t>
            </a:r>
            <a:r>
              <a:rPr lang="en-US" sz="2000" dirty="0" err="1"/>
              <a:t>SpringHibernateSample</a:t>
            </a:r>
            <a:r>
              <a:rPr lang="en-US" sz="2000" dirty="0"/>
              <a:t> class.</a:t>
            </a:r>
          </a:p>
          <a:p>
            <a:endParaRPr lang="en-US" dirty="0"/>
          </a:p>
        </p:txBody>
      </p:sp>
      <p:pic>
        <p:nvPicPr>
          <p:cNvPr id="4" name="Picture 3"/>
          <p:cNvPicPr>
            <a:picLocks noChangeAspect="1"/>
          </p:cNvPicPr>
          <p:nvPr/>
        </p:nvPicPr>
        <p:blipFill>
          <a:blip r:embed="rId3"/>
          <a:stretch>
            <a:fillRect/>
          </a:stretch>
        </p:blipFill>
        <p:spPr>
          <a:xfrm>
            <a:off x="594360" y="2377440"/>
            <a:ext cx="10942320" cy="4267200"/>
          </a:xfrm>
          <a:prstGeom prst="rect">
            <a:avLst/>
          </a:prstGeom>
        </p:spPr>
      </p:pic>
    </p:spTree>
    <p:extLst>
      <p:ext uri="{BB962C8B-B14F-4D97-AF65-F5344CB8AC3E}">
        <p14:creationId xmlns:p14="http://schemas.microsoft.com/office/powerpoint/2010/main" val="19687595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6240" y="883920"/>
            <a:ext cx="11323320" cy="5623560"/>
          </a:xfrm>
          <a:prstGeom prst="rect">
            <a:avLst/>
          </a:prstGeom>
        </p:spPr>
      </p:pic>
    </p:spTree>
    <p:extLst>
      <p:ext uri="{BB962C8B-B14F-4D97-AF65-F5344CB8AC3E}">
        <p14:creationId xmlns:p14="http://schemas.microsoft.com/office/powerpoint/2010/main" val="368406139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381635"/>
          </a:xfrm>
        </p:spPr>
        <p:txBody>
          <a:bodyPr>
            <a:normAutofit fontScale="90000"/>
          </a:bodyPr>
          <a:lstStyle/>
          <a:p>
            <a:r>
              <a:rPr lang="en-US" sz="3200" b="1" dirty="0"/>
              <a:t>Updating </a:t>
            </a:r>
            <a:r>
              <a:rPr lang="en-US" sz="3200" b="1" dirty="0" smtClean="0"/>
              <a:t>Data</a:t>
            </a:r>
            <a:endParaRPr lang="en-US" sz="3200" dirty="0"/>
          </a:p>
        </p:txBody>
      </p:sp>
      <p:sp>
        <p:nvSpPr>
          <p:cNvPr id="3" name="Content Placeholder 2"/>
          <p:cNvSpPr>
            <a:spLocks noGrp="1"/>
          </p:cNvSpPr>
          <p:nvPr>
            <p:ph idx="1"/>
          </p:nvPr>
        </p:nvSpPr>
        <p:spPr>
          <a:xfrm>
            <a:off x="426720" y="563880"/>
            <a:ext cx="11475720" cy="5767647"/>
          </a:xfrm>
        </p:spPr>
        <p:txBody>
          <a:bodyPr>
            <a:normAutofit/>
          </a:bodyPr>
          <a:lstStyle/>
          <a:p>
            <a:r>
              <a:rPr lang="en-US" sz="2400" dirty="0" smtClean="0"/>
              <a:t>Updating </a:t>
            </a:r>
            <a:r>
              <a:rPr lang="en-US" sz="2400" dirty="0"/>
              <a:t>a contact is as easy as inserting data. </a:t>
            </a:r>
            <a:endParaRPr lang="en-US" sz="2400" dirty="0" smtClean="0"/>
          </a:p>
          <a:p>
            <a:r>
              <a:rPr lang="en-US" sz="2400" dirty="0" smtClean="0"/>
              <a:t>Suppose </a:t>
            </a:r>
            <a:r>
              <a:rPr lang="en-US" sz="2400" dirty="0"/>
              <a:t>for the contact with an ID of 1, we want to update its first name and remove the home telephone record. </a:t>
            </a:r>
            <a:endParaRPr lang="en-US" sz="2400" dirty="0" smtClean="0"/>
          </a:p>
          <a:p>
            <a:r>
              <a:rPr lang="en-US" sz="2400" dirty="0" smtClean="0"/>
              <a:t>To </a:t>
            </a:r>
            <a:r>
              <a:rPr lang="en-US" sz="2400" dirty="0"/>
              <a:t>test the update operation, </a:t>
            </a:r>
            <a:r>
              <a:rPr lang="en-US" sz="2400" dirty="0">
                <a:hlinkClick r:id="rId3"/>
              </a:rPr>
              <a:t>Listing 7-23</a:t>
            </a:r>
            <a:r>
              <a:rPr lang="en-US" sz="2400" dirty="0"/>
              <a:t> shows the required modifications to the </a:t>
            </a:r>
            <a:r>
              <a:rPr lang="en-US" sz="2400" dirty="0" err="1"/>
              <a:t>SpringHibernateSample</a:t>
            </a:r>
            <a:r>
              <a:rPr lang="en-US" sz="2400" dirty="0"/>
              <a:t> class</a:t>
            </a:r>
            <a:r>
              <a:rPr lang="en-US" sz="2400" dirty="0" smtClean="0"/>
              <a:t>. </a:t>
            </a:r>
          </a:p>
          <a:p>
            <a:endParaRPr lang="en-US" sz="2000" dirty="0"/>
          </a:p>
          <a:p>
            <a:endParaRPr lang="en-US" sz="2000" dirty="0"/>
          </a:p>
        </p:txBody>
      </p:sp>
      <p:pic>
        <p:nvPicPr>
          <p:cNvPr id="4" name="Picture 3"/>
          <p:cNvPicPr>
            <a:picLocks noChangeAspect="1"/>
          </p:cNvPicPr>
          <p:nvPr/>
        </p:nvPicPr>
        <p:blipFill>
          <a:blip r:embed="rId4"/>
          <a:stretch>
            <a:fillRect/>
          </a:stretch>
        </p:blipFill>
        <p:spPr>
          <a:xfrm>
            <a:off x="563880" y="2651760"/>
            <a:ext cx="11140440" cy="3969327"/>
          </a:xfrm>
          <a:prstGeom prst="rect">
            <a:avLst/>
          </a:prstGeom>
        </p:spPr>
      </p:pic>
    </p:spTree>
    <p:extLst>
      <p:ext uri="{BB962C8B-B14F-4D97-AF65-F5344CB8AC3E}">
        <p14:creationId xmlns:p14="http://schemas.microsoft.com/office/powerpoint/2010/main" val="251024885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r>
              <a:rPr lang="en-US" dirty="0"/>
              <a:t>As shown in the previous listing, we first retrieve the record with an ID of 1.</a:t>
            </a:r>
          </a:p>
          <a:p>
            <a:r>
              <a:rPr lang="en-US" dirty="0"/>
              <a:t>Afterward, the first name is changed. </a:t>
            </a:r>
          </a:p>
          <a:p>
            <a:r>
              <a:rPr lang="en-US" dirty="0"/>
              <a:t>We then loop through the telephone objects, retrieve the one with type "Home", and remove it from the contact's telephone detail property. Finally, we call the </a:t>
            </a:r>
            <a:r>
              <a:rPr lang="en-US" dirty="0" err="1"/>
              <a:t>ContactDao.save</a:t>
            </a:r>
            <a:r>
              <a:rPr lang="en-US" dirty="0"/>
              <a:t>() method again. </a:t>
            </a:r>
          </a:p>
          <a:p>
            <a:r>
              <a:rPr lang="en-US" dirty="0"/>
              <a:t>When you run the program, you will see the following output:</a:t>
            </a:r>
          </a:p>
          <a:p>
            <a:endParaRPr lang="en-US" dirty="0"/>
          </a:p>
        </p:txBody>
      </p:sp>
    </p:spTree>
    <p:extLst>
      <p:ext uri="{BB962C8B-B14F-4D97-AF65-F5344CB8AC3E}">
        <p14:creationId xmlns:p14="http://schemas.microsoft.com/office/powerpoint/2010/main" val="15643853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r>
              <a:rPr lang="en-US" dirty="0" smtClean="0"/>
              <a:t>You </a:t>
            </a:r>
            <a:r>
              <a:rPr lang="en-US" dirty="0"/>
              <a:t>will see the first name is updated, and the home telephone is removed.</a:t>
            </a:r>
          </a:p>
          <a:p>
            <a:r>
              <a:rPr lang="en-US" dirty="0"/>
              <a:t>The telephone can be removed because of the </a:t>
            </a:r>
            <a:r>
              <a:rPr lang="en-US" dirty="0" err="1"/>
              <a:t>orphanRemoval</a:t>
            </a:r>
            <a:r>
              <a:rPr lang="en-US" dirty="0"/>
              <a:t>=true attribute we pass into the one-to-many association, which instructs Hibernate to remove all orphan records that exist in the database but are no longer found in the object</a:t>
            </a:r>
          </a:p>
        </p:txBody>
      </p:sp>
      <p:pic>
        <p:nvPicPr>
          <p:cNvPr id="4" name="Picture 3"/>
          <p:cNvPicPr>
            <a:picLocks noChangeAspect="1"/>
          </p:cNvPicPr>
          <p:nvPr/>
        </p:nvPicPr>
        <p:blipFill>
          <a:blip r:embed="rId2"/>
          <a:stretch>
            <a:fillRect/>
          </a:stretch>
        </p:blipFill>
        <p:spPr>
          <a:xfrm>
            <a:off x="838200" y="365125"/>
            <a:ext cx="10515599" cy="3279776"/>
          </a:xfrm>
          <a:prstGeom prst="rect">
            <a:avLst/>
          </a:prstGeom>
        </p:spPr>
      </p:pic>
    </p:spTree>
    <p:extLst>
      <p:ext uri="{BB962C8B-B14F-4D97-AF65-F5344CB8AC3E}">
        <p14:creationId xmlns:p14="http://schemas.microsoft.com/office/powerpoint/2010/main" val="324899737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259715"/>
          </a:xfrm>
        </p:spPr>
        <p:txBody>
          <a:bodyPr>
            <a:normAutofit fontScale="90000"/>
          </a:bodyPr>
          <a:lstStyle/>
          <a:p>
            <a:r>
              <a:rPr lang="en-US" b="1" dirty="0"/>
              <a:t>Deleting </a:t>
            </a:r>
            <a:r>
              <a:rPr lang="en-US" b="1" dirty="0" smtClean="0"/>
              <a:t>Data</a:t>
            </a:r>
            <a:endParaRPr lang="en-US" dirty="0"/>
          </a:p>
        </p:txBody>
      </p:sp>
      <p:sp>
        <p:nvSpPr>
          <p:cNvPr id="3" name="Content Placeholder 2"/>
          <p:cNvSpPr>
            <a:spLocks noGrp="1"/>
          </p:cNvSpPr>
          <p:nvPr>
            <p:ph idx="1"/>
          </p:nvPr>
        </p:nvSpPr>
        <p:spPr>
          <a:xfrm>
            <a:off x="838200" y="822960"/>
            <a:ext cx="10515600" cy="5354003"/>
          </a:xfrm>
        </p:spPr>
        <p:txBody>
          <a:bodyPr>
            <a:normAutofit/>
          </a:bodyPr>
          <a:lstStyle/>
          <a:p>
            <a:r>
              <a:rPr lang="en-US" dirty="0" smtClean="0"/>
              <a:t>Deleting </a:t>
            </a:r>
            <a:r>
              <a:rPr lang="en-US" dirty="0"/>
              <a:t>data is simple as well. </a:t>
            </a:r>
            <a:endParaRPr lang="en-US" dirty="0" smtClean="0"/>
          </a:p>
          <a:p>
            <a:r>
              <a:rPr lang="en-US" dirty="0" smtClean="0"/>
              <a:t>Just </a:t>
            </a:r>
            <a:r>
              <a:rPr lang="en-US" dirty="0"/>
              <a:t>call the </a:t>
            </a:r>
            <a:r>
              <a:rPr lang="en-US" dirty="0" err="1"/>
              <a:t>Session.delete</a:t>
            </a:r>
            <a:r>
              <a:rPr lang="en-US" dirty="0"/>
              <a:t>() method and pass in the contact object. </a:t>
            </a:r>
            <a:r>
              <a:rPr lang="en-US" dirty="0">
                <a:hlinkClick r:id="rId3"/>
              </a:rPr>
              <a:t>Listing </a:t>
            </a:r>
            <a:r>
              <a:rPr lang="en-US" dirty="0" smtClean="0">
                <a:hlinkClick r:id="rId3"/>
              </a:rPr>
              <a:t>7-24</a:t>
            </a:r>
            <a:r>
              <a:rPr lang="en-US" dirty="0" smtClean="0"/>
              <a:t>(ContactDaoImpl.java)</a:t>
            </a:r>
            <a:r>
              <a:rPr lang="en-US" dirty="0"/>
              <a:t> shows the code for deletion</a:t>
            </a:r>
            <a:r>
              <a:rPr lang="en-US" dirty="0" smtClean="0"/>
              <a:t>.</a:t>
            </a:r>
            <a:endParaRPr lang="en-US" dirty="0"/>
          </a:p>
        </p:txBody>
      </p:sp>
      <p:pic>
        <p:nvPicPr>
          <p:cNvPr id="4" name="Picture 3"/>
          <p:cNvPicPr>
            <a:picLocks noChangeAspect="1"/>
          </p:cNvPicPr>
          <p:nvPr/>
        </p:nvPicPr>
        <p:blipFill>
          <a:blip r:embed="rId4"/>
          <a:stretch>
            <a:fillRect/>
          </a:stretch>
        </p:blipFill>
        <p:spPr>
          <a:xfrm>
            <a:off x="1432560" y="3005137"/>
            <a:ext cx="8595359" cy="2008823"/>
          </a:xfrm>
          <a:prstGeom prst="rect">
            <a:avLst/>
          </a:prstGeom>
        </p:spPr>
      </p:pic>
    </p:spTree>
    <p:extLst>
      <p:ext uri="{BB962C8B-B14F-4D97-AF65-F5344CB8AC3E}">
        <p14:creationId xmlns:p14="http://schemas.microsoft.com/office/powerpoint/2010/main" val="24916507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335915"/>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731520"/>
            <a:ext cx="10515600" cy="6019800"/>
          </a:xfrm>
          <a:prstGeom prst="rect">
            <a:avLst/>
          </a:prstGeom>
        </p:spPr>
      </p:pic>
    </p:spTree>
    <p:extLst>
      <p:ext uri="{BB962C8B-B14F-4D97-AF65-F5344CB8AC3E}">
        <p14:creationId xmlns:p14="http://schemas.microsoft.com/office/powerpoint/2010/main" val="294053492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90195"/>
          </a:xfrm>
        </p:spPr>
        <p:txBody>
          <a:bodyPr>
            <a:normAutofit fontScale="90000"/>
          </a:bodyPr>
          <a:lstStyle/>
          <a:p>
            <a:endParaRPr lang="en-US" dirty="0"/>
          </a:p>
        </p:txBody>
      </p:sp>
      <p:sp>
        <p:nvSpPr>
          <p:cNvPr id="3" name="Content Placeholder 2"/>
          <p:cNvSpPr>
            <a:spLocks noGrp="1"/>
          </p:cNvSpPr>
          <p:nvPr>
            <p:ph idx="1"/>
          </p:nvPr>
        </p:nvSpPr>
        <p:spPr>
          <a:xfrm>
            <a:off x="838200" y="746760"/>
            <a:ext cx="10515600" cy="5430203"/>
          </a:xfrm>
        </p:spPr>
        <p:txBody>
          <a:bodyPr/>
          <a:lstStyle/>
          <a:p>
            <a:r>
              <a:rPr lang="en-US" dirty="0"/>
              <a:t>The delete operation will delete the contact record, together with all its associated information, including telephone details and hobbies, as we defined </a:t>
            </a:r>
            <a:r>
              <a:rPr lang="en-US" i="1" dirty="0"/>
              <a:t>cascade=</a:t>
            </a:r>
            <a:r>
              <a:rPr lang="en-US" i="1" dirty="0" err="1"/>
              <a:t>CascadeType.ALL</a:t>
            </a:r>
            <a:r>
              <a:rPr lang="en-US" dirty="0"/>
              <a:t> in the mapping. </a:t>
            </a:r>
            <a:endParaRPr lang="en-US" dirty="0" smtClean="0"/>
          </a:p>
          <a:p>
            <a:r>
              <a:rPr lang="en-US" dirty="0" smtClean="0">
                <a:hlinkClick r:id="rId2"/>
              </a:rPr>
              <a:t>Listing </a:t>
            </a:r>
            <a:r>
              <a:rPr lang="en-US" dirty="0">
                <a:hlinkClick r:id="rId2"/>
              </a:rPr>
              <a:t>7-25</a:t>
            </a:r>
            <a:r>
              <a:rPr lang="en-US" dirty="0"/>
              <a:t> shows the code for testing the delete method in the </a:t>
            </a:r>
            <a:r>
              <a:rPr lang="en-US" dirty="0" err="1"/>
              <a:t>SpringHibernateSample</a:t>
            </a:r>
            <a:r>
              <a:rPr lang="en-US" dirty="0"/>
              <a:t> class.</a:t>
            </a:r>
          </a:p>
          <a:p>
            <a:endParaRPr lang="en-US" dirty="0"/>
          </a:p>
        </p:txBody>
      </p:sp>
      <p:pic>
        <p:nvPicPr>
          <p:cNvPr id="4" name="Picture 3"/>
          <p:cNvPicPr>
            <a:picLocks noChangeAspect="1"/>
          </p:cNvPicPr>
          <p:nvPr/>
        </p:nvPicPr>
        <p:blipFill>
          <a:blip r:embed="rId3"/>
          <a:stretch>
            <a:fillRect/>
          </a:stretch>
        </p:blipFill>
        <p:spPr>
          <a:xfrm>
            <a:off x="1005840" y="3069589"/>
            <a:ext cx="10485120" cy="3529331"/>
          </a:xfrm>
          <a:prstGeom prst="rect">
            <a:avLst/>
          </a:prstGeom>
        </p:spPr>
      </p:pic>
    </p:spTree>
    <p:extLst>
      <p:ext uri="{BB962C8B-B14F-4D97-AF65-F5344CB8AC3E}">
        <p14:creationId xmlns:p14="http://schemas.microsoft.com/office/powerpoint/2010/main" val="316627487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previous listing retrieves the contact with an ID of 1 and then calls the delete method to delete the contact information. </a:t>
            </a:r>
          </a:p>
          <a:p>
            <a:r>
              <a:rPr lang="en-US" dirty="0"/>
              <a:t>Running the program will produce the following output</a:t>
            </a:r>
            <a:r>
              <a:rPr lang="en-US" dirty="0" smtClean="0"/>
              <a:t>:</a:t>
            </a:r>
          </a:p>
          <a:p>
            <a:endParaRPr lang="en-US" dirty="0"/>
          </a:p>
          <a:p>
            <a:endParaRPr lang="en-US" dirty="0" smtClean="0"/>
          </a:p>
          <a:p>
            <a:endParaRPr lang="en-US" dirty="0"/>
          </a:p>
          <a:p>
            <a:endParaRPr lang="en-US" dirty="0" smtClean="0"/>
          </a:p>
          <a:p>
            <a:r>
              <a:rPr lang="en-US" dirty="0" smtClean="0"/>
              <a:t>You </a:t>
            </a:r>
            <a:r>
              <a:rPr lang="en-US" dirty="0"/>
              <a:t>can see that the contact with an ID of 1 was deleted.</a:t>
            </a:r>
            <a:endParaRPr lang="en-US" b="1" dirty="0"/>
          </a:p>
          <a:p>
            <a:endParaRPr lang="en-US" dirty="0"/>
          </a:p>
        </p:txBody>
      </p:sp>
      <p:pic>
        <p:nvPicPr>
          <p:cNvPr id="4" name="Picture 3"/>
          <p:cNvPicPr>
            <a:picLocks noChangeAspect="1"/>
          </p:cNvPicPr>
          <p:nvPr/>
        </p:nvPicPr>
        <p:blipFill>
          <a:blip r:embed="rId2"/>
          <a:stretch>
            <a:fillRect/>
          </a:stretch>
        </p:blipFill>
        <p:spPr>
          <a:xfrm>
            <a:off x="838200" y="3629024"/>
            <a:ext cx="10378440" cy="1278255"/>
          </a:xfrm>
          <a:prstGeom prst="rect">
            <a:avLst/>
          </a:prstGeom>
        </p:spPr>
      </p:pic>
    </p:spTree>
    <p:extLst>
      <p:ext uri="{BB962C8B-B14F-4D97-AF65-F5344CB8AC3E}">
        <p14:creationId xmlns:p14="http://schemas.microsoft.com/office/powerpoint/2010/main" val="130164015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13995"/>
          </a:xfrm>
        </p:spPr>
        <p:txBody>
          <a:bodyPr>
            <a:normAutofit fontScale="90000"/>
          </a:bodyPr>
          <a:lstStyle/>
          <a:p>
            <a:r>
              <a:rPr lang="en-US" sz="2400" b="1" dirty="0" smtClean="0"/>
              <a:t>ContactDAOImpl.java</a:t>
            </a:r>
            <a:endParaRPr lang="en-US" sz="2400" b="1" dirty="0"/>
          </a:p>
        </p:txBody>
      </p:sp>
      <p:pic>
        <p:nvPicPr>
          <p:cNvPr id="6" name="Content Placeholder 5"/>
          <p:cNvPicPr>
            <a:picLocks noGrp="1" noChangeAspect="1"/>
          </p:cNvPicPr>
          <p:nvPr>
            <p:ph idx="1"/>
          </p:nvPr>
        </p:nvPicPr>
        <p:blipFill>
          <a:blip r:embed="rId2"/>
          <a:stretch>
            <a:fillRect/>
          </a:stretch>
        </p:blipFill>
        <p:spPr>
          <a:xfrm>
            <a:off x="289560" y="0"/>
            <a:ext cx="11536680" cy="6690360"/>
          </a:xfrm>
          <a:prstGeom prst="rect">
            <a:avLst/>
          </a:prstGeom>
        </p:spPr>
      </p:pic>
    </p:spTree>
    <p:extLst>
      <p:ext uri="{BB962C8B-B14F-4D97-AF65-F5344CB8AC3E}">
        <p14:creationId xmlns:p14="http://schemas.microsoft.com/office/powerpoint/2010/main" val="403914631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808355"/>
          </a:xfrm>
        </p:spPr>
        <p:txBody>
          <a:bodyPr/>
          <a:lstStyle/>
          <a:p>
            <a:r>
              <a:rPr lang="en-US" b="1" dirty="0"/>
              <a:t>Considerations When Using </a:t>
            </a:r>
            <a:r>
              <a:rPr lang="en-US" b="1" dirty="0" smtClean="0"/>
              <a:t>Hibernate</a:t>
            </a:r>
            <a:endParaRPr lang="en-US" dirty="0"/>
          </a:p>
        </p:txBody>
      </p:sp>
      <p:sp>
        <p:nvSpPr>
          <p:cNvPr id="3" name="Content Placeholder 2"/>
          <p:cNvSpPr>
            <a:spLocks noGrp="1"/>
          </p:cNvSpPr>
          <p:nvPr>
            <p:ph idx="1"/>
          </p:nvPr>
        </p:nvSpPr>
        <p:spPr>
          <a:xfrm>
            <a:off x="320040" y="1005840"/>
            <a:ext cx="11369040" cy="5394960"/>
          </a:xfrm>
        </p:spPr>
        <p:txBody>
          <a:bodyPr>
            <a:normAutofit fontScale="77500" lnSpcReduction="20000"/>
          </a:bodyPr>
          <a:lstStyle/>
          <a:p>
            <a:r>
              <a:rPr lang="en-US" dirty="0"/>
              <a:t>As shown in the examples of this chapter, once all the object-to-relational mapping, associations, and queries are properly defined, Hibernate can provide an environment for you to focus on programming with the object model, rather than composing SQL statements for each operation. In the past few years, Hibernate has been evolving quickly and has been widely adopted by Java developers as the data access layer library, both in the open source community and in enterprises.</a:t>
            </a:r>
          </a:p>
          <a:p>
            <a:r>
              <a:rPr lang="en-US" dirty="0"/>
              <a:t>However, there are some points you need to bear in mind. First, because you don't have control over the generated SQL, you should be very careful when defining the mappings, especially the associations and their fetching strategy. Then observe the SQL statements generated by Hibernate to verify that all perform as you expect.</a:t>
            </a:r>
          </a:p>
          <a:p>
            <a:r>
              <a:rPr lang="en-US" dirty="0"/>
              <a:t>Understanding the internal mechanism of how Hibernate manages its session is also very important, especially in batch job operations. Hibernate will keep the managed objects in session and will flush and clear them regularly. Poorly designed data access logic may cause Hibernate to flush the session too frequently and greatly impact the performance. If you want absolute control over the query, you can use a native query, which we discuss in next chapter.</a:t>
            </a:r>
          </a:p>
          <a:p>
            <a:r>
              <a:rPr lang="en-US" dirty="0"/>
              <a:t>Finally, the settings (batch size, fetch size, and so forth) also play an important role in tuning </a:t>
            </a:r>
            <a:r>
              <a:rPr lang="en-US" dirty="0" err="1"/>
              <a:t>Hibernate's</a:t>
            </a:r>
            <a:r>
              <a:rPr lang="en-US" dirty="0"/>
              <a:t> performance. You should define them in your session factory and adjust them while load testing your application to identify the optimal value.</a:t>
            </a:r>
          </a:p>
          <a:p>
            <a:r>
              <a:rPr lang="en-US" dirty="0"/>
              <a:t>After all, Hibernate, and its excellent JPA support that we discuss in next chapter, is a natural decision for Java developers looking for an OO way to implement data access logic.</a:t>
            </a:r>
          </a:p>
          <a:p>
            <a:endParaRPr lang="en-US" dirty="0"/>
          </a:p>
        </p:txBody>
      </p:sp>
    </p:spTree>
    <p:extLst>
      <p:ext uri="{BB962C8B-B14F-4D97-AF65-F5344CB8AC3E}">
        <p14:creationId xmlns:p14="http://schemas.microsoft.com/office/powerpoint/2010/main" val="157545287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5475"/>
          </a:xfrm>
        </p:spPr>
        <p:txBody>
          <a:bodyPr>
            <a:normAutofit fontScale="90000"/>
          </a:bodyPr>
          <a:lstStyle/>
          <a:p>
            <a:r>
              <a:rPr lang="en-US" b="1" dirty="0" smtClean="0"/>
              <a:t>Summary</a:t>
            </a:r>
            <a:endParaRPr lang="en-US" dirty="0"/>
          </a:p>
        </p:txBody>
      </p:sp>
      <p:sp>
        <p:nvSpPr>
          <p:cNvPr id="3" name="Content Placeholder 2"/>
          <p:cNvSpPr>
            <a:spLocks noGrp="1"/>
          </p:cNvSpPr>
          <p:nvPr>
            <p:ph idx="1"/>
          </p:nvPr>
        </p:nvSpPr>
        <p:spPr>
          <a:xfrm>
            <a:off x="838200" y="1143000"/>
            <a:ext cx="10515600" cy="5334000"/>
          </a:xfrm>
        </p:spPr>
        <p:txBody>
          <a:bodyPr>
            <a:normAutofit fontScale="85000" lnSpcReduction="10000"/>
          </a:bodyPr>
          <a:lstStyle/>
          <a:p>
            <a:r>
              <a:rPr lang="en-US" dirty="0"/>
              <a:t>In this chapter, we discussed the basic concepts of Hibernate and how to configure it within a Spring application. Then we covered common techniques for defining ORM mappings, and we covered associations and how to use the </a:t>
            </a:r>
            <a:r>
              <a:rPr lang="en-US" dirty="0" err="1"/>
              <a:t>HibernateTemplate</a:t>
            </a:r>
            <a:r>
              <a:rPr lang="en-US" dirty="0"/>
              <a:t> class to perform various database operations.</a:t>
            </a:r>
          </a:p>
          <a:p>
            <a:r>
              <a:rPr lang="en-US" dirty="0"/>
              <a:t>With regards to Hibernate, we covered only a small piece of its functionality and features. For those interested in using Hibernate with Spring, we highly recommend you study </a:t>
            </a:r>
            <a:r>
              <a:rPr lang="en-US" dirty="0" err="1"/>
              <a:t>Hibernate's</a:t>
            </a:r>
            <a:r>
              <a:rPr lang="en-US" dirty="0"/>
              <a:t> standard documentation. Also, numerous books discuss Hibernate in detail. I recommend </a:t>
            </a:r>
            <a:r>
              <a:rPr lang="en-US" i="1" dirty="0"/>
              <a:t>Beginning Hibernate, Third Edition</a:t>
            </a:r>
            <a:r>
              <a:rPr lang="en-US" dirty="0"/>
              <a:t> by Joseph </a:t>
            </a:r>
            <a:r>
              <a:rPr lang="en-US" dirty="0" err="1"/>
              <a:t>Ottinger</a:t>
            </a:r>
            <a:r>
              <a:rPr lang="en-US" dirty="0"/>
              <a:t>, Jeff Linwood, and Dave Minter (</a:t>
            </a:r>
            <a:r>
              <a:rPr lang="en-US" dirty="0" err="1"/>
              <a:t>Apress</a:t>
            </a:r>
            <a:r>
              <a:rPr lang="en-US" dirty="0"/>
              <a:t>, 2014), and </a:t>
            </a:r>
            <a:r>
              <a:rPr lang="en-US" i="1" dirty="0"/>
              <a:t>Pro JPA 2</a:t>
            </a:r>
            <a:r>
              <a:rPr lang="en-US" dirty="0"/>
              <a:t> by Mike Keith and Merrick </a:t>
            </a:r>
            <a:r>
              <a:rPr lang="en-US" dirty="0" err="1"/>
              <a:t>Schincariol</a:t>
            </a:r>
            <a:r>
              <a:rPr lang="en-US" dirty="0"/>
              <a:t> (</a:t>
            </a:r>
            <a:r>
              <a:rPr lang="en-US" dirty="0" err="1"/>
              <a:t>Apress</a:t>
            </a:r>
            <a:r>
              <a:rPr lang="en-US" dirty="0"/>
              <a:t>, 2013).</a:t>
            </a:r>
          </a:p>
          <a:p>
            <a:r>
              <a:rPr lang="en-US" dirty="0"/>
              <a:t>In the next chapter, we take a look at the JPA and how to use it when using Spring. Hibernate provides excellent support for JPA, and we continue to use Hibernate as the persistence provider for the examples in the next chapter. For query and update operations, JPA act likes Hibernate. In the next chapter, we discuss advanced topics including native and criteria query and how we can use Hibernate as well as its JPA support</a:t>
            </a:r>
            <a:r>
              <a:rPr lang="en-US" dirty="0" smtClean="0"/>
              <a:t>.</a:t>
            </a:r>
            <a:endParaRPr lang="en-US" dirty="0"/>
          </a:p>
        </p:txBody>
      </p:sp>
    </p:spTree>
    <p:extLst>
      <p:ext uri="{BB962C8B-B14F-4D97-AF65-F5344CB8AC3E}">
        <p14:creationId xmlns:p14="http://schemas.microsoft.com/office/powerpoint/2010/main" val="171830066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Chapter 8: Data Access in Spring with </a:t>
            </a:r>
            <a:r>
              <a:rPr lang="en-US" b="1" dirty="0" smtClean="0"/>
              <a:t>JPA2</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45032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97485"/>
            <a:ext cx="10515600" cy="381635"/>
          </a:xfrm>
        </p:spPr>
        <p:txBody>
          <a:bodyPr>
            <a:normAutofit fontScale="90000"/>
          </a:bodyPr>
          <a:lstStyle/>
          <a:p>
            <a:pPr algn="ctr"/>
            <a:r>
              <a:rPr lang="en-US" b="1" dirty="0" smtClean="0"/>
              <a:t>Overview</a:t>
            </a:r>
            <a:endParaRPr lang="en-US" dirty="0"/>
          </a:p>
        </p:txBody>
      </p:sp>
      <p:sp>
        <p:nvSpPr>
          <p:cNvPr id="3" name="Content Placeholder 2"/>
          <p:cNvSpPr>
            <a:spLocks noGrp="1"/>
          </p:cNvSpPr>
          <p:nvPr>
            <p:ph idx="1"/>
          </p:nvPr>
        </p:nvSpPr>
        <p:spPr>
          <a:xfrm>
            <a:off x="290945" y="853440"/>
            <a:ext cx="11623964" cy="5630487"/>
          </a:xfrm>
        </p:spPr>
        <p:txBody>
          <a:bodyPr>
            <a:normAutofit fontScale="92500" lnSpcReduction="20000"/>
          </a:bodyPr>
          <a:lstStyle/>
          <a:p>
            <a:r>
              <a:rPr lang="en-US" dirty="0"/>
              <a:t>In the previous chapter, we discussed how to use Hibernate with Spring when implementing data access logic with the ORM approach. </a:t>
            </a:r>
            <a:r>
              <a:rPr lang="en-US" dirty="0" smtClean="0"/>
              <a:t>                                          </a:t>
            </a:r>
          </a:p>
          <a:p>
            <a:r>
              <a:rPr lang="en-US" dirty="0" smtClean="0"/>
              <a:t>We </a:t>
            </a:r>
            <a:r>
              <a:rPr lang="en-US" dirty="0"/>
              <a:t>demonstrated how to configure </a:t>
            </a:r>
            <a:r>
              <a:rPr lang="en-US" dirty="0" err="1"/>
              <a:t>Hibernate's</a:t>
            </a:r>
            <a:r>
              <a:rPr lang="en-US" dirty="0"/>
              <a:t> </a:t>
            </a:r>
            <a:r>
              <a:rPr lang="en-US" dirty="0" err="1"/>
              <a:t>SessionFactory</a:t>
            </a:r>
            <a:r>
              <a:rPr lang="en-US" dirty="0"/>
              <a:t> in Spring's configuration and how to use the Session interface for various data access operations. </a:t>
            </a:r>
            <a:endParaRPr lang="en-US" dirty="0" smtClean="0"/>
          </a:p>
          <a:p>
            <a:r>
              <a:rPr lang="en-US" dirty="0" smtClean="0"/>
              <a:t>However</a:t>
            </a:r>
            <a:r>
              <a:rPr lang="en-US" dirty="0"/>
              <a:t>, that is just one way Hibernate can be used. Another way of adopting Hibernate in a Spring application is to use Hibernate as a persistence provider of the standard Java Persistence API (JPA).</a:t>
            </a:r>
          </a:p>
          <a:p>
            <a:r>
              <a:rPr lang="en-US" dirty="0" err="1"/>
              <a:t>Hibernate's</a:t>
            </a:r>
            <a:r>
              <a:rPr lang="en-US" dirty="0"/>
              <a:t> POJO mapping and its powerful query language (HQL) have gained great success and also influenced the development of data access technology standards in the Java world. After Hibernate, the JCP developed the Java Data Objects (JDO) standard and then JPA.</a:t>
            </a:r>
          </a:p>
          <a:p>
            <a:r>
              <a:rPr lang="en-US" dirty="0"/>
              <a:t>At the time of this writing, JPA has reached version 2.1 and provides concepts that were standardized such as </a:t>
            </a:r>
            <a:r>
              <a:rPr lang="en-US" dirty="0" err="1">
                <a:solidFill>
                  <a:srgbClr val="FF0000"/>
                </a:solidFill>
              </a:rPr>
              <a:t>PersistenceContext</a:t>
            </a:r>
            <a:r>
              <a:rPr lang="en-US" dirty="0">
                <a:solidFill>
                  <a:srgbClr val="FF0000"/>
                </a:solidFill>
              </a:rPr>
              <a:t>, </a:t>
            </a:r>
            <a:r>
              <a:rPr lang="en-US" dirty="0" err="1">
                <a:solidFill>
                  <a:srgbClr val="FF0000"/>
                </a:solidFill>
              </a:rPr>
              <a:t>EntityManager</a:t>
            </a:r>
            <a:r>
              <a:rPr lang="en-US" dirty="0">
                <a:solidFill>
                  <a:srgbClr val="FF0000"/>
                </a:solidFill>
              </a:rPr>
              <a:t>, and the Java Persistence Query Language (JPQL)</a:t>
            </a:r>
            <a:r>
              <a:rPr lang="en-US" dirty="0"/>
              <a:t>. These standardizations provide a way for developers to switch between JPA persistence providers such as </a:t>
            </a:r>
            <a:r>
              <a:rPr lang="en-US" dirty="0">
                <a:solidFill>
                  <a:schemeClr val="accent1">
                    <a:lumMod val="50000"/>
                  </a:schemeClr>
                </a:solidFill>
              </a:rPr>
              <a:t>Hibernate, </a:t>
            </a:r>
            <a:r>
              <a:rPr lang="en-US" dirty="0" err="1">
                <a:solidFill>
                  <a:schemeClr val="accent1">
                    <a:lumMod val="50000"/>
                  </a:schemeClr>
                </a:solidFill>
              </a:rPr>
              <a:t>EclipseLink</a:t>
            </a:r>
            <a:r>
              <a:rPr lang="en-US" dirty="0">
                <a:solidFill>
                  <a:schemeClr val="accent1">
                    <a:lumMod val="50000"/>
                  </a:schemeClr>
                </a:solidFill>
              </a:rPr>
              <a:t>, Oracle </a:t>
            </a:r>
            <a:r>
              <a:rPr lang="en-US" dirty="0" err="1">
                <a:solidFill>
                  <a:schemeClr val="accent1">
                    <a:lumMod val="50000"/>
                  </a:schemeClr>
                </a:solidFill>
              </a:rPr>
              <a:t>TopLink</a:t>
            </a:r>
            <a:r>
              <a:rPr lang="en-US" dirty="0">
                <a:solidFill>
                  <a:schemeClr val="accent1">
                    <a:lumMod val="50000"/>
                  </a:schemeClr>
                </a:solidFill>
              </a:rPr>
              <a:t>, and Apache </a:t>
            </a:r>
            <a:r>
              <a:rPr lang="en-US" dirty="0" err="1">
                <a:solidFill>
                  <a:schemeClr val="accent1">
                    <a:lumMod val="50000"/>
                  </a:schemeClr>
                </a:solidFill>
              </a:rPr>
              <a:t>OpenJPA</a:t>
            </a:r>
            <a:r>
              <a:rPr lang="en-US" dirty="0"/>
              <a:t>. As a result, most new JEE applications are adopting JPA as the data access layer</a:t>
            </a:r>
            <a:r>
              <a:rPr lang="en-US" dirty="0" smtClean="0"/>
              <a:t>.</a:t>
            </a:r>
            <a:endParaRPr lang="en-US" dirty="0"/>
          </a:p>
        </p:txBody>
      </p:sp>
    </p:spTree>
    <p:extLst>
      <p:ext uri="{BB962C8B-B14F-4D97-AF65-F5344CB8AC3E}">
        <p14:creationId xmlns:p14="http://schemas.microsoft.com/office/powerpoint/2010/main" val="246283403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 y="381000"/>
            <a:ext cx="11384280" cy="6309360"/>
          </a:xfrm>
        </p:spPr>
        <p:txBody>
          <a:bodyPr>
            <a:normAutofit/>
          </a:bodyPr>
          <a:lstStyle/>
          <a:p>
            <a:r>
              <a:rPr lang="en-US" dirty="0"/>
              <a:t>Spring also provides excellent support for JPA. </a:t>
            </a:r>
            <a:endParaRPr lang="en-US" dirty="0" smtClean="0"/>
          </a:p>
          <a:p>
            <a:pPr lvl="1"/>
            <a:r>
              <a:rPr lang="en-US" dirty="0" smtClean="0"/>
              <a:t>For </a:t>
            </a:r>
            <a:r>
              <a:rPr lang="en-US" dirty="0"/>
              <a:t>example, a number of </a:t>
            </a:r>
            <a:r>
              <a:rPr lang="en-US" dirty="0" err="1"/>
              <a:t>EntityManagerFactoryBeans</a:t>
            </a:r>
            <a:r>
              <a:rPr lang="en-US" dirty="0"/>
              <a:t> are provided for bootstrapping a JPA entity manager with support for all of the JPA providers mentioned earlier. </a:t>
            </a:r>
            <a:endParaRPr lang="en-US" dirty="0" smtClean="0"/>
          </a:p>
          <a:p>
            <a:pPr lvl="1"/>
            <a:r>
              <a:rPr lang="en-US" dirty="0" smtClean="0"/>
              <a:t>The </a:t>
            </a:r>
            <a:r>
              <a:rPr lang="en-US" dirty="0"/>
              <a:t>Spring Data project also provides a subproject called Spring Data JPA, which provides advanced support for using JPA in Spring applications. </a:t>
            </a:r>
            <a:endParaRPr lang="en-US" dirty="0" smtClean="0"/>
          </a:p>
          <a:p>
            <a:pPr lvl="1"/>
            <a:r>
              <a:rPr lang="en-US" dirty="0" smtClean="0"/>
              <a:t>The </a:t>
            </a:r>
            <a:r>
              <a:rPr lang="en-US" dirty="0"/>
              <a:t>main features of the Spring Data JPA project include concepts of a Repository and Specification and support for the Query Domain-Specific Language, also known as </a:t>
            </a:r>
            <a:r>
              <a:rPr lang="en-US" dirty="0" err="1"/>
              <a:t>QueryDSL</a:t>
            </a:r>
            <a:r>
              <a:rPr lang="en-US" dirty="0"/>
              <a:t>.</a:t>
            </a:r>
          </a:p>
          <a:p>
            <a:r>
              <a:rPr lang="en-US" dirty="0"/>
              <a:t>This chapter covers how to use JPA 2.1 with Spring, using Hibernate as the underlying persistence provider. You will learn how to implement various database operations by using JPA's </a:t>
            </a:r>
            <a:r>
              <a:rPr lang="en-US" dirty="0" err="1"/>
              <a:t>EntityManager</a:t>
            </a:r>
            <a:r>
              <a:rPr lang="en-US" dirty="0"/>
              <a:t> interface and JPQL. Then you will see how Spring Data JPA can further help simplify JPA development. Finally, we present advanced topics related to ORM, including native queries and criteria queries.</a:t>
            </a:r>
          </a:p>
          <a:p>
            <a:endParaRPr lang="en-US" dirty="0"/>
          </a:p>
        </p:txBody>
      </p:sp>
    </p:spTree>
    <p:extLst>
      <p:ext uri="{BB962C8B-B14F-4D97-AF65-F5344CB8AC3E}">
        <p14:creationId xmlns:p14="http://schemas.microsoft.com/office/powerpoint/2010/main" val="185642289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560" y="243840"/>
            <a:ext cx="11490960" cy="6370320"/>
          </a:xfrm>
        </p:spPr>
        <p:txBody>
          <a:bodyPr>
            <a:normAutofit fontScale="92500" lnSpcReduction="20000"/>
          </a:bodyPr>
          <a:lstStyle/>
          <a:p>
            <a:r>
              <a:rPr lang="en-US" dirty="0"/>
              <a:t>Specifically, we discuss the following topics</a:t>
            </a:r>
            <a:r>
              <a:rPr lang="en-US" dirty="0" smtClean="0"/>
              <a:t>:</a:t>
            </a:r>
          </a:p>
          <a:p>
            <a:r>
              <a:rPr lang="en-US" i="1" dirty="0">
                <a:solidFill>
                  <a:srgbClr val="FF0000"/>
                </a:solidFill>
              </a:rPr>
              <a:t>Core concepts of Java Persistence API (JPA</a:t>
            </a:r>
            <a:r>
              <a:rPr lang="en-US" i="1" dirty="0" smtClean="0"/>
              <a:t>)</a:t>
            </a:r>
            <a:endParaRPr lang="en-US" dirty="0"/>
          </a:p>
          <a:p>
            <a:r>
              <a:rPr lang="en-US" i="1" dirty="0">
                <a:solidFill>
                  <a:schemeClr val="accent6"/>
                </a:solidFill>
              </a:rPr>
              <a:t>Configuring the JPA entity manager</a:t>
            </a:r>
            <a:r>
              <a:rPr lang="en-US" i="1" dirty="0"/>
              <a:t>:</a:t>
            </a:r>
            <a:r>
              <a:rPr lang="en-US" dirty="0"/>
              <a:t> We discuss the types of </a:t>
            </a:r>
            <a:r>
              <a:rPr lang="en-US" dirty="0" err="1"/>
              <a:t>EntityManagerFactory</a:t>
            </a:r>
            <a:r>
              <a:rPr lang="en-US" dirty="0"/>
              <a:t> that Spring supports and how to configure the most commonly used one, </a:t>
            </a:r>
            <a:r>
              <a:rPr lang="en-US" dirty="0" err="1"/>
              <a:t>LocalContainerEntityManagerFactoryBean</a:t>
            </a:r>
            <a:r>
              <a:rPr lang="en-US" dirty="0"/>
              <a:t>, in Spring's XML configuration.</a:t>
            </a:r>
          </a:p>
          <a:p>
            <a:r>
              <a:rPr lang="en-US" i="1" dirty="0">
                <a:solidFill>
                  <a:schemeClr val="accent6"/>
                </a:solidFill>
              </a:rPr>
              <a:t>Data operations</a:t>
            </a:r>
            <a:r>
              <a:rPr lang="en-US" i="1" dirty="0"/>
              <a:t>:</a:t>
            </a:r>
            <a:r>
              <a:rPr lang="en-US" dirty="0"/>
              <a:t> We show how to implement basic database operations in JPA, which is much like the concepts when using Hibernate on its own.</a:t>
            </a:r>
          </a:p>
          <a:p>
            <a:r>
              <a:rPr lang="en-US" i="1" dirty="0">
                <a:solidFill>
                  <a:schemeClr val="accent6"/>
                </a:solidFill>
              </a:rPr>
              <a:t>Advanced query operations</a:t>
            </a:r>
            <a:r>
              <a:rPr lang="en-US" i="1" dirty="0"/>
              <a:t>:</a:t>
            </a:r>
            <a:r>
              <a:rPr lang="en-US" dirty="0"/>
              <a:t> We discuss how to use native queries in JPA and the strongly typed criteria API in JPA for more-flexible query operations.</a:t>
            </a:r>
          </a:p>
          <a:p>
            <a:r>
              <a:rPr lang="en-US" i="1" dirty="0">
                <a:solidFill>
                  <a:schemeClr val="accent6"/>
                </a:solidFill>
              </a:rPr>
              <a:t>Introducing Spring Data Java Persistence API (JPA):</a:t>
            </a:r>
            <a:r>
              <a:rPr lang="en-US" dirty="0"/>
              <a:t> We discuss the Spring Data JPA project and demonstrate how it can help simplify the development of data access logic.</a:t>
            </a:r>
          </a:p>
          <a:p>
            <a:r>
              <a:rPr lang="en-US" i="1" dirty="0">
                <a:solidFill>
                  <a:schemeClr val="accent6"/>
                </a:solidFill>
              </a:rPr>
              <a:t>Tracking entity changes and auditing:</a:t>
            </a:r>
            <a:r>
              <a:rPr lang="en-US" dirty="0"/>
              <a:t> In database update operations, it's a common requirement to keep track of the date an entity was created or last updated and who made the change. Also, for critical information such as a customer, a history table that stores each version of the entity is usually required. We discuss how Spring Data JPA and Hibernate </a:t>
            </a:r>
            <a:r>
              <a:rPr lang="en-US" dirty="0" err="1"/>
              <a:t>Envers</a:t>
            </a:r>
            <a:r>
              <a:rPr lang="en-US" dirty="0"/>
              <a:t> (Hibernate Entity Versioning System) can help ease the development of such logic.</a:t>
            </a:r>
          </a:p>
          <a:p>
            <a:endParaRPr lang="en-US" dirty="0"/>
          </a:p>
        </p:txBody>
      </p:sp>
    </p:spTree>
    <p:extLst>
      <p:ext uri="{BB962C8B-B14F-4D97-AF65-F5344CB8AC3E}">
        <p14:creationId xmlns:p14="http://schemas.microsoft.com/office/powerpoint/2010/main" val="118322411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836" y="0"/>
            <a:ext cx="10515600" cy="604693"/>
          </a:xfrm>
        </p:spPr>
        <p:txBody>
          <a:bodyPr>
            <a:normAutofit fontScale="90000"/>
          </a:bodyPr>
          <a:lstStyle/>
          <a:p>
            <a:r>
              <a:rPr lang="en-US" b="1" dirty="0"/>
              <a:t>Introducing JPA </a:t>
            </a:r>
            <a:r>
              <a:rPr lang="en-US" b="1" dirty="0" smtClean="0"/>
              <a:t>2.1</a:t>
            </a:r>
            <a:endParaRPr lang="en-US" dirty="0"/>
          </a:p>
        </p:txBody>
      </p:sp>
      <p:sp>
        <p:nvSpPr>
          <p:cNvPr id="3" name="Content Placeholder 2"/>
          <p:cNvSpPr>
            <a:spLocks noGrp="1"/>
          </p:cNvSpPr>
          <p:nvPr>
            <p:ph idx="1"/>
          </p:nvPr>
        </p:nvSpPr>
        <p:spPr>
          <a:xfrm>
            <a:off x="277091" y="604693"/>
            <a:ext cx="11707091" cy="6087052"/>
          </a:xfrm>
        </p:spPr>
        <p:txBody>
          <a:bodyPr>
            <a:normAutofit fontScale="77500" lnSpcReduction="20000"/>
          </a:bodyPr>
          <a:lstStyle/>
          <a:p>
            <a:r>
              <a:rPr lang="en-US" dirty="0"/>
              <a:t>Like other Java Specification Requests (JSRs), the objective of the JPA 2.1 specification (JSR-338) is to standardize the ORM programming model in both the JSE and JEE environments. </a:t>
            </a:r>
            <a:endParaRPr lang="en-US" dirty="0" smtClean="0"/>
          </a:p>
          <a:p>
            <a:r>
              <a:rPr lang="en-US" dirty="0" smtClean="0"/>
              <a:t>It </a:t>
            </a:r>
            <a:r>
              <a:rPr lang="en-US" dirty="0"/>
              <a:t>defines a common set of concepts, annotations, interfaces, and other services that a JPA persistence provider should implement. </a:t>
            </a:r>
            <a:endParaRPr lang="en-US" dirty="0" smtClean="0"/>
          </a:p>
          <a:p>
            <a:r>
              <a:rPr lang="en-US" dirty="0" smtClean="0"/>
              <a:t>When </a:t>
            </a:r>
            <a:r>
              <a:rPr lang="en-US" dirty="0"/>
              <a:t>programming to the JPA standard, developers have the option of switching the underlying provider at will, just like switching to another JEE-compliant application server for applications developed on the JEE standards.</a:t>
            </a:r>
          </a:p>
          <a:p>
            <a:r>
              <a:rPr lang="en-US" sz="3000" dirty="0"/>
              <a:t>Within JPA, the core concept is the </a:t>
            </a:r>
            <a:r>
              <a:rPr lang="en-US" sz="3000" dirty="0" err="1">
                <a:solidFill>
                  <a:schemeClr val="accent1">
                    <a:lumMod val="75000"/>
                  </a:schemeClr>
                </a:solidFill>
              </a:rPr>
              <a:t>EntityManager</a:t>
            </a:r>
            <a:r>
              <a:rPr lang="en-US" sz="3000" dirty="0"/>
              <a:t> interface, which comes from factories of the type </a:t>
            </a:r>
            <a:r>
              <a:rPr lang="en-US" sz="3000" dirty="0" err="1">
                <a:solidFill>
                  <a:schemeClr val="accent1">
                    <a:lumMod val="75000"/>
                  </a:schemeClr>
                </a:solidFill>
              </a:rPr>
              <a:t>EntityManagerFactory</a:t>
            </a:r>
            <a:r>
              <a:rPr lang="en-US" sz="3000" dirty="0"/>
              <a:t>. </a:t>
            </a:r>
            <a:endParaRPr lang="en-US" sz="3000" dirty="0" smtClean="0"/>
          </a:p>
          <a:p>
            <a:r>
              <a:rPr lang="en-US" sz="3000" dirty="0" smtClean="0"/>
              <a:t>The </a:t>
            </a:r>
            <a:r>
              <a:rPr lang="en-US" sz="3000" dirty="0"/>
              <a:t>main job of </a:t>
            </a:r>
            <a:r>
              <a:rPr lang="en-US" sz="3000" dirty="0" err="1">
                <a:solidFill>
                  <a:schemeClr val="accent1">
                    <a:lumMod val="75000"/>
                  </a:schemeClr>
                </a:solidFill>
              </a:rPr>
              <a:t>EntityManager</a:t>
            </a:r>
            <a:r>
              <a:rPr lang="en-US" sz="3000" dirty="0"/>
              <a:t> is to maintain a persistence context, in which all the entity instances managed by it will be stored. </a:t>
            </a:r>
            <a:endParaRPr lang="en-US" sz="3000" dirty="0" smtClean="0"/>
          </a:p>
          <a:p>
            <a:r>
              <a:rPr lang="en-US" sz="3000" dirty="0" smtClean="0"/>
              <a:t>The </a:t>
            </a:r>
            <a:r>
              <a:rPr lang="en-US" sz="3000" dirty="0"/>
              <a:t>configuration of </a:t>
            </a:r>
            <a:r>
              <a:rPr lang="en-US" sz="3000" dirty="0" err="1">
                <a:solidFill>
                  <a:schemeClr val="accent1">
                    <a:lumMod val="75000"/>
                  </a:schemeClr>
                </a:solidFill>
              </a:rPr>
              <a:t>EntityManager</a:t>
            </a:r>
            <a:r>
              <a:rPr lang="en-US" sz="3000" dirty="0"/>
              <a:t> is defined as a persistence unit, and there can be more than one persistence unit in an application. </a:t>
            </a:r>
            <a:endParaRPr lang="en-US" sz="3000" dirty="0" smtClean="0"/>
          </a:p>
          <a:p>
            <a:r>
              <a:rPr lang="en-US" sz="3000" dirty="0" smtClean="0"/>
              <a:t>If </a:t>
            </a:r>
            <a:r>
              <a:rPr lang="en-US" sz="3000" dirty="0"/>
              <a:t>you are using Hibernate, you can </a:t>
            </a:r>
            <a:r>
              <a:rPr lang="en-US" sz="3000" dirty="0" smtClean="0"/>
              <a:t>think </a:t>
            </a:r>
            <a:r>
              <a:rPr lang="en-US" sz="3000" dirty="0"/>
              <a:t>of the </a:t>
            </a:r>
            <a:r>
              <a:rPr lang="en-US" sz="3000" dirty="0">
                <a:solidFill>
                  <a:schemeClr val="accent6">
                    <a:lumMod val="50000"/>
                  </a:schemeClr>
                </a:solidFill>
              </a:rPr>
              <a:t>persistence context </a:t>
            </a:r>
            <a:r>
              <a:rPr lang="en-US" sz="3000" dirty="0"/>
              <a:t>in the same way as </a:t>
            </a:r>
            <a:r>
              <a:rPr lang="en-US" sz="3000" dirty="0" smtClean="0"/>
              <a:t>the </a:t>
            </a:r>
            <a:r>
              <a:rPr lang="en-US" sz="3000" dirty="0" smtClean="0">
                <a:solidFill>
                  <a:schemeClr val="accent1">
                    <a:lumMod val="75000"/>
                  </a:schemeClr>
                </a:solidFill>
              </a:rPr>
              <a:t>Session</a:t>
            </a:r>
            <a:r>
              <a:rPr lang="en-US" sz="3000" dirty="0"/>
              <a:t> interface, while </a:t>
            </a:r>
            <a:r>
              <a:rPr lang="en-US" sz="3000" dirty="0" err="1" smtClean="0">
                <a:solidFill>
                  <a:schemeClr val="accent1">
                    <a:lumMod val="75000"/>
                  </a:schemeClr>
                </a:solidFill>
              </a:rPr>
              <a:t>EntityManagerFactory</a:t>
            </a:r>
            <a:r>
              <a:rPr lang="en-US" sz="3000" dirty="0"/>
              <a:t> is the same as </a:t>
            </a:r>
            <a:r>
              <a:rPr lang="en-US" sz="3000" dirty="0" err="1">
                <a:solidFill>
                  <a:schemeClr val="accent1">
                    <a:lumMod val="75000"/>
                  </a:schemeClr>
                </a:solidFill>
              </a:rPr>
              <a:t>SessionFactory</a:t>
            </a:r>
            <a:r>
              <a:rPr lang="en-US" sz="3000" dirty="0"/>
              <a:t>. </a:t>
            </a:r>
            <a:endParaRPr lang="en-US" sz="3000" dirty="0" smtClean="0"/>
          </a:p>
          <a:p>
            <a:r>
              <a:rPr lang="en-US" sz="3000" dirty="0" smtClean="0"/>
              <a:t>In </a:t>
            </a:r>
            <a:r>
              <a:rPr lang="en-US" sz="3000" dirty="0"/>
              <a:t>Hibernate, the managed entities are stored in the session, which you can directly interact with via </a:t>
            </a:r>
            <a:r>
              <a:rPr lang="en-US" sz="3000" dirty="0" err="1"/>
              <a:t>Hibernate's</a:t>
            </a:r>
            <a:r>
              <a:rPr lang="en-US" sz="3000" dirty="0"/>
              <a:t> </a:t>
            </a:r>
            <a:r>
              <a:rPr lang="en-US" sz="3000" dirty="0" err="1">
                <a:solidFill>
                  <a:schemeClr val="accent1">
                    <a:lumMod val="75000"/>
                  </a:schemeClr>
                </a:solidFill>
              </a:rPr>
              <a:t>SessionFactory</a:t>
            </a:r>
            <a:r>
              <a:rPr lang="en-US" sz="3000" dirty="0"/>
              <a:t> or </a:t>
            </a:r>
            <a:r>
              <a:rPr lang="en-US" sz="3000" dirty="0">
                <a:solidFill>
                  <a:schemeClr val="accent1">
                    <a:lumMod val="75000"/>
                  </a:schemeClr>
                </a:solidFill>
              </a:rPr>
              <a:t>Session</a:t>
            </a:r>
            <a:r>
              <a:rPr lang="en-US" sz="3000" dirty="0"/>
              <a:t> interface. </a:t>
            </a:r>
            <a:endParaRPr lang="en-US" sz="3000" dirty="0" smtClean="0"/>
          </a:p>
          <a:p>
            <a:r>
              <a:rPr lang="en-US" sz="3000" dirty="0" smtClean="0"/>
              <a:t>In </a:t>
            </a:r>
            <a:r>
              <a:rPr lang="en-US" sz="3000" dirty="0"/>
              <a:t>JPA, however, you can't interact with the persistence context directly. Instead, you need to rely on </a:t>
            </a:r>
            <a:r>
              <a:rPr lang="en-US" sz="3000" dirty="0" err="1">
                <a:solidFill>
                  <a:schemeClr val="accent1">
                    <a:lumMod val="75000"/>
                  </a:schemeClr>
                </a:solidFill>
              </a:rPr>
              <a:t>EntityManager</a:t>
            </a:r>
            <a:r>
              <a:rPr lang="en-US" sz="3000" dirty="0"/>
              <a:t> to do the work for you</a:t>
            </a:r>
            <a:r>
              <a:rPr lang="en-US" sz="3000" dirty="0" smtClean="0"/>
              <a:t>.</a:t>
            </a:r>
            <a:endParaRPr lang="en-US" sz="3000" dirty="0"/>
          </a:p>
        </p:txBody>
      </p:sp>
    </p:spTree>
    <p:extLst>
      <p:ext uri="{BB962C8B-B14F-4D97-AF65-F5344CB8AC3E}">
        <p14:creationId xmlns:p14="http://schemas.microsoft.com/office/powerpoint/2010/main" val="138048139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6525"/>
            <a:ext cx="10515600" cy="290195"/>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74321" y="136525"/>
            <a:ext cx="11445240" cy="6721475"/>
          </a:xfrm>
          <a:prstGeom prst="rect">
            <a:avLst/>
          </a:prstGeom>
        </p:spPr>
      </p:pic>
    </p:spTree>
    <p:extLst>
      <p:ext uri="{BB962C8B-B14F-4D97-AF65-F5344CB8AC3E}">
        <p14:creationId xmlns:p14="http://schemas.microsoft.com/office/powerpoint/2010/main" val="28867689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165"/>
            <a:ext cx="10515600" cy="335915"/>
          </a:xfrm>
        </p:spPr>
        <p:txBody>
          <a:bodyPr>
            <a:normAutofit fontScale="90000"/>
          </a:bodyPr>
          <a:lstStyle/>
          <a:p>
            <a:endParaRPr lang="en-US" dirty="0"/>
          </a:p>
        </p:txBody>
      </p:sp>
      <p:sp>
        <p:nvSpPr>
          <p:cNvPr id="3" name="Content Placeholder 2"/>
          <p:cNvSpPr>
            <a:spLocks noGrp="1"/>
          </p:cNvSpPr>
          <p:nvPr>
            <p:ph idx="1"/>
          </p:nvPr>
        </p:nvSpPr>
        <p:spPr>
          <a:xfrm>
            <a:off x="838200" y="883920"/>
            <a:ext cx="10515600" cy="5293043"/>
          </a:xfrm>
        </p:spPr>
        <p:txBody>
          <a:bodyPr>
            <a:normAutofit/>
          </a:bodyPr>
          <a:lstStyle/>
          <a:p>
            <a:r>
              <a:rPr lang="en-US" dirty="0"/>
              <a:t>JPQL is very similar to HQL, so if you have used HQL before, JPQL should be easy to pick up. </a:t>
            </a:r>
            <a:endParaRPr lang="en-US" dirty="0" smtClean="0"/>
          </a:p>
          <a:p>
            <a:r>
              <a:rPr lang="en-US" dirty="0" smtClean="0"/>
              <a:t>However</a:t>
            </a:r>
            <a:r>
              <a:rPr lang="en-US" dirty="0"/>
              <a:t>, in JPA 2, a strongly typed criteria API was introduced, which relies on the mapped entities' metadata to construct the query. </a:t>
            </a:r>
            <a:endParaRPr lang="en-US" dirty="0" smtClean="0"/>
          </a:p>
          <a:p>
            <a:r>
              <a:rPr lang="en-US" dirty="0" smtClean="0"/>
              <a:t>Given </a:t>
            </a:r>
            <a:r>
              <a:rPr lang="en-US" dirty="0"/>
              <a:t>this, any errors will be discovered at compile time rather than runtime.</a:t>
            </a:r>
          </a:p>
          <a:p>
            <a:r>
              <a:rPr lang="en-US" dirty="0"/>
              <a:t>For JPA 2, we recommend the book </a:t>
            </a:r>
            <a:r>
              <a:rPr lang="en-US" i="1" dirty="0"/>
              <a:t>Pro JPA 2</a:t>
            </a:r>
            <a:r>
              <a:rPr lang="en-US" dirty="0"/>
              <a:t> by Mike Keith and Merrick </a:t>
            </a:r>
            <a:r>
              <a:rPr lang="en-US" dirty="0" err="1"/>
              <a:t>Schincariol</a:t>
            </a:r>
            <a:r>
              <a:rPr lang="en-US" dirty="0"/>
              <a:t> (</a:t>
            </a:r>
            <a:r>
              <a:rPr lang="en-US" dirty="0" err="1"/>
              <a:t>Apress</a:t>
            </a:r>
            <a:r>
              <a:rPr lang="en-US" dirty="0"/>
              <a:t>, 2013).</a:t>
            </a:r>
          </a:p>
          <a:p>
            <a:r>
              <a:rPr lang="en-US" dirty="0"/>
              <a:t>In this section, we discuss the basic concepts of JPA, the sample data model that will be used in this chapter, and how to configure Spring's </a:t>
            </a:r>
            <a:r>
              <a:rPr lang="en-US" dirty="0" err="1"/>
              <a:t>ApplicationContext</a:t>
            </a:r>
            <a:r>
              <a:rPr lang="en-US" dirty="0"/>
              <a:t> to support JPA.</a:t>
            </a:r>
          </a:p>
          <a:p>
            <a:endParaRPr lang="en-US" dirty="0"/>
          </a:p>
        </p:txBody>
      </p:sp>
    </p:spTree>
    <p:extLst>
      <p:ext uri="{BB962C8B-B14F-4D97-AF65-F5344CB8AC3E}">
        <p14:creationId xmlns:p14="http://schemas.microsoft.com/office/powerpoint/2010/main" val="5609039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440"/>
            <a:ext cx="10515600" cy="229961"/>
          </a:xfrm>
        </p:spPr>
        <p:txBody>
          <a:bodyPr>
            <a:normAutofit fontScale="90000"/>
          </a:bodyPr>
          <a:lstStyle/>
          <a:p>
            <a:endParaRPr lang="en-US" dirty="0"/>
          </a:p>
        </p:txBody>
      </p:sp>
      <p:sp>
        <p:nvSpPr>
          <p:cNvPr id="3" name="Content Placeholder 2"/>
          <p:cNvSpPr>
            <a:spLocks noGrp="1"/>
          </p:cNvSpPr>
          <p:nvPr>
            <p:ph idx="1"/>
          </p:nvPr>
        </p:nvSpPr>
        <p:spPr>
          <a:xfrm>
            <a:off x="188686" y="291420"/>
            <a:ext cx="11814628" cy="6428694"/>
          </a:xfrm>
        </p:spPr>
        <p:txBody>
          <a:bodyPr>
            <a:noAutofit/>
          </a:bodyPr>
          <a:lstStyle/>
          <a:p>
            <a:r>
              <a:rPr lang="en-US" sz="3600" b="1" dirty="0"/>
              <a:t>Using the Sample Data Model for Example Code</a:t>
            </a:r>
          </a:p>
          <a:p>
            <a:r>
              <a:rPr lang="en-US" sz="3600" dirty="0"/>
              <a:t>In this chapter, we use the same data model as used in </a:t>
            </a:r>
            <a:r>
              <a:rPr lang="en-US" sz="3600" dirty="0">
                <a:hlinkClick r:id="rId3"/>
              </a:rPr>
              <a:t>Chapter </a:t>
            </a:r>
            <a:r>
              <a:rPr lang="en-US" sz="3600" dirty="0" smtClean="0">
                <a:hlinkClick r:id="rId3"/>
              </a:rPr>
              <a:t>7</a:t>
            </a:r>
            <a:r>
              <a:rPr lang="en-US" sz="3600" dirty="0" smtClean="0"/>
              <a:t>.</a:t>
            </a:r>
          </a:p>
          <a:p>
            <a:r>
              <a:rPr lang="en-US" sz="3600" dirty="0" smtClean="0"/>
              <a:t>However</a:t>
            </a:r>
            <a:r>
              <a:rPr lang="en-US" sz="3600" dirty="0"/>
              <a:t>, when we discuss how to implement the auditing features, we will add a few columns and a history table for demonstration. </a:t>
            </a:r>
            <a:endParaRPr lang="en-US" sz="3600" dirty="0" smtClean="0"/>
          </a:p>
          <a:p>
            <a:r>
              <a:rPr lang="en-US" sz="3600" dirty="0" smtClean="0"/>
              <a:t>To </a:t>
            </a:r>
            <a:r>
              <a:rPr lang="en-US" sz="3600" dirty="0"/>
              <a:t>get started, we will begin with the same database creation scripts used in the previous chapter. </a:t>
            </a:r>
            <a:endParaRPr lang="en-US" sz="3600" dirty="0" smtClean="0"/>
          </a:p>
          <a:p>
            <a:r>
              <a:rPr lang="en-US" sz="3600" dirty="0" smtClean="0"/>
              <a:t>If </a:t>
            </a:r>
            <a:r>
              <a:rPr lang="en-US" sz="3600" dirty="0"/>
              <a:t>you skipped </a:t>
            </a:r>
            <a:r>
              <a:rPr lang="en-US" sz="3600" dirty="0">
                <a:hlinkClick r:id="rId3"/>
              </a:rPr>
              <a:t>Chapter 7</a:t>
            </a:r>
            <a:r>
              <a:rPr lang="en-US" sz="3600" dirty="0"/>
              <a:t>, take a look at the data model presented in that chapter's "Sample Data Model for Example Code" section, which can help you understand the sample code in this chapter.</a:t>
            </a:r>
          </a:p>
          <a:p>
            <a:endParaRPr lang="en-US" sz="3600" dirty="0"/>
          </a:p>
        </p:txBody>
      </p:sp>
    </p:spTree>
    <p:extLst>
      <p:ext uri="{BB962C8B-B14F-4D97-AF65-F5344CB8AC3E}">
        <p14:creationId xmlns:p14="http://schemas.microsoft.com/office/powerpoint/2010/main" val="61365443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6176963"/>
          </a:xfrm>
        </p:spPr>
        <p:txBody>
          <a:bodyPr>
            <a:normAutofit/>
          </a:bodyPr>
          <a:lstStyle/>
          <a:p>
            <a:r>
              <a:rPr lang="en-US" sz="2400" b="1" dirty="0"/>
              <a:t>Configuring JPA </a:t>
            </a:r>
            <a:r>
              <a:rPr lang="en-US" sz="2400" b="1" dirty="0" err="1"/>
              <a:t>EntityManagerFactory</a:t>
            </a:r>
            <a:endParaRPr lang="en-US" sz="2400" b="1" dirty="0"/>
          </a:p>
          <a:p>
            <a:r>
              <a:rPr lang="en-US" sz="2400" dirty="0"/>
              <a:t>As mentioned earlier in this chapter, to use JPA in Spring, we need to configure </a:t>
            </a:r>
            <a:r>
              <a:rPr lang="en-US" sz="2400" dirty="0" err="1">
                <a:solidFill>
                  <a:schemeClr val="accent1">
                    <a:lumMod val="75000"/>
                  </a:schemeClr>
                </a:solidFill>
              </a:rPr>
              <a:t>EntityManagerFactory</a:t>
            </a:r>
            <a:r>
              <a:rPr lang="en-US" sz="2400" dirty="0"/>
              <a:t>, just like the </a:t>
            </a:r>
            <a:r>
              <a:rPr lang="en-US" sz="2400" dirty="0" err="1">
                <a:solidFill>
                  <a:schemeClr val="accent1">
                    <a:lumMod val="75000"/>
                  </a:schemeClr>
                </a:solidFill>
              </a:rPr>
              <a:t>SessionFactory</a:t>
            </a:r>
            <a:r>
              <a:rPr lang="en-US" sz="2400" dirty="0"/>
              <a:t> used in Hibernate. Spring supports three types of </a:t>
            </a:r>
            <a:r>
              <a:rPr lang="en-US" sz="2400" dirty="0" err="1">
                <a:solidFill>
                  <a:schemeClr val="accent1">
                    <a:lumMod val="75000"/>
                  </a:schemeClr>
                </a:solidFill>
              </a:rPr>
              <a:t>EntityManagerFactory</a:t>
            </a:r>
            <a:r>
              <a:rPr lang="en-US" sz="2400" dirty="0"/>
              <a:t> configurations.</a:t>
            </a:r>
          </a:p>
          <a:p>
            <a:r>
              <a:rPr lang="en-US" sz="2400" dirty="0"/>
              <a:t>The first one uses the </a:t>
            </a:r>
            <a:r>
              <a:rPr lang="en-US" sz="2400" dirty="0" err="1">
                <a:solidFill>
                  <a:schemeClr val="accent1">
                    <a:lumMod val="75000"/>
                  </a:schemeClr>
                </a:solidFill>
              </a:rPr>
              <a:t>LocalEntityManagerFactoryBean</a:t>
            </a:r>
            <a:r>
              <a:rPr lang="en-US" sz="2400" dirty="0"/>
              <a:t> class. It's the simplest one, which requires only the persistence unit name. However, since it doesn't support the injection of </a:t>
            </a:r>
            <a:r>
              <a:rPr lang="en-US" sz="2400" dirty="0" err="1">
                <a:solidFill>
                  <a:schemeClr val="accent1">
                    <a:lumMod val="75000"/>
                  </a:schemeClr>
                </a:solidFill>
              </a:rPr>
              <a:t>DataSource</a:t>
            </a:r>
            <a:r>
              <a:rPr lang="en-US" sz="2400" dirty="0"/>
              <a:t> and hence isn't able to participate in global transactions, it's suitable only for simple development purposes.</a:t>
            </a:r>
          </a:p>
          <a:p>
            <a:r>
              <a:rPr lang="en-US" sz="2400" dirty="0"/>
              <a:t>The second option is for use in a JEE-compliant container, in which the application server bootstraps the JPA persistence unit based on the information in the deployment descriptors. This allows Spring to look up the entity manager via JNDI lookup. </a:t>
            </a:r>
            <a:r>
              <a:rPr lang="en-US" sz="2400" dirty="0">
                <a:hlinkClick r:id="rId3"/>
              </a:rPr>
              <a:t>Listing 8-1</a:t>
            </a:r>
            <a:r>
              <a:rPr lang="en-US" sz="2400" dirty="0"/>
              <a:t> shows a code snippet for looking up an entity manager via JNDI</a:t>
            </a:r>
            <a:r>
              <a:rPr lang="en-US" sz="2400" dirty="0" smtClean="0"/>
              <a:t>.</a:t>
            </a:r>
          </a:p>
          <a:p>
            <a:endParaRPr lang="en-US" sz="2400" dirty="0"/>
          </a:p>
        </p:txBody>
      </p:sp>
      <p:pic>
        <p:nvPicPr>
          <p:cNvPr id="5" name="Picture 4"/>
          <p:cNvPicPr>
            <a:picLocks noChangeAspect="1"/>
          </p:cNvPicPr>
          <p:nvPr/>
        </p:nvPicPr>
        <p:blipFill>
          <a:blip r:embed="rId4"/>
          <a:stretch>
            <a:fillRect/>
          </a:stretch>
        </p:blipFill>
        <p:spPr>
          <a:xfrm>
            <a:off x="701040" y="4785360"/>
            <a:ext cx="10789920" cy="1965960"/>
          </a:xfrm>
          <a:prstGeom prst="rect">
            <a:avLst/>
          </a:prstGeom>
        </p:spPr>
      </p:pic>
    </p:spTree>
    <p:extLst>
      <p:ext uri="{BB962C8B-B14F-4D97-AF65-F5344CB8AC3E}">
        <p14:creationId xmlns:p14="http://schemas.microsoft.com/office/powerpoint/2010/main" val="268902337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In the JPA specification, a persistence unit should be defined in the configuration file </a:t>
            </a:r>
            <a:r>
              <a:rPr lang="en-US" dirty="0">
                <a:solidFill>
                  <a:schemeClr val="accent1">
                    <a:lumMod val="75000"/>
                  </a:schemeClr>
                </a:solidFill>
              </a:rPr>
              <a:t>META-INF/persistence.xml</a:t>
            </a:r>
            <a:r>
              <a:rPr lang="en-US" dirty="0"/>
              <a:t>. However, as of Spring 3.1, a new feature has been added that eliminates this need; we show you how to use it later in this chapter.</a:t>
            </a:r>
          </a:p>
          <a:p>
            <a:r>
              <a:rPr lang="en-US" dirty="0"/>
              <a:t>The third option, which is the most common and is used in this chapter, is the </a:t>
            </a:r>
            <a:r>
              <a:rPr lang="en-US" dirty="0" err="1">
                <a:solidFill>
                  <a:schemeClr val="accent1">
                    <a:lumMod val="75000"/>
                  </a:schemeClr>
                </a:solidFill>
              </a:rPr>
              <a:t>LocalContainerEntityManagerFactoryBean</a:t>
            </a:r>
            <a:r>
              <a:rPr lang="en-US" dirty="0"/>
              <a:t> class. It supports the injection </a:t>
            </a:r>
            <a:r>
              <a:rPr lang="en-US" dirty="0" smtClean="0"/>
              <a:t>of </a:t>
            </a:r>
            <a:r>
              <a:rPr lang="en-US" dirty="0" err="1" smtClean="0">
                <a:solidFill>
                  <a:schemeClr val="accent1">
                    <a:lumMod val="75000"/>
                  </a:schemeClr>
                </a:solidFill>
              </a:rPr>
              <a:t>DataSource</a:t>
            </a:r>
            <a:r>
              <a:rPr lang="en-US" dirty="0"/>
              <a:t> and can participate in both local and global transactions. </a:t>
            </a:r>
            <a:r>
              <a:rPr lang="en-US" dirty="0">
                <a:hlinkClick r:id="rId3"/>
              </a:rPr>
              <a:t>Listing 8-2</a:t>
            </a:r>
            <a:r>
              <a:rPr lang="en-US" dirty="0"/>
              <a:t> shows the corresponding XML configuration file (app-context-annotation.xml</a:t>
            </a:r>
            <a:r>
              <a:rPr lang="en-US" dirty="0" smtClean="0"/>
              <a:t>).</a:t>
            </a:r>
          </a:p>
          <a:p>
            <a:r>
              <a:rPr lang="en-US" b="1" dirty="0"/>
              <a:t>Listing 8-2: Spring Configuration for </a:t>
            </a:r>
            <a:r>
              <a:rPr lang="en-US" b="1" dirty="0" err="1" smtClean="0"/>
              <a:t>LocalContainerEntityManagerFactoryBean</a:t>
            </a:r>
            <a:endParaRPr lang="en-US" dirty="0"/>
          </a:p>
        </p:txBody>
      </p:sp>
    </p:spTree>
    <p:extLst>
      <p:ext uri="{BB962C8B-B14F-4D97-AF65-F5344CB8AC3E}">
        <p14:creationId xmlns:p14="http://schemas.microsoft.com/office/powerpoint/2010/main" val="3540649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160" y="106680"/>
            <a:ext cx="11932920" cy="6736080"/>
          </a:xfrm>
          <a:prstGeom prst="rect">
            <a:avLst/>
          </a:prstGeom>
        </p:spPr>
      </p:pic>
    </p:spTree>
    <p:extLst>
      <p:ext uri="{BB962C8B-B14F-4D97-AF65-F5344CB8AC3E}">
        <p14:creationId xmlns:p14="http://schemas.microsoft.com/office/powerpoint/2010/main" val="26213242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18" y="182880"/>
            <a:ext cx="11887200" cy="6370319"/>
          </a:xfrm>
        </p:spPr>
        <p:txBody>
          <a:bodyPr>
            <a:normAutofit/>
          </a:bodyPr>
          <a:lstStyle/>
          <a:p>
            <a:r>
              <a:rPr lang="en-US" dirty="0"/>
              <a:t>In the previous configuration, several beans are declared in order to be able to support the configuration of </a:t>
            </a:r>
            <a:r>
              <a:rPr lang="en-US" i="1" dirty="0" err="1">
                <a:solidFill>
                  <a:schemeClr val="accent1">
                    <a:lumMod val="75000"/>
                  </a:schemeClr>
                </a:solidFill>
              </a:rPr>
              <a:t>LocalContainerEntityManagerFactoryBean</a:t>
            </a:r>
            <a:r>
              <a:rPr lang="en-US" dirty="0"/>
              <a:t> with Hibernate as the persistence provider. </a:t>
            </a:r>
            <a:endParaRPr lang="en-US" dirty="0" smtClean="0"/>
          </a:p>
          <a:p>
            <a:r>
              <a:rPr lang="en-US" dirty="0" smtClean="0"/>
              <a:t>The </a:t>
            </a:r>
            <a:r>
              <a:rPr lang="en-US" dirty="0"/>
              <a:t>main configurations are as follows</a:t>
            </a:r>
            <a:r>
              <a:rPr lang="en-US" dirty="0" smtClean="0"/>
              <a:t>:</a:t>
            </a:r>
          </a:p>
          <a:p>
            <a:r>
              <a:rPr lang="en-US" i="1" dirty="0"/>
              <a:t>The</a:t>
            </a:r>
            <a:r>
              <a:rPr lang="en-US" dirty="0"/>
              <a:t> </a:t>
            </a:r>
            <a:r>
              <a:rPr lang="en-US" i="1" dirty="0" err="1">
                <a:solidFill>
                  <a:schemeClr val="accent1">
                    <a:lumMod val="75000"/>
                  </a:schemeClr>
                </a:solidFill>
              </a:rPr>
              <a:t>dataSource</a:t>
            </a:r>
            <a:r>
              <a:rPr lang="en-US" dirty="0"/>
              <a:t> </a:t>
            </a:r>
            <a:r>
              <a:rPr lang="en-US" i="1" dirty="0"/>
              <a:t>bean:</a:t>
            </a:r>
            <a:r>
              <a:rPr lang="en-US" dirty="0"/>
              <a:t> We declared the data source with an embedded database using H2. Because it's an embedded database, the database name is not required.</a:t>
            </a:r>
          </a:p>
          <a:p>
            <a:r>
              <a:rPr lang="en-US" i="1" dirty="0"/>
              <a:t>The</a:t>
            </a:r>
            <a:r>
              <a:rPr lang="en-US" dirty="0"/>
              <a:t> </a:t>
            </a:r>
            <a:r>
              <a:rPr lang="en-US" i="1" dirty="0" err="1">
                <a:solidFill>
                  <a:schemeClr val="accent1">
                    <a:lumMod val="75000"/>
                  </a:schemeClr>
                </a:solidFill>
              </a:rPr>
              <a:t>transactionManager</a:t>
            </a:r>
            <a:r>
              <a:rPr lang="en-US" dirty="0"/>
              <a:t> </a:t>
            </a:r>
            <a:r>
              <a:rPr lang="en-US" i="1" dirty="0"/>
              <a:t>bean:</a:t>
            </a:r>
            <a:r>
              <a:rPr lang="en-US" dirty="0"/>
              <a:t> </a:t>
            </a:r>
            <a:r>
              <a:rPr lang="en-US" dirty="0" err="1">
                <a:solidFill>
                  <a:schemeClr val="accent1">
                    <a:lumMod val="75000"/>
                  </a:schemeClr>
                </a:solidFill>
              </a:rPr>
              <a:t>EntityManagerFactory</a:t>
            </a:r>
            <a:r>
              <a:rPr lang="en-US" dirty="0"/>
              <a:t> requires a transaction manager for transactional data access. Spring provides a transaction manager specifically for JPA (</a:t>
            </a:r>
            <a:r>
              <a:rPr lang="en-US" dirty="0" err="1" smtClean="0">
                <a:solidFill>
                  <a:schemeClr val="accent1">
                    <a:lumMod val="75000"/>
                  </a:schemeClr>
                </a:solidFill>
              </a:rPr>
              <a:t>org.springframework.orm.jpa.JpaTransactionManager</a:t>
            </a:r>
            <a:r>
              <a:rPr lang="en-US" dirty="0"/>
              <a:t>). The bean is declared with an ID of </a:t>
            </a:r>
            <a:r>
              <a:rPr lang="en-US" dirty="0" err="1">
                <a:solidFill>
                  <a:schemeClr val="accent1">
                    <a:lumMod val="75000"/>
                  </a:schemeClr>
                </a:solidFill>
              </a:rPr>
              <a:t>transactionManager</a:t>
            </a:r>
            <a:r>
              <a:rPr lang="en-US" dirty="0"/>
              <a:t> assigned. We discuss transactions in detail in </a:t>
            </a:r>
            <a:r>
              <a:rPr lang="en-US" dirty="0">
                <a:hlinkClick r:id="rId3"/>
              </a:rPr>
              <a:t>Chapter 9</a:t>
            </a:r>
            <a:r>
              <a:rPr lang="en-US" dirty="0"/>
              <a:t>. </a:t>
            </a:r>
            <a:endParaRPr lang="en-US" dirty="0" smtClean="0"/>
          </a:p>
          <a:p>
            <a:r>
              <a:rPr lang="en-US" dirty="0" smtClean="0"/>
              <a:t>We </a:t>
            </a:r>
            <a:r>
              <a:rPr lang="en-US" dirty="0"/>
              <a:t>declare the tag </a:t>
            </a:r>
            <a:r>
              <a:rPr lang="en-US" dirty="0" smtClean="0">
                <a:solidFill>
                  <a:schemeClr val="accent1">
                    <a:lumMod val="75000"/>
                  </a:schemeClr>
                </a:solidFill>
              </a:rPr>
              <a:t>&lt;</a:t>
            </a:r>
            <a:r>
              <a:rPr lang="en-US" dirty="0" err="1">
                <a:solidFill>
                  <a:schemeClr val="accent1">
                    <a:lumMod val="75000"/>
                  </a:schemeClr>
                </a:solidFill>
              </a:rPr>
              <a:t>tx:annotation-driven</a:t>
            </a:r>
            <a:r>
              <a:rPr lang="en-US" dirty="0">
                <a:solidFill>
                  <a:schemeClr val="accent1">
                    <a:lumMod val="75000"/>
                  </a:schemeClr>
                </a:solidFill>
              </a:rPr>
              <a:t>&gt;</a:t>
            </a:r>
            <a:r>
              <a:rPr lang="en-US" dirty="0"/>
              <a:t> to support a declaration of the transaction demarcation requirements using annotations.</a:t>
            </a:r>
          </a:p>
          <a:p>
            <a:endParaRPr lang="en-US" dirty="0"/>
          </a:p>
        </p:txBody>
      </p:sp>
    </p:spTree>
    <p:extLst>
      <p:ext uri="{BB962C8B-B14F-4D97-AF65-F5344CB8AC3E}">
        <p14:creationId xmlns:p14="http://schemas.microsoft.com/office/powerpoint/2010/main" val="393683998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1000"/>
            <a:ext cx="10881360" cy="5795963"/>
          </a:xfrm>
        </p:spPr>
        <p:txBody>
          <a:bodyPr>
            <a:normAutofit fontScale="85000" lnSpcReduction="20000"/>
          </a:bodyPr>
          <a:lstStyle/>
          <a:p>
            <a:r>
              <a:rPr lang="en-US" i="1" dirty="0">
                <a:solidFill>
                  <a:schemeClr val="accent1">
                    <a:lumMod val="75000"/>
                  </a:schemeClr>
                </a:solidFill>
              </a:rPr>
              <a:t>Component scan</a:t>
            </a:r>
            <a:r>
              <a:rPr lang="en-US" i="1" dirty="0"/>
              <a:t>:</a:t>
            </a:r>
            <a:r>
              <a:rPr lang="en-US" dirty="0"/>
              <a:t> The tag should be familiar to you. We instruct Spring to scan the components under the package </a:t>
            </a:r>
            <a:r>
              <a:rPr lang="en-US" dirty="0">
                <a:solidFill>
                  <a:schemeClr val="accent1">
                    <a:lumMod val="75000"/>
                  </a:schemeClr>
                </a:solidFill>
              </a:rPr>
              <a:t>com.apress.prospring4.ch8</a:t>
            </a:r>
            <a:r>
              <a:rPr lang="en-US" dirty="0"/>
              <a:t>.</a:t>
            </a:r>
          </a:p>
          <a:p>
            <a:r>
              <a:rPr lang="en-US" i="1" dirty="0"/>
              <a:t>JPA</a:t>
            </a:r>
            <a:r>
              <a:rPr lang="en-US" dirty="0"/>
              <a:t> </a:t>
            </a:r>
            <a:r>
              <a:rPr lang="en-US" i="1" dirty="0" err="1">
                <a:solidFill>
                  <a:schemeClr val="accent1">
                    <a:lumMod val="75000"/>
                  </a:schemeClr>
                </a:solidFill>
              </a:rPr>
              <a:t>EntityManagerFactory</a:t>
            </a:r>
            <a:r>
              <a:rPr lang="en-US" dirty="0"/>
              <a:t> </a:t>
            </a:r>
            <a:r>
              <a:rPr lang="en-US" i="1" dirty="0"/>
              <a:t>bean:</a:t>
            </a:r>
            <a:r>
              <a:rPr lang="en-US" dirty="0"/>
              <a:t> </a:t>
            </a:r>
            <a:r>
              <a:rPr lang="en-US" dirty="0" smtClean="0"/>
              <a:t/>
            </a:r>
            <a:br>
              <a:rPr lang="en-US" dirty="0" smtClean="0"/>
            </a:br>
            <a:r>
              <a:rPr lang="en-US" dirty="0" smtClean="0"/>
              <a:t>The</a:t>
            </a:r>
            <a:r>
              <a:rPr lang="en-US" dirty="0"/>
              <a:t> </a:t>
            </a:r>
            <a:r>
              <a:rPr lang="en-US" dirty="0" err="1">
                <a:solidFill>
                  <a:schemeClr val="accent1">
                    <a:lumMod val="75000"/>
                  </a:schemeClr>
                </a:solidFill>
              </a:rPr>
              <a:t>emf</a:t>
            </a:r>
            <a:r>
              <a:rPr lang="en-US" dirty="0"/>
              <a:t> bean is the most important part. </a:t>
            </a:r>
            <a:endParaRPr lang="en-US" dirty="0" smtClean="0"/>
          </a:p>
          <a:p>
            <a:r>
              <a:rPr lang="en-US" dirty="0" smtClean="0"/>
              <a:t>First</a:t>
            </a:r>
            <a:r>
              <a:rPr lang="en-US" dirty="0"/>
              <a:t>, we declare the bean to </a:t>
            </a:r>
            <a:r>
              <a:rPr lang="en-US" dirty="0" smtClean="0"/>
              <a:t>use </a:t>
            </a:r>
            <a:r>
              <a:rPr lang="en-US" dirty="0" err="1" smtClean="0">
                <a:solidFill>
                  <a:schemeClr val="accent1">
                    <a:lumMod val="75000"/>
                  </a:schemeClr>
                </a:solidFill>
              </a:rPr>
              <a:t>LocalContainerEntityManagerFactoryBean</a:t>
            </a:r>
            <a:r>
              <a:rPr lang="en-US" dirty="0"/>
              <a:t>. </a:t>
            </a:r>
            <a:endParaRPr lang="en-US" dirty="0" smtClean="0"/>
          </a:p>
          <a:p>
            <a:r>
              <a:rPr lang="en-US" dirty="0" smtClean="0"/>
              <a:t>Within </a:t>
            </a:r>
            <a:r>
              <a:rPr lang="en-US" dirty="0"/>
              <a:t>the bean, several properties are provided. </a:t>
            </a:r>
            <a:endParaRPr lang="en-US" dirty="0" smtClean="0"/>
          </a:p>
          <a:p>
            <a:r>
              <a:rPr lang="en-US" dirty="0" smtClean="0"/>
              <a:t>First</a:t>
            </a:r>
            <a:r>
              <a:rPr lang="en-US" dirty="0"/>
              <a:t>, as you might have expected, we need to inject the </a:t>
            </a:r>
            <a:r>
              <a:rPr lang="en-US" dirty="0" err="1">
                <a:solidFill>
                  <a:schemeClr val="accent1">
                    <a:lumMod val="75000"/>
                  </a:schemeClr>
                </a:solidFill>
              </a:rPr>
              <a:t>DataSource</a:t>
            </a:r>
            <a:r>
              <a:rPr lang="en-US" dirty="0"/>
              <a:t> </a:t>
            </a:r>
            <a:r>
              <a:rPr lang="en-US" dirty="0" smtClean="0"/>
              <a:t>bean.</a:t>
            </a:r>
          </a:p>
          <a:p>
            <a:r>
              <a:rPr lang="en-US" dirty="0" smtClean="0"/>
              <a:t>Second</a:t>
            </a:r>
            <a:r>
              <a:rPr lang="en-US" dirty="0"/>
              <a:t>, we configure the property </a:t>
            </a:r>
            <a:r>
              <a:rPr lang="en-US" dirty="0" err="1">
                <a:solidFill>
                  <a:schemeClr val="accent1">
                    <a:lumMod val="75000"/>
                  </a:schemeClr>
                </a:solidFill>
              </a:rPr>
              <a:t>jpaVendorAdapter</a:t>
            </a:r>
            <a:r>
              <a:rPr lang="en-US" dirty="0"/>
              <a:t> with the class </a:t>
            </a:r>
            <a:r>
              <a:rPr lang="en-US" dirty="0" err="1">
                <a:solidFill>
                  <a:schemeClr val="accent1">
                    <a:lumMod val="75000"/>
                  </a:schemeClr>
                </a:solidFill>
              </a:rPr>
              <a:t>HibernateJpaVendorAdapter</a:t>
            </a:r>
            <a:r>
              <a:rPr lang="en-US" dirty="0"/>
              <a:t>, because we are using Hibernate. </a:t>
            </a:r>
            <a:endParaRPr lang="en-US" dirty="0" smtClean="0"/>
          </a:p>
          <a:p>
            <a:r>
              <a:rPr lang="en-US" dirty="0" smtClean="0"/>
              <a:t>Third</a:t>
            </a:r>
            <a:r>
              <a:rPr lang="en-US" dirty="0"/>
              <a:t>, we instruct the entity factory to scan for the domain objects with ORM annotations under the package </a:t>
            </a:r>
            <a:r>
              <a:rPr lang="en-US" dirty="0">
                <a:solidFill>
                  <a:schemeClr val="accent1">
                    <a:lumMod val="75000"/>
                  </a:schemeClr>
                </a:solidFill>
              </a:rPr>
              <a:t>com.apress.prospring4.ch8 </a:t>
            </a:r>
            <a:r>
              <a:rPr lang="en-US" dirty="0"/>
              <a:t>(specified by the </a:t>
            </a:r>
            <a:r>
              <a:rPr lang="en-US" dirty="0">
                <a:solidFill>
                  <a:schemeClr val="accent1">
                    <a:lumMod val="75000"/>
                  </a:schemeClr>
                </a:solidFill>
              </a:rPr>
              <a:t>&lt;property name="</a:t>
            </a:r>
            <a:r>
              <a:rPr lang="en-US" dirty="0" err="1">
                <a:solidFill>
                  <a:schemeClr val="accent1">
                    <a:lumMod val="75000"/>
                  </a:schemeClr>
                </a:solidFill>
              </a:rPr>
              <a:t>packagesToScan</a:t>
            </a:r>
            <a:r>
              <a:rPr lang="en-US" dirty="0">
                <a:solidFill>
                  <a:schemeClr val="accent1">
                    <a:lumMod val="75000"/>
                  </a:schemeClr>
                </a:solidFill>
              </a:rPr>
              <a:t>"&gt;</a:t>
            </a:r>
            <a:r>
              <a:rPr lang="en-US" dirty="0"/>
              <a:t> tag). </a:t>
            </a:r>
            <a:endParaRPr lang="en-US" dirty="0" smtClean="0"/>
          </a:p>
          <a:p>
            <a:r>
              <a:rPr lang="en-US" dirty="0" smtClean="0"/>
              <a:t>Note </a:t>
            </a:r>
            <a:r>
              <a:rPr lang="en-US" dirty="0"/>
              <a:t>that this feature has been available only since Spring 3.1, and with the support of domain class scanning, you can skip the definition of the persistence unit in the </a:t>
            </a:r>
            <a:r>
              <a:rPr lang="en-US" dirty="0">
                <a:solidFill>
                  <a:schemeClr val="accent1">
                    <a:lumMod val="75000"/>
                  </a:schemeClr>
                </a:solidFill>
              </a:rPr>
              <a:t>META-INF/persistence.xml</a:t>
            </a:r>
            <a:r>
              <a:rPr lang="en-US" dirty="0"/>
              <a:t> file. </a:t>
            </a:r>
            <a:endParaRPr lang="en-US" dirty="0" smtClean="0"/>
          </a:p>
          <a:p>
            <a:r>
              <a:rPr lang="en-US" dirty="0" smtClean="0"/>
              <a:t>Finally</a:t>
            </a:r>
            <a:r>
              <a:rPr lang="en-US" dirty="0"/>
              <a:t>, the </a:t>
            </a:r>
            <a:r>
              <a:rPr lang="en-US" dirty="0" err="1">
                <a:solidFill>
                  <a:schemeClr val="accent1">
                    <a:lumMod val="75000"/>
                  </a:schemeClr>
                </a:solidFill>
              </a:rPr>
              <a:t>jpaProperties</a:t>
            </a:r>
            <a:r>
              <a:rPr lang="en-US" dirty="0"/>
              <a:t> property provides configuration details for the persistence provider, Hibernate. You will see that the configuration options are the same as those we used in </a:t>
            </a:r>
            <a:r>
              <a:rPr lang="en-US" dirty="0">
                <a:hlinkClick r:id="rId2"/>
              </a:rPr>
              <a:t>Chapter 7</a:t>
            </a:r>
            <a:r>
              <a:rPr lang="en-US" dirty="0"/>
              <a:t>, so we can skip the explanation here.</a:t>
            </a:r>
          </a:p>
          <a:p>
            <a:endParaRPr lang="en-US" dirty="0"/>
          </a:p>
        </p:txBody>
      </p:sp>
    </p:spTree>
    <p:extLst>
      <p:ext uri="{BB962C8B-B14F-4D97-AF65-F5344CB8AC3E}">
        <p14:creationId xmlns:p14="http://schemas.microsoft.com/office/powerpoint/2010/main" val="265496887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27" y="259080"/>
            <a:ext cx="10965873" cy="6280265"/>
          </a:xfrm>
        </p:spPr>
        <p:txBody>
          <a:bodyPr>
            <a:normAutofit/>
          </a:bodyPr>
          <a:lstStyle/>
          <a:p>
            <a:r>
              <a:rPr lang="en-US" b="1" dirty="0"/>
              <a:t>Using JPA Annotations for ORM Mapping</a:t>
            </a:r>
          </a:p>
          <a:p>
            <a:r>
              <a:rPr lang="en-US" dirty="0"/>
              <a:t>Hibernate influenced the design of JPA in many ways. </a:t>
            </a:r>
            <a:endParaRPr lang="en-US" dirty="0" smtClean="0"/>
          </a:p>
          <a:p>
            <a:r>
              <a:rPr lang="en-US" dirty="0" smtClean="0"/>
              <a:t>For </a:t>
            </a:r>
            <a:r>
              <a:rPr lang="en-US" dirty="0"/>
              <a:t>the mapping annotations, they are so close that the annotations we used in </a:t>
            </a:r>
            <a:r>
              <a:rPr lang="en-US" dirty="0">
                <a:hlinkClick r:id="rId3"/>
              </a:rPr>
              <a:t>Chapter 7</a:t>
            </a:r>
            <a:r>
              <a:rPr lang="en-US" dirty="0"/>
              <a:t> for mapping the domain objects to the database are the same in JPA. </a:t>
            </a:r>
            <a:endParaRPr lang="en-US" dirty="0" smtClean="0"/>
          </a:p>
          <a:p>
            <a:r>
              <a:rPr lang="en-US" dirty="0" smtClean="0"/>
              <a:t>If </a:t>
            </a:r>
            <a:r>
              <a:rPr lang="en-US" dirty="0"/>
              <a:t>you take a look at the domain classes' source code in </a:t>
            </a:r>
            <a:r>
              <a:rPr lang="en-US" dirty="0">
                <a:hlinkClick r:id="rId3"/>
              </a:rPr>
              <a:t>Chapter 7</a:t>
            </a:r>
            <a:r>
              <a:rPr lang="en-US" dirty="0"/>
              <a:t>, you will see that all mapping annotations are under the package </a:t>
            </a:r>
            <a:r>
              <a:rPr lang="en-US" dirty="0" err="1">
                <a:solidFill>
                  <a:schemeClr val="accent1">
                    <a:lumMod val="75000"/>
                  </a:schemeClr>
                </a:solidFill>
              </a:rPr>
              <a:t>javax.persistence</a:t>
            </a:r>
            <a:r>
              <a:rPr lang="en-US" dirty="0"/>
              <a:t>, which means those annotations are already JPA compatible.</a:t>
            </a:r>
          </a:p>
          <a:p>
            <a:r>
              <a:rPr lang="en-US" dirty="0"/>
              <a:t>Once </a:t>
            </a:r>
            <a:r>
              <a:rPr lang="en-US" dirty="0" err="1">
                <a:solidFill>
                  <a:schemeClr val="accent1">
                    <a:lumMod val="75000"/>
                  </a:schemeClr>
                </a:solidFill>
              </a:rPr>
              <a:t>EntityManagerFactory</a:t>
            </a:r>
            <a:r>
              <a:rPr lang="en-US" dirty="0"/>
              <a:t> has been properly configured, injecting it into your classes is very simple. </a:t>
            </a:r>
            <a:endParaRPr lang="en-US" dirty="0" smtClean="0"/>
          </a:p>
          <a:p>
            <a:r>
              <a:rPr lang="en-US" dirty="0" smtClean="0">
                <a:hlinkClick r:id="rId4"/>
              </a:rPr>
              <a:t>Listing </a:t>
            </a:r>
            <a:r>
              <a:rPr lang="en-US" dirty="0">
                <a:hlinkClick r:id="rId4"/>
              </a:rPr>
              <a:t>8-3</a:t>
            </a:r>
            <a:r>
              <a:rPr lang="en-US" dirty="0"/>
              <a:t> shows the code for the </a:t>
            </a:r>
            <a:r>
              <a:rPr lang="en-US" dirty="0" err="1">
                <a:solidFill>
                  <a:schemeClr val="accent1">
                    <a:lumMod val="75000"/>
                  </a:schemeClr>
                </a:solidFill>
              </a:rPr>
              <a:t>ContactServiceImplclass</a:t>
            </a:r>
            <a:r>
              <a:rPr lang="en-US" dirty="0"/>
              <a:t>, which we will use as the sample for performing database operations using </a:t>
            </a:r>
            <a:r>
              <a:rPr lang="en-US" dirty="0" smtClean="0"/>
              <a:t>JPA.</a:t>
            </a:r>
          </a:p>
          <a:p>
            <a:endParaRPr lang="en-US" dirty="0"/>
          </a:p>
        </p:txBody>
      </p:sp>
    </p:spTree>
    <p:extLst>
      <p:ext uri="{BB962C8B-B14F-4D97-AF65-F5344CB8AC3E}">
        <p14:creationId xmlns:p14="http://schemas.microsoft.com/office/powerpoint/2010/main" val="29172400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156845"/>
            <a:ext cx="10515600" cy="198755"/>
          </a:xfrm>
        </p:spPr>
        <p:txBody>
          <a:bodyPr>
            <a:normAutofit fontScale="90000"/>
          </a:bodyPr>
          <a:lstStyle/>
          <a:p>
            <a:pPr algn="ctr"/>
            <a:r>
              <a:rPr lang="en-US" sz="2800" b="1" dirty="0" smtClean="0"/>
              <a:t>ContactServiceImpl.java</a:t>
            </a:r>
            <a:endParaRPr lang="en-US" sz="2800" b="1" dirty="0"/>
          </a:p>
        </p:txBody>
      </p:sp>
      <p:pic>
        <p:nvPicPr>
          <p:cNvPr id="4" name="Content Placeholder 3"/>
          <p:cNvPicPr>
            <a:picLocks noGrp="1" noChangeAspect="1"/>
          </p:cNvPicPr>
          <p:nvPr>
            <p:ph idx="1"/>
          </p:nvPr>
        </p:nvPicPr>
        <p:blipFill>
          <a:blip r:embed="rId2"/>
          <a:stretch>
            <a:fillRect/>
          </a:stretch>
        </p:blipFill>
        <p:spPr>
          <a:xfrm>
            <a:off x="335280" y="655320"/>
            <a:ext cx="11430000" cy="5958840"/>
          </a:xfrm>
          <a:prstGeom prst="rect">
            <a:avLst/>
          </a:prstGeom>
        </p:spPr>
      </p:pic>
    </p:spTree>
    <p:extLst>
      <p:ext uri="{BB962C8B-B14F-4D97-AF65-F5344CB8AC3E}">
        <p14:creationId xmlns:p14="http://schemas.microsoft.com/office/powerpoint/2010/main" val="347959745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563880" y="167640"/>
            <a:ext cx="11140440" cy="6583680"/>
          </a:xfrm>
          <a:prstGeom prst="rect">
            <a:avLst/>
          </a:prstGeom>
        </p:spPr>
      </p:pic>
    </p:spTree>
    <p:extLst>
      <p:ext uri="{BB962C8B-B14F-4D97-AF65-F5344CB8AC3E}">
        <p14:creationId xmlns:p14="http://schemas.microsoft.com/office/powerpoint/2010/main" val="56973281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0"/>
            <a:ext cx="10515600" cy="518795"/>
          </a:xfrm>
        </p:spPr>
        <p:txBody>
          <a:bodyPr>
            <a:noAutofit/>
          </a:bodyPr>
          <a:lstStyle/>
          <a:p>
            <a:pPr algn="ctr"/>
            <a:r>
              <a:rPr lang="en-US" sz="3200" b="1" dirty="0"/>
              <a:t>Listing 6-9: Pure JDBC Implementation Testing</a:t>
            </a:r>
            <a:endParaRPr lang="en-US" sz="3200" dirty="0"/>
          </a:p>
        </p:txBody>
      </p:sp>
      <p:pic>
        <p:nvPicPr>
          <p:cNvPr id="4" name="Content Placeholder 3"/>
          <p:cNvPicPr>
            <a:picLocks noGrp="1" noChangeAspect="1"/>
          </p:cNvPicPr>
          <p:nvPr>
            <p:ph idx="1"/>
          </p:nvPr>
        </p:nvPicPr>
        <p:blipFill>
          <a:blip r:embed="rId2"/>
          <a:stretch>
            <a:fillRect/>
          </a:stretch>
        </p:blipFill>
        <p:spPr>
          <a:xfrm>
            <a:off x="335280" y="518795"/>
            <a:ext cx="11445240" cy="6126480"/>
          </a:xfrm>
          <a:prstGeom prst="rect">
            <a:avLst/>
          </a:prstGeom>
        </p:spPr>
      </p:pic>
    </p:spTree>
    <p:extLst>
      <p:ext uri="{BB962C8B-B14F-4D97-AF65-F5344CB8AC3E}">
        <p14:creationId xmlns:p14="http://schemas.microsoft.com/office/powerpoint/2010/main" val="29103064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0" y="182880"/>
            <a:ext cx="10972800" cy="6522720"/>
          </a:xfrm>
        </p:spPr>
        <p:txBody>
          <a:bodyPr>
            <a:normAutofit fontScale="92500" lnSpcReduction="20000"/>
          </a:bodyPr>
          <a:lstStyle/>
          <a:p>
            <a:r>
              <a:rPr lang="en-US" dirty="0"/>
              <a:t>Several annotations are applied to the class. </a:t>
            </a:r>
            <a:endParaRPr lang="en-US" dirty="0" smtClean="0"/>
          </a:p>
          <a:p>
            <a:r>
              <a:rPr lang="en-US" dirty="0" smtClean="0"/>
              <a:t>The</a:t>
            </a:r>
            <a:r>
              <a:rPr lang="en-US" dirty="0"/>
              <a:t> </a:t>
            </a:r>
            <a:r>
              <a:rPr lang="en-US" dirty="0">
                <a:solidFill>
                  <a:schemeClr val="accent1">
                    <a:lumMod val="75000"/>
                  </a:schemeClr>
                </a:solidFill>
              </a:rPr>
              <a:t>@Service</a:t>
            </a:r>
            <a:r>
              <a:rPr lang="en-US" dirty="0"/>
              <a:t> annotation is used to identify the class as being a Spring component that provides business services to another layer and assigns the Spring bean the name </a:t>
            </a:r>
            <a:r>
              <a:rPr lang="en-US" i="1" dirty="0" err="1">
                <a:solidFill>
                  <a:schemeClr val="accent1">
                    <a:lumMod val="75000"/>
                  </a:schemeClr>
                </a:solidFill>
              </a:rPr>
              <a:t>jpaContactService</a:t>
            </a:r>
            <a:r>
              <a:rPr lang="en-US" dirty="0"/>
              <a:t>. </a:t>
            </a:r>
            <a:endParaRPr lang="en-US" dirty="0" smtClean="0"/>
          </a:p>
          <a:p>
            <a:r>
              <a:rPr lang="en-US" dirty="0" smtClean="0"/>
              <a:t>The</a:t>
            </a:r>
            <a:r>
              <a:rPr lang="en-US" dirty="0"/>
              <a:t> </a:t>
            </a:r>
            <a:r>
              <a:rPr lang="en-US" dirty="0">
                <a:solidFill>
                  <a:schemeClr val="accent1">
                    <a:lumMod val="75000"/>
                  </a:schemeClr>
                </a:solidFill>
              </a:rPr>
              <a:t>@</a:t>
            </a:r>
            <a:r>
              <a:rPr lang="en-US" i="1" dirty="0">
                <a:solidFill>
                  <a:schemeClr val="accent1">
                    <a:lumMod val="75000"/>
                  </a:schemeClr>
                </a:solidFill>
              </a:rPr>
              <a:t>Repository</a:t>
            </a:r>
            <a:r>
              <a:rPr lang="en-US" dirty="0">
                <a:solidFill>
                  <a:schemeClr val="accent1">
                    <a:lumMod val="75000"/>
                  </a:schemeClr>
                </a:solidFill>
              </a:rPr>
              <a:t> </a:t>
            </a:r>
            <a:r>
              <a:rPr lang="en-US" dirty="0"/>
              <a:t>annotation indicates that the class contains data access logic and instructs Spring to translate the vendor-specific exceptions to Spring's </a:t>
            </a:r>
            <a:r>
              <a:rPr lang="en-US" i="1" dirty="0" err="1">
                <a:solidFill>
                  <a:schemeClr val="accent1">
                    <a:lumMod val="75000"/>
                  </a:schemeClr>
                </a:solidFill>
              </a:rPr>
              <a:t>DataAccessException</a:t>
            </a:r>
            <a:r>
              <a:rPr lang="en-US" dirty="0"/>
              <a:t> hierarchy. </a:t>
            </a:r>
            <a:endParaRPr lang="en-US" dirty="0" smtClean="0"/>
          </a:p>
          <a:p>
            <a:r>
              <a:rPr lang="en-US" dirty="0" smtClean="0"/>
              <a:t>As </a:t>
            </a:r>
            <a:r>
              <a:rPr lang="en-US" dirty="0"/>
              <a:t>you are already familiar with, the </a:t>
            </a:r>
            <a:r>
              <a:rPr lang="en-US" dirty="0">
                <a:solidFill>
                  <a:schemeClr val="accent1">
                    <a:lumMod val="75000"/>
                  </a:schemeClr>
                </a:solidFill>
              </a:rPr>
              <a:t>@</a:t>
            </a:r>
            <a:r>
              <a:rPr lang="en-US" dirty="0" smtClean="0">
                <a:solidFill>
                  <a:schemeClr val="accent1">
                    <a:lumMod val="75000"/>
                  </a:schemeClr>
                </a:solidFill>
              </a:rPr>
              <a:t>Transactional </a:t>
            </a:r>
            <a:r>
              <a:rPr lang="en-US" dirty="0" smtClean="0"/>
              <a:t>annotation</a:t>
            </a:r>
            <a:r>
              <a:rPr lang="en-US" dirty="0" smtClean="0">
                <a:solidFill>
                  <a:schemeClr val="accent1">
                    <a:lumMod val="75000"/>
                  </a:schemeClr>
                </a:solidFill>
              </a:rPr>
              <a:t> </a:t>
            </a:r>
            <a:r>
              <a:rPr lang="en-US" dirty="0"/>
              <a:t>is used for defining transaction requirements.</a:t>
            </a:r>
          </a:p>
          <a:p>
            <a:r>
              <a:rPr lang="en-US" dirty="0"/>
              <a:t>To inject </a:t>
            </a:r>
            <a:r>
              <a:rPr lang="en-US" i="1" dirty="0" err="1">
                <a:solidFill>
                  <a:schemeClr val="accent1">
                    <a:lumMod val="75000"/>
                  </a:schemeClr>
                </a:solidFill>
              </a:rPr>
              <a:t>EntityManager</a:t>
            </a:r>
            <a:r>
              <a:rPr lang="en-US" dirty="0"/>
              <a:t>, we use the </a:t>
            </a:r>
            <a:r>
              <a:rPr lang="en-US" dirty="0">
                <a:solidFill>
                  <a:schemeClr val="accent1">
                    <a:lumMod val="75000"/>
                  </a:schemeClr>
                </a:solidFill>
              </a:rPr>
              <a:t>@</a:t>
            </a:r>
            <a:r>
              <a:rPr lang="en-US" i="1" dirty="0" err="1">
                <a:solidFill>
                  <a:schemeClr val="accent1">
                    <a:lumMod val="75000"/>
                  </a:schemeClr>
                </a:solidFill>
              </a:rPr>
              <a:t>PersistenceContext</a:t>
            </a:r>
            <a:r>
              <a:rPr lang="en-US" dirty="0"/>
              <a:t> annotation, which is the standard JPA annotation for entity manager injection. </a:t>
            </a:r>
            <a:endParaRPr lang="en-US" dirty="0" smtClean="0"/>
          </a:p>
          <a:p>
            <a:r>
              <a:rPr lang="en-US" dirty="0" smtClean="0"/>
              <a:t>It </a:t>
            </a:r>
            <a:r>
              <a:rPr lang="en-US" dirty="0"/>
              <a:t>may be questionable as to why we're using the name </a:t>
            </a:r>
            <a:r>
              <a:rPr lang="en-US" dirty="0">
                <a:solidFill>
                  <a:schemeClr val="accent1">
                    <a:lumMod val="75000"/>
                  </a:schemeClr>
                </a:solidFill>
              </a:rPr>
              <a:t>@</a:t>
            </a:r>
            <a:r>
              <a:rPr lang="en-US" dirty="0" err="1">
                <a:solidFill>
                  <a:schemeClr val="accent1">
                    <a:lumMod val="75000"/>
                  </a:schemeClr>
                </a:solidFill>
              </a:rPr>
              <a:t>PersistenceContext</a:t>
            </a:r>
            <a:r>
              <a:rPr lang="en-US" dirty="0"/>
              <a:t> to inject an entity manager, but if you consider that the persistence context itself is managed by </a:t>
            </a:r>
            <a:r>
              <a:rPr lang="en-US" dirty="0" err="1">
                <a:solidFill>
                  <a:schemeClr val="accent1">
                    <a:lumMod val="75000"/>
                  </a:schemeClr>
                </a:solidFill>
              </a:rPr>
              <a:t>EntityManager</a:t>
            </a:r>
            <a:r>
              <a:rPr lang="en-US" dirty="0"/>
              <a:t>, the annotation naming makes perfect sense. </a:t>
            </a:r>
            <a:endParaRPr lang="en-US" dirty="0" smtClean="0"/>
          </a:p>
          <a:p>
            <a:r>
              <a:rPr lang="en-US" dirty="0" smtClean="0"/>
              <a:t>If </a:t>
            </a:r>
            <a:r>
              <a:rPr lang="en-US" dirty="0"/>
              <a:t>you have multiple persistence units in your application, you can also add the </a:t>
            </a:r>
            <a:r>
              <a:rPr lang="en-US" i="1" dirty="0" err="1">
                <a:solidFill>
                  <a:schemeClr val="accent1">
                    <a:lumMod val="75000"/>
                  </a:schemeClr>
                </a:solidFill>
              </a:rPr>
              <a:t>unitName</a:t>
            </a:r>
            <a:r>
              <a:rPr lang="en-US" dirty="0"/>
              <a:t> attribute to the annotation to specify which persistence unit you want to be injected. </a:t>
            </a:r>
            <a:endParaRPr lang="en-US" dirty="0" smtClean="0"/>
          </a:p>
          <a:p>
            <a:r>
              <a:rPr lang="en-US" dirty="0" smtClean="0"/>
              <a:t>Typically</a:t>
            </a:r>
            <a:r>
              <a:rPr lang="en-US" dirty="0"/>
              <a:t>, a persistence unit represents an individual back-end </a:t>
            </a:r>
            <a:r>
              <a:rPr lang="en-US" i="1" dirty="0" err="1">
                <a:solidFill>
                  <a:schemeClr val="accent1">
                    <a:lumMod val="75000"/>
                  </a:schemeClr>
                </a:solidFill>
              </a:rPr>
              <a:t>DataSource</a:t>
            </a:r>
            <a:r>
              <a:rPr lang="en-US" dirty="0" smtClean="0"/>
              <a:t>.</a:t>
            </a:r>
            <a:endParaRPr lang="en-US" dirty="0"/>
          </a:p>
        </p:txBody>
      </p:sp>
    </p:spTree>
    <p:extLst>
      <p:ext uri="{BB962C8B-B14F-4D97-AF65-F5344CB8AC3E}">
        <p14:creationId xmlns:p14="http://schemas.microsoft.com/office/powerpoint/2010/main" val="17886130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406"/>
            <a:ext cx="10515600" cy="534035"/>
          </a:xfrm>
        </p:spPr>
        <p:txBody>
          <a:bodyPr>
            <a:normAutofit fontScale="90000"/>
          </a:bodyPr>
          <a:lstStyle/>
          <a:p>
            <a:pPr algn="ctr"/>
            <a:r>
              <a:rPr lang="en-US" b="1" dirty="0"/>
              <a:t>Performing Database Operations with </a:t>
            </a:r>
            <a:r>
              <a:rPr lang="en-US" b="1" dirty="0" smtClean="0"/>
              <a:t>JPA</a:t>
            </a:r>
            <a:endParaRPr lang="en-US" dirty="0"/>
          </a:p>
        </p:txBody>
      </p:sp>
      <p:sp>
        <p:nvSpPr>
          <p:cNvPr id="3" name="Content Placeholder 2"/>
          <p:cNvSpPr>
            <a:spLocks noGrp="1"/>
          </p:cNvSpPr>
          <p:nvPr>
            <p:ph idx="1"/>
          </p:nvPr>
        </p:nvSpPr>
        <p:spPr>
          <a:xfrm>
            <a:off x="274320" y="716280"/>
            <a:ext cx="11506200" cy="5913120"/>
          </a:xfrm>
        </p:spPr>
        <p:txBody>
          <a:bodyPr>
            <a:normAutofit lnSpcReduction="10000"/>
          </a:bodyPr>
          <a:lstStyle/>
          <a:p>
            <a:r>
              <a:rPr lang="en-US" sz="2400" dirty="0"/>
              <a:t>This section covers how to perform database operations in JPA. </a:t>
            </a:r>
            <a:endParaRPr lang="en-US" sz="2400" dirty="0" smtClean="0"/>
          </a:p>
          <a:p>
            <a:r>
              <a:rPr lang="en-US" sz="2400" dirty="0" smtClean="0">
                <a:hlinkClick r:id="rId3"/>
              </a:rPr>
              <a:t>Listing </a:t>
            </a:r>
            <a:r>
              <a:rPr lang="en-US" sz="2400" dirty="0">
                <a:hlinkClick r:id="rId3"/>
              </a:rPr>
              <a:t>8-4</a:t>
            </a:r>
            <a:r>
              <a:rPr lang="en-US" sz="2400" dirty="0"/>
              <a:t> shows the </a:t>
            </a:r>
            <a:r>
              <a:rPr lang="en-US" sz="2400" dirty="0" err="1"/>
              <a:t>ContactService</a:t>
            </a:r>
            <a:r>
              <a:rPr lang="en-US" sz="2400" dirty="0"/>
              <a:t> interface, which indicates the contact information services we are going to provide</a:t>
            </a:r>
            <a:r>
              <a:rPr lang="en-US" sz="2400" dirty="0" smtClean="0"/>
              <a:t>.</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The </a:t>
            </a:r>
            <a:r>
              <a:rPr lang="en-US" sz="2400" dirty="0"/>
              <a:t>interface is very simple; it has just three finder methods, one save method, and one delete method. The save method will serve both the insert and update operations.</a:t>
            </a:r>
            <a:endParaRPr lang="en-US" sz="2400" dirty="0" smtClean="0"/>
          </a:p>
        </p:txBody>
      </p:sp>
      <p:pic>
        <p:nvPicPr>
          <p:cNvPr id="6" name="Picture 5"/>
          <p:cNvPicPr>
            <a:picLocks noChangeAspect="1"/>
          </p:cNvPicPr>
          <p:nvPr/>
        </p:nvPicPr>
        <p:blipFill>
          <a:blip r:embed="rId4"/>
          <a:stretch>
            <a:fillRect/>
          </a:stretch>
        </p:blipFill>
        <p:spPr>
          <a:xfrm>
            <a:off x="1562100" y="2026920"/>
            <a:ext cx="8930640" cy="3337560"/>
          </a:xfrm>
          <a:prstGeom prst="rect">
            <a:avLst/>
          </a:prstGeom>
        </p:spPr>
      </p:pic>
    </p:spTree>
    <p:extLst>
      <p:ext uri="{BB962C8B-B14F-4D97-AF65-F5344CB8AC3E}">
        <p14:creationId xmlns:p14="http://schemas.microsoft.com/office/powerpoint/2010/main" val="10680125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366395"/>
          </a:xfrm>
        </p:spPr>
        <p:txBody>
          <a:bodyPr>
            <a:normAutofit fontScale="90000"/>
          </a:bodyPr>
          <a:lstStyle/>
          <a:p>
            <a:endParaRPr lang="en-US"/>
          </a:p>
        </p:txBody>
      </p:sp>
      <p:sp>
        <p:nvSpPr>
          <p:cNvPr id="3" name="Content Placeholder 2"/>
          <p:cNvSpPr>
            <a:spLocks noGrp="1"/>
          </p:cNvSpPr>
          <p:nvPr>
            <p:ph idx="1"/>
          </p:nvPr>
        </p:nvSpPr>
        <p:spPr>
          <a:xfrm>
            <a:off x="838200" y="670560"/>
            <a:ext cx="10515600" cy="5506403"/>
          </a:xfrm>
        </p:spPr>
        <p:txBody>
          <a:bodyPr>
            <a:normAutofit/>
          </a:bodyPr>
          <a:lstStyle/>
          <a:p>
            <a:r>
              <a:rPr lang="en-US" b="1" dirty="0"/>
              <a:t>Using the Java Persistence Query Language to Query Data</a:t>
            </a:r>
          </a:p>
          <a:p>
            <a:r>
              <a:rPr lang="en-US" dirty="0"/>
              <a:t>The syntax for JPQL and HQL is very similar, and in fact, all the HQL queries that we used in </a:t>
            </a:r>
            <a:r>
              <a:rPr lang="en-US" dirty="0">
                <a:hlinkClick r:id="rId2"/>
              </a:rPr>
              <a:t>Chapter 7</a:t>
            </a:r>
            <a:r>
              <a:rPr lang="en-US" dirty="0"/>
              <a:t> are reusable to implement the three finder methods within the </a:t>
            </a:r>
            <a:r>
              <a:rPr lang="en-US" dirty="0" err="1"/>
              <a:t>ContactService</a:t>
            </a:r>
            <a:r>
              <a:rPr lang="en-US" dirty="0"/>
              <a:t> interface. </a:t>
            </a:r>
            <a:endParaRPr lang="en-US" dirty="0" smtClean="0"/>
          </a:p>
          <a:p>
            <a:r>
              <a:rPr lang="en-US" dirty="0" smtClean="0"/>
              <a:t>In </a:t>
            </a:r>
            <a:r>
              <a:rPr lang="en-US" dirty="0"/>
              <a:t>order to use JPA and Hibernate, you need to add the dependencies as outlined in </a:t>
            </a:r>
            <a:r>
              <a:rPr lang="en-US" dirty="0">
                <a:hlinkClick r:id="rId3"/>
              </a:rPr>
              <a:t>Table 8-1</a:t>
            </a:r>
            <a:r>
              <a:rPr lang="en-US" dirty="0"/>
              <a:t> to your project.</a:t>
            </a:r>
          </a:p>
          <a:p>
            <a:endParaRPr lang="en-US" dirty="0" smtClean="0"/>
          </a:p>
          <a:p>
            <a:endParaRPr lang="en-US" sz="2400" dirty="0" smtClean="0"/>
          </a:p>
          <a:p>
            <a:endParaRPr lang="en-US" sz="2400" dirty="0">
              <a:hlinkClick r:id="rId3"/>
            </a:endParaRPr>
          </a:p>
          <a:p>
            <a:endParaRPr lang="en-US" sz="2400" dirty="0" smtClean="0">
              <a:hlinkClick r:id="rId3"/>
            </a:endParaRPr>
          </a:p>
          <a:p>
            <a:r>
              <a:rPr lang="en-US" sz="2400" dirty="0" smtClean="0">
                <a:hlinkClick r:id="rId3"/>
              </a:rPr>
              <a:t>Listing </a:t>
            </a:r>
            <a:r>
              <a:rPr lang="en-US" sz="2400" dirty="0">
                <a:hlinkClick r:id="rId3"/>
              </a:rPr>
              <a:t>8-5</a:t>
            </a:r>
            <a:r>
              <a:rPr lang="en-US" sz="2400" dirty="0"/>
              <a:t> recaps the code for the domain object model classes from </a:t>
            </a:r>
            <a:r>
              <a:rPr lang="en-US" sz="2400" dirty="0">
                <a:hlinkClick r:id="rId2"/>
              </a:rPr>
              <a:t>Chapter 7</a:t>
            </a:r>
            <a:r>
              <a:rPr lang="en-US" sz="2400" dirty="0"/>
              <a:t>.</a:t>
            </a:r>
          </a:p>
          <a:p>
            <a:endParaRPr lang="en-US" dirty="0"/>
          </a:p>
        </p:txBody>
      </p:sp>
      <p:pic>
        <p:nvPicPr>
          <p:cNvPr id="4" name="Picture 3"/>
          <p:cNvPicPr>
            <a:picLocks noChangeAspect="1"/>
          </p:cNvPicPr>
          <p:nvPr/>
        </p:nvPicPr>
        <p:blipFill>
          <a:blip r:embed="rId4"/>
          <a:stretch>
            <a:fillRect/>
          </a:stretch>
        </p:blipFill>
        <p:spPr>
          <a:xfrm>
            <a:off x="716281" y="3423760"/>
            <a:ext cx="10637520" cy="1620679"/>
          </a:xfrm>
          <a:prstGeom prst="rect">
            <a:avLst/>
          </a:prstGeom>
        </p:spPr>
      </p:pic>
    </p:spTree>
    <p:extLst>
      <p:ext uri="{BB962C8B-B14F-4D97-AF65-F5344CB8AC3E}">
        <p14:creationId xmlns:p14="http://schemas.microsoft.com/office/powerpoint/2010/main" val="152433373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381635"/>
          </a:xfrm>
        </p:spPr>
        <p:txBody>
          <a:bodyPr>
            <a:normAutofit fontScale="90000"/>
          </a:bodyPr>
          <a:lstStyle/>
          <a:p>
            <a:r>
              <a:rPr lang="en-US" b="1" dirty="0"/>
              <a:t>Listing 8-5: Domain Model Objects</a:t>
            </a:r>
            <a:endParaRPr lang="en-US" dirty="0"/>
          </a:p>
        </p:txBody>
      </p:sp>
      <p:pic>
        <p:nvPicPr>
          <p:cNvPr id="7" name="Content Placeholder 6"/>
          <p:cNvPicPr>
            <a:picLocks noGrp="1" noChangeAspect="1"/>
          </p:cNvPicPr>
          <p:nvPr>
            <p:ph idx="1"/>
          </p:nvPr>
        </p:nvPicPr>
        <p:blipFill>
          <a:blip r:embed="rId2"/>
          <a:stretch>
            <a:fillRect/>
          </a:stretch>
        </p:blipFill>
        <p:spPr>
          <a:xfrm>
            <a:off x="548640" y="944880"/>
            <a:ext cx="11109960" cy="5318759"/>
          </a:xfrm>
          <a:prstGeom prst="rect">
            <a:avLst/>
          </a:prstGeom>
        </p:spPr>
      </p:pic>
    </p:spTree>
    <p:extLst>
      <p:ext uri="{BB962C8B-B14F-4D97-AF65-F5344CB8AC3E}">
        <p14:creationId xmlns:p14="http://schemas.microsoft.com/office/powerpoint/2010/main" val="81504919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259715"/>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838200"/>
            <a:ext cx="10515600" cy="5775960"/>
          </a:xfrm>
          <a:prstGeom prst="rect">
            <a:avLst/>
          </a:prstGeom>
        </p:spPr>
      </p:pic>
    </p:spTree>
    <p:extLst>
      <p:ext uri="{BB962C8B-B14F-4D97-AF65-F5344CB8AC3E}">
        <p14:creationId xmlns:p14="http://schemas.microsoft.com/office/powerpoint/2010/main" val="319018402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60120" y="2042160"/>
            <a:ext cx="10393680" cy="4556760"/>
          </a:xfrm>
          <a:prstGeom prst="rect">
            <a:avLst/>
          </a:prstGeom>
        </p:spPr>
      </p:pic>
    </p:spTree>
    <p:extLst>
      <p:ext uri="{BB962C8B-B14F-4D97-AF65-F5344CB8AC3E}">
        <p14:creationId xmlns:p14="http://schemas.microsoft.com/office/powerpoint/2010/main" val="41962368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05840" y="2087880"/>
            <a:ext cx="10347960" cy="4267200"/>
          </a:xfrm>
          <a:prstGeom prst="rect">
            <a:avLst/>
          </a:prstGeom>
        </p:spPr>
      </p:pic>
    </p:spTree>
    <p:extLst>
      <p:ext uri="{BB962C8B-B14F-4D97-AF65-F5344CB8AC3E}">
        <p14:creationId xmlns:p14="http://schemas.microsoft.com/office/powerpoint/2010/main" val="203197381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262"/>
            <a:ext cx="10515600" cy="899795"/>
          </a:xfrm>
        </p:spPr>
        <p:txBody>
          <a:bodyPr/>
          <a:lstStyle/>
          <a:p>
            <a:endParaRPr lang="en-US" dirty="0"/>
          </a:p>
        </p:txBody>
      </p:sp>
      <p:sp>
        <p:nvSpPr>
          <p:cNvPr id="3" name="Content Placeholder 2"/>
          <p:cNvSpPr>
            <a:spLocks noGrp="1"/>
          </p:cNvSpPr>
          <p:nvPr>
            <p:ph idx="1"/>
          </p:nvPr>
        </p:nvSpPr>
        <p:spPr>
          <a:xfrm>
            <a:off x="838200" y="1386840"/>
            <a:ext cx="10515600" cy="4790123"/>
          </a:xfrm>
        </p:spPr>
        <p:txBody>
          <a:bodyPr>
            <a:normAutofit/>
          </a:bodyPr>
          <a:lstStyle/>
          <a:p>
            <a:r>
              <a:rPr lang="en-US" dirty="0" smtClean="0"/>
              <a:t>When </a:t>
            </a:r>
            <a:r>
              <a:rPr lang="en-US" dirty="0"/>
              <a:t>you compare the queries with those in </a:t>
            </a:r>
            <a:r>
              <a:rPr lang="en-US" dirty="0">
                <a:hlinkClick r:id="rId3"/>
              </a:rPr>
              <a:t>Chapter 7</a:t>
            </a:r>
            <a:r>
              <a:rPr lang="en-US" dirty="0"/>
              <a:t>, you will find no difference at all. </a:t>
            </a:r>
            <a:endParaRPr lang="en-US" dirty="0" smtClean="0"/>
          </a:p>
          <a:p>
            <a:r>
              <a:rPr lang="en-US" dirty="0" smtClean="0"/>
              <a:t>So</a:t>
            </a:r>
            <a:r>
              <a:rPr lang="en-US" dirty="0"/>
              <a:t>, if you are using Hibernate, migrating to JPA is relatively easy.</a:t>
            </a:r>
          </a:p>
          <a:p>
            <a:r>
              <a:rPr lang="en-US" dirty="0"/>
              <a:t>Let's begin with the </a:t>
            </a:r>
            <a:r>
              <a:rPr lang="en-US" dirty="0" err="1"/>
              <a:t>findAll</a:t>
            </a:r>
            <a:r>
              <a:rPr lang="en-US" dirty="0"/>
              <a:t>() method, which simply retrieves all the contacts from the database. </a:t>
            </a:r>
            <a:endParaRPr lang="en-US" dirty="0" smtClean="0"/>
          </a:p>
          <a:p>
            <a:r>
              <a:rPr lang="en-US" dirty="0" smtClean="0">
                <a:hlinkClick r:id="rId4"/>
              </a:rPr>
              <a:t>Listing </a:t>
            </a:r>
            <a:r>
              <a:rPr lang="en-US" dirty="0">
                <a:hlinkClick r:id="rId4"/>
              </a:rPr>
              <a:t>8-6</a:t>
            </a:r>
            <a:r>
              <a:rPr lang="en-US" dirty="0"/>
              <a:t> shows the updated code</a:t>
            </a:r>
            <a:r>
              <a:rPr lang="en-US" dirty="0" smtClean="0"/>
              <a:t>.</a:t>
            </a:r>
          </a:p>
          <a:p>
            <a:endParaRPr lang="en-US" b="1" dirty="0"/>
          </a:p>
          <a:p>
            <a:endParaRPr lang="en-US" b="1" dirty="0" smtClean="0"/>
          </a:p>
          <a:p>
            <a:endParaRPr lang="en-US" dirty="0"/>
          </a:p>
        </p:txBody>
      </p:sp>
    </p:spTree>
    <p:extLst>
      <p:ext uri="{BB962C8B-B14F-4D97-AF65-F5344CB8AC3E}">
        <p14:creationId xmlns:p14="http://schemas.microsoft.com/office/powerpoint/2010/main" val="69274396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0235"/>
          </a:xfrm>
        </p:spPr>
        <p:txBody>
          <a:bodyPr>
            <a:noAutofit/>
          </a:bodyPr>
          <a:lstStyle/>
          <a:p>
            <a:r>
              <a:rPr lang="en-US" sz="3200" b="1" dirty="0"/>
              <a:t>Listing 8-6: Implementing the </a:t>
            </a:r>
            <a:r>
              <a:rPr lang="en-US" sz="3200" dirty="0" err="1"/>
              <a:t>findAll</a:t>
            </a:r>
            <a:r>
              <a:rPr lang="en-US" sz="3200" dirty="0"/>
              <a:t>()</a:t>
            </a:r>
            <a:r>
              <a:rPr lang="en-US" sz="3200" b="1" dirty="0"/>
              <a:t> </a:t>
            </a:r>
            <a:r>
              <a:rPr lang="en-US" sz="3200" b="1" dirty="0" smtClean="0"/>
              <a:t>Method</a:t>
            </a:r>
            <a:endParaRPr lang="en-US" sz="3200" dirty="0"/>
          </a:p>
        </p:txBody>
      </p:sp>
      <p:pic>
        <p:nvPicPr>
          <p:cNvPr id="4" name="Content Placeholder 3"/>
          <p:cNvPicPr>
            <a:picLocks noGrp="1" noChangeAspect="1"/>
          </p:cNvPicPr>
          <p:nvPr>
            <p:ph idx="1"/>
          </p:nvPr>
        </p:nvPicPr>
        <p:blipFill>
          <a:blip r:embed="rId3"/>
          <a:stretch>
            <a:fillRect/>
          </a:stretch>
        </p:blipFill>
        <p:spPr>
          <a:xfrm>
            <a:off x="838200" y="975360"/>
            <a:ext cx="10713720" cy="5501640"/>
          </a:xfrm>
          <a:prstGeom prst="rect">
            <a:avLst/>
          </a:prstGeom>
        </p:spPr>
      </p:pic>
    </p:spTree>
    <p:extLst>
      <p:ext uri="{BB962C8B-B14F-4D97-AF65-F5344CB8AC3E}">
        <p14:creationId xmlns:p14="http://schemas.microsoft.com/office/powerpoint/2010/main" val="52570792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366395"/>
          </a:xfrm>
        </p:spPr>
        <p:txBody>
          <a:bodyPr>
            <a:normAutofit fontScale="90000"/>
          </a:bodyPr>
          <a:lstStyle/>
          <a:p>
            <a:endParaRPr lang="en-US" dirty="0"/>
          </a:p>
        </p:txBody>
      </p:sp>
      <p:sp>
        <p:nvSpPr>
          <p:cNvPr id="3" name="Content Placeholder 2"/>
          <p:cNvSpPr>
            <a:spLocks noGrp="1"/>
          </p:cNvSpPr>
          <p:nvPr>
            <p:ph idx="1"/>
          </p:nvPr>
        </p:nvSpPr>
        <p:spPr>
          <a:xfrm>
            <a:off x="838200" y="807720"/>
            <a:ext cx="10515600" cy="5662353"/>
          </a:xfrm>
        </p:spPr>
        <p:txBody>
          <a:bodyPr>
            <a:normAutofit/>
          </a:bodyPr>
          <a:lstStyle/>
          <a:p>
            <a:r>
              <a:rPr lang="en-US" dirty="0"/>
              <a:t>As shown in this listing, we use the </a:t>
            </a:r>
            <a:r>
              <a:rPr lang="en-US" dirty="0" err="1"/>
              <a:t>EntityManager.createNamedQuery</a:t>
            </a:r>
            <a:r>
              <a:rPr lang="en-US" dirty="0"/>
              <a:t>() method, passing in the name of the query and the expected return type. </a:t>
            </a:r>
            <a:endParaRPr lang="en-US" dirty="0" smtClean="0"/>
          </a:p>
          <a:p>
            <a:r>
              <a:rPr lang="en-US" dirty="0" smtClean="0"/>
              <a:t>In </a:t>
            </a:r>
            <a:r>
              <a:rPr lang="en-US" dirty="0"/>
              <a:t>this case</a:t>
            </a:r>
            <a:r>
              <a:rPr lang="en-US" dirty="0" smtClean="0"/>
              <a:t>, </a:t>
            </a:r>
            <a:r>
              <a:rPr lang="en-US" dirty="0" err="1" smtClean="0"/>
              <a:t>EntityManager</a:t>
            </a:r>
            <a:r>
              <a:rPr lang="en-US" dirty="0"/>
              <a:t> will return a </a:t>
            </a:r>
            <a:r>
              <a:rPr lang="en-US" dirty="0" err="1"/>
              <a:t>TypedQuery</a:t>
            </a:r>
            <a:r>
              <a:rPr lang="en-US" dirty="0"/>
              <a:t>&lt;X&gt; interface. </a:t>
            </a:r>
            <a:endParaRPr lang="en-US" dirty="0" smtClean="0"/>
          </a:p>
          <a:p>
            <a:r>
              <a:rPr lang="en-US" dirty="0" smtClean="0"/>
              <a:t>The </a:t>
            </a:r>
            <a:r>
              <a:rPr lang="en-US" dirty="0"/>
              <a:t>method </a:t>
            </a:r>
            <a:r>
              <a:rPr lang="en-US" dirty="0" err="1"/>
              <a:t>TypedQuery.getResultList</a:t>
            </a:r>
            <a:r>
              <a:rPr lang="en-US" dirty="0"/>
              <a:t>() is then called to retrieve the contacts.</a:t>
            </a:r>
          </a:p>
          <a:p>
            <a:r>
              <a:rPr lang="en-US" dirty="0">
                <a:hlinkClick r:id="rId3"/>
              </a:rPr>
              <a:t>Listing 8-7</a:t>
            </a:r>
            <a:r>
              <a:rPr lang="en-US" dirty="0"/>
              <a:t> shows a simple testing program for </a:t>
            </a:r>
            <a:r>
              <a:rPr lang="en-US" dirty="0" err="1"/>
              <a:t>ContactServiceImpl</a:t>
            </a:r>
            <a:r>
              <a:rPr lang="en-US" dirty="0" smtClean="0"/>
              <a:t>.</a:t>
            </a:r>
            <a:endParaRPr lang="en-US" dirty="0"/>
          </a:p>
        </p:txBody>
      </p:sp>
    </p:spTree>
    <p:extLst>
      <p:ext uri="{BB962C8B-B14F-4D97-AF65-F5344CB8AC3E}">
        <p14:creationId xmlns:p14="http://schemas.microsoft.com/office/powerpoint/2010/main" val="17736508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Chapter 6: Spring JDBC </a:t>
            </a:r>
            <a:r>
              <a:rPr lang="en-US" b="1" dirty="0" smtClean="0"/>
              <a:t>Support</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652822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920"/>
            <a:ext cx="10515600" cy="6055043"/>
          </a:xfrm>
        </p:spPr>
        <p:txBody>
          <a:bodyPr/>
          <a:lstStyle/>
          <a:p>
            <a:r>
              <a:rPr lang="en-US" dirty="0"/>
              <a:t>Running the program in </a:t>
            </a:r>
            <a:r>
              <a:rPr lang="en-US" dirty="0">
                <a:hlinkClick r:id="rId3"/>
              </a:rPr>
              <a:t>Listing 6-9</a:t>
            </a:r>
            <a:r>
              <a:rPr lang="en-US" dirty="0"/>
              <a:t> yields the following result (assuming you have a locally installed MySQL database called prospring4_ch6 that has a username and password set to prospring4; it should be able to access the database schema, and you should run the scripts </a:t>
            </a:r>
            <a:r>
              <a:rPr lang="en-US" dirty="0" err="1"/>
              <a:t>schema.sql</a:t>
            </a:r>
            <a:r>
              <a:rPr lang="en-US" dirty="0"/>
              <a:t> and test-</a:t>
            </a:r>
            <a:r>
              <a:rPr lang="en-US" dirty="0" err="1"/>
              <a:t>data.sql</a:t>
            </a:r>
            <a:r>
              <a:rPr lang="en-US" dirty="0"/>
              <a:t> against the database to create the tables and populate the initial data):</a:t>
            </a:r>
          </a:p>
          <a:p>
            <a:endParaRPr lang="en-US" dirty="0"/>
          </a:p>
        </p:txBody>
      </p:sp>
      <p:pic>
        <p:nvPicPr>
          <p:cNvPr id="4" name="Picture 3"/>
          <p:cNvPicPr>
            <a:picLocks noChangeAspect="1"/>
          </p:cNvPicPr>
          <p:nvPr/>
        </p:nvPicPr>
        <p:blipFill>
          <a:blip r:embed="rId4"/>
          <a:stretch>
            <a:fillRect/>
          </a:stretch>
        </p:blipFill>
        <p:spPr>
          <a:xfrm>
            <a:off x="213360" y="2475547"/>
            <a:ext cx="11704320" cy="4382453"/>
          </a:xfrm>
          <a:prstGeom prst="rect">
            <a:avLst/>
          </a:prstGeom>
        </p:spPr>
      </p:pic>
    </p:spTree>
    <p:extLst>
      <p:ext uri="{BB962C8B-B14F-4D97-AF65-F5344CB8AC3E}">
        <p14:creationId xmlns:p14="http://schemas.microsoft.com/office/powerpoint/2010/main" val="158993617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427355"/>
          </a:xfrm>
        </p:spPr>
        <p:txBody>
          <a:bodyPr>
            <a:normAutofit fontScale="90000"/>
          </a:bodyPr>
          <a:lstStyle/>
          <a:p>
            <a:r>
              <a:rPr lang="en-US" b="1" dirty="0"/>
              <a:t>Listing 8-7: Testing the </a:t>
            </a:r>
            <a:r>
              <a:rPr lang="en-US" dirty="0" err="1"/>
              <a:t>ContactServiceImpl</a:t>
            </a:r>
            <a:r>
              <a:rPr lang="en-US" b="1" dirty="0"/>
              <a:t> </a:t>
            </a:r>
            <a:r>
              <a:rPr lang="en-US" b="1" dirty="0" smtClean="0"/>
              <a:t>Class</a:t>
            </a:r>
            <a:endParaRPr lang="en-US" dirty="0"/>
          </a:p>
        </p:txBody>
      </p:sp>
      <p:pic>
        <p:nvPicPr>
          <p:cNvPr id="5" name="Content Placeholder 4"/>
          <p:cNvPicPr>
            <a:picLocks noGrp="1" noChangeAspect="1"/>
          </p:cNvPicPr>
          <p:nvPr>
            <p:ph idx="1"/>
          </p:nvPr>
        </p:nvPicPr>
        <p:blipFill>
          <a:blip r:embed="rId3"/>
          <a:stretch>
            <a:fillRect/>
          </a:stretch>
        </p:blipFill>
        <p:spPr>
          <a:xfrm>
            <a:off x="548640" y="868680"/>
            <a:ext cx="11125200" cy="5760720"/>
          </a:xfrm>
          <a:prstGeom prst="rect">
            <a:avLst/>
          </a:prstGeom>
        </p:spPr>
      </p:pic>
    </p:spTree>
    <p:extLst>
      <p:ext uri="{BB962C8B-B14F-4D97-AF65-F5344CB8AC3E}">
        <p14:creationId xmlns:p14="http://schemas.microsoft.com/office/powerpoint/2010/main" val="124595595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18160" y="1825625"/>
            <a:ext cx="11369040" cy="4351338"/>
          </a:xfrm>
        </p:spPr>
        <p:txBody>
          <a:bodyPr/>
          <a:lstStyle/>
          <a:p>
            <a:r>
              <a:rPr lang="en-US" dirty="0"/>
              <a:t>Running the previous class yields the following output:</a:t>
            </a:r>
          </a:p>
          <a:p>
            <a:r>
              <a:rPr lang="en-US" dirty="0"/>
              <a:t>Listing contacts without details: </a:t>
            </a:r>
          </a:p>
          <a:p>
            <a:r>
              <a:rPr lang="en-US" dirty="0"/>
              <a:t>Contact - Id: 1, First name: Chris, Last name: Schaefer, Birthday: 1981-05-03 </a:t>
            </a:r>
          </a:p>
          <a:p>
            <a:r>
              <a:rPr lang="en-US" dirty="0"/>
              <a:t>Contact - Id: 2, First name: Scott, Last name: Tiger, Birthday: 1990-11-02 </a:t>
            </a:r>
          </a:p>
          <a:p>
            <a:r>
              <a:rPr lang="en-US" dirty="0"/>
              <a:t>Contact - Id: 3, First name: John, Last name: Smith, Birthday: 1964-02-28</a:t>
            </a:r>
          </a:p>
          <a:p>
            <a:endParaRPr lang="en-US" dirty="0"/>
          </a:p>
        </p:txBody>
      </p:sp>
    </p:spTree>
    <p:extLst>
      <p:ext uri="{BB962C8B-B14F-4D97-AF65-F5344CB8AC3E}">
        <p14:creationId xmlns:p14="http://schemas.microsoft.com/office/powerpoint/2010/main" val="11804212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445"/>
            <a:ext cx="10515600" cy="427355"/>
          </a:xfrm>
        </p:spPr>
        <p:txBody>
          <a:bodyPr>
            <a:normAutofit fontScale="90000"/>
          </a:bodyPr>
          <a:lstStyle/>
          <a:p>
            <a:endParaRPr lang="en-US" dirty="0"/>
          </a:p>
        </p:txBody>
      </p:sp>
      <p:sp>
        <p:nvSpPr>
          <p:cNvPr id="3" name="Content Placeholder 2"/>
          <p:cNvSpPr>
            <a:spLocks noGrp="1"/>
          </p:cNvSpPr>
          <p:nvPr>
            <p:ph idx="1"/>
          </p:nvPr>
        </p:nvSpPr>
        <p:spPr>
          <a:xfrm>
            <a:off x="838200" y="914400"/>
            <a:ext cx="10515600" cy="5262563"/>
          </a:xfrm>
        </p:spPr>
        <p:txBody>
          <a:bodyPr>
            <a:normAutofit/>
          </a:bodyPr>
          <a:lstStyle/>
          <a:p>
            <a:pPr fontAlgn="t"/>
            <a:r>
              <a:rPr lang="en-US" b="1" dirty="0"/>
              <a:t>Note: </a:t>
            </a:r>
            <a:r>
              <a:rPr lang="en-US" dirty="0"/>
              <a:t>For associations, the JPA specification states that, by default, the persistence providers must fetch the association eagerly. </a:t>
            </a:r>
            <a:endParaRPr lang="en-US" dirty="0" smtClean="0"/>
          </a:p>
          <a:p>
            <a:pPr fontAlgn="t"/>
            <a:r>
              <a:rPr lang="en-US" dirty="0" smtClean="0"/>
              <a:t>However</a:t>
            </a:r>
            <a:r>
              <a:rPr lang="en-US" dirty="0"/>
              <a:t>, for </a:t>
            </a:r>
            <a:r>
              <a:rPr lang="en-US" dirty="0" err="1"/>
              <a:t>Hibernate's</a:t>
            </a:r>
            <a:r>
              <a:rPr lang="en-US" dirty="0"/>
              <a:t> JPA implementation, the default fetching strategy is still lazy. </a:t>
            </a:r>
            <a:endParaRPr lang="en-US" dirty="0" smtClean="0"/>
          </a:p>
          <a:p>
            <a:pPr fontAlgn="t"/>
            <a:r>
              <a:rPr lang="en-US" dirty="0" smtClean="0"/>
              <a:t>So</a:t>
            </a:r>
            <a:r>
              <a:rPr lang="en-US" dirty="0"/>
              <a:t>, when using </a:t>
            </a:r>
            <a:r>
              <a:rPr lang="en-US" dirty="0" err="1"/>
              <a:t>Hibernate's</a:t>
            </a:r>
            <a:r>
              <a:rPr lang="en-US" dirty="0"/>
              <a:t> JPA implementation, you don't need to explicitly define an association as lazy fetching. </a:t>
            </a:r>
            <a:endParaRPr lang="en-US" dirty="0" smtClean="0"/>
          </a:p>
          <a:p>
            <a:pPr fontAlgn="t"/>
            <a:r>
              <a:rPr lang="en-US" dirty="0" smtClean="0"/>
              <a:t>The </a:t>
            </a:r>
            <a:r>
              <a:rPr lang="en-US" dirty="0"/>
              <a:t>default fetching strategy of Hibernate is different from the JPA specification.</a:t>
            </a:r>
          </a:p>
          <a:p>
            <a:r>
              <a:rPr lang="en-US" dirty="0"/>
              <a:t>Now let's implement the </a:t>
            </a:r>
            <a:r>
              <a:rPr lang="en-US" dirty="0" err="1">
                <a:solidFill>
                  <a:schemeClr val="accent1">
                    <a:lumMod val="50000"/>
                  </a:schemeClr>
                </a:solidFill>
              </a:rPr>
              <a:t>findAllWithDetail</a:t>
            </a:r>
            <a:r>
              <a:rPr lang="en-US" dirty="0">
                <a:solidFill>
                  <a:schemeClr val="accent1">
                    <a:lumMod val="50000"/>
                  </a:schemeClr>
                </a:solidFill>
              </a:rPr>
              <a:t>()</a:t>
            </a:r>
            <a:r>
              <a:rPr lang="en-US" dirty="0"/>
              <a:t> method, which will fetch all the associated telephone details and hobbies. </a:t>
            </a:r>
            <a:r>
              <a:rPr lang="en-US" dirty="0">
                <a:hlinkClick r:id="rId2"/>
              </a:rPr>
              <a:t>Listing 8-8</a:t>
            </a:r>
            <a:r>
              <a:rPr lang="en-US" dirty="0"/>
              <a:t> shows the </a:t>
            </a:r>
            <a:r>
              <a:rPr lang="en-US" dirty="0" err="1"/>
              <a:t>updatedContactServiceImpl</a:t>
            </a:r>
            <a:r>
              <a:rPr lang="en-US" dirty="0"/>
              <a:t> class.</a:t>
            </a:r>
          </a:p>
          <a:p>
            <a:endParaRPr lang="en-US" dirty="0"/>
          </a:p>
          <a:p>
            <a:endParaRPr lang="en-US" dirty="0"/>
          </a:p>
        </p:txBody>
      </p:sp>
    </p:spTree>
    <p:extLst>
      <p:ext uri="{BB962C8B-B14F-4D97-AF65-F5344CB8AC3E}">
        <p14:creationId xmlns:p14="http://schemas.microsoft.com/office/powerpoint/2010/main" val="2453448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290195"/>
          </a:xfrm>
        </p:spPr>
        <p:txBody>
          <a:bodyPr>
            <a:normAutofit fontScale="90000"/>
          </a:bodyPr>
          <a:lstStyle/>
          <a:p>
            <a:r>
              <a:rPr lang="en-US" sz="2800" b="1" dirty="0"/>
              <a:t>Listing 8-8: Implementing the </a:t>
            </a:r>
            <a:r>
              <a:rPr lang="en-US" sz="2800" dirty="0" err="1"/>
              <a:t>FindAllWithDetail</a:t>
            </a:r>
            <a:r>
              <a:rPr lang="en-US" sz="2800" dirty="0"/>
              <a:t>()</a:t>
            </a:r>
            <a:r>
              <a:rPr lang="en-US" sz="2800" b="1" dirty="0"/>
              <a:t> </a:t>
            </a:r>
            <a:r>
              <a:rPr lang="en-US" sz="2800" b="1" dirty="0" smtClean="0"/>
              <a:t>Method</a:t>
            </a:r>
            <a:endParaRPr lang="en-US" sz="2800" dirty="0"/>
          </a:p>
        </p:txBody>
      </p:sp>
      <p:pic>
        <p:nvPicPr>
          <p:cNvPr id="5" name="Content Placeholder 4"/>
          <p:cNvPicPr>
            <a:picLocks noGrp="1" noChangeAspect="1"/>
          </p:cNvPicPr>
          <p:nvPr>
            <p:ph idx="1"/>
          </p:nvPr>
        </p:nvPicPr>
        <p:blipFill>
          <a:blip r:embed="rId3"/>
          <a:stretch>
            <a:fillRect/>
          </a:stretch>
        </p:blipFill>
        <p:spPr>
          <a:xfrm>
            <a:off x="838200" y="716280"/>
            <a:ext cx="10515600" cy="5593080"/>
          </a:xfrm>
          <a:prstGeom prst="rect">
            <a:avLst/>
          </a:prstGeom>
        </p:spPr>
      </p:pic>
    </p:spTree>
    <p:extLst>
      <p:ext uri="{BB962C8B-B14F-4D97-AF65-F5344CB8AC3E}">
        <p14:creationId xmlns:p14="http://schemas.microsoft.com/office/powerpoint/2010/main" val="364053886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findAllWithDetail</a:t>
            </a:r>
            <a:r>
              <a:rPr lang="en-US" dirty="0"/>
              <a:t>() is the same as the </a:t>
            </a:r>
            <a:r>
              <a:rPr lang="en-US" dirty="0" err="1"/>
              <a:t>findAll</a:t>
            </a:r>
            <a:r>
              <a:rPr lang="en-US" dirty="0"/>
              <a:t>() method, but it uses a different named query with left join fetch enabled. </a:t>
            </a:r>
            <a:endParaRPr lang="en-US" dirty="0" smtClean="0"/>
          </a:p>
          <a:p>
            <a:r>
              <a:rPr lang="en-US" dirty="0" smtClean="0">
                <a:hlinkClick r:id="rId2"/>
              </a:rPr>
              <a:t>Listing </a:t>
            </a:r>
            <a:r>
              <a:rPr lang="en-US" dirty="0">
                <a:hlinkClick r:id="rId2"/>
              </a:rPr>
              <a:t>8-9</a:t>
            </a:r>
            <a:r>
              <a:rPr lang="en-US" dirty="0"/>
              <a:t> shows the revised testing program to list the contact details.</a:t>
            </a:r>
          </a:p>
          <a:p>
            <a:r>
              <a:rPr lang="en-US" dirty="0"/>
              <a:t>Now let's see the </a:t>
            </a:r>
            <a:r>
              <a:rPr lang="en-US" dirty="0" err="1"/>
              <a:t>findById</a:t>
            </a:r>
            <a:r>
              <a:rPr lang="en-US" dirty="0"/>
              <a:t>() method, which demonstrates how to use a named query with named parameters in JPA. The associations will be fetched as well. </a:t>
            </a:r>
            <a:endParaRPr lang="en-US" dirty="0" smtClean="0"/>
          </a:p>
          <a:p>
            <a:r>
              <a:rPr lang="en-US" dirty="0" smtClean="0">
                <a:hlinkClick r:id="rId2"/>
              </a:rPr>
              <a:t>Listing </a:t>
            </a:r>
            <a:r>
              <a:rPr lang="en-US" dirty="0">
                <a:hlinkClick r:id="rId2"/>
              </a:rPr>
              <a:t>8-10</a:t>
            </a:r>
            <a:r>
              <a:rPr lang="en-US" dirty="0"/>
              <a:t> shows the updated implementation.</a:t>
            </a:r>
          </a:p>
          <a:p>
            <a:endParaRPr lang="en-US" dirty="0"/>
          </a:p>
        </p:txBody>
      </p:sp>
    </p:spTree>
    <p:extLst>
      <p:ext uri="{BB962C8B-B14F-4D97-AF65-F5344CB8AC3E}">
        <p14:creationId xmlns:p14="http://schemas.microsoft.com/office/powerpoint/2010/main" val="34952949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167005"/>
            <a:ext cx="10515600" cy="457835"/>
          </a:xfrm>
        </p:spPr>
        <p:txBody>
          <a:bodyPr>
            <a:normAutofit fontScale="90000"/>
          </a:bodyPr>
          <a:lstStyle/>
          <a:p>
            <a:r>
              <a:rPr lang="en-US" sz="2800" b="1" dirty="0"/>
              <a:t>Listing 8-9: Testing the </a:t>
            </a:r>
            <a:r>
              <a:rPr lang="en-US" sz="2800" dirty="0" err="1"/>
              <a:t>ContactServiceImpl</a:t>
            </a:r>
            <a:r>
              <a:rPr lang="en-US" sz="2800" b="1" dirty="0"/>
              <a:t> </a:t>
            </a:r>
            <a:r>
              <a:rPr lang="en-US" sz="2800" b="1" dirty="0" smtClean="0"/>
              <a:t>Class</a:t>
            </a:r>
            <a:endParaRPr lang="en-US" sz="2800" dirty="0"/>
          </a:p>
        </p:txBody>
      </p:sp>
      <p:pic>
        <p:nvPicPr>
          <p:cNvPr id="5" name="Content Placeholder 4"/>
          <p:cNvPicPr>
            <a:picLocks noGrp="1" noChangeAspect="1"/>
          </p:cNvPicPr>
          <p:nvPr>
            <p:ph idx="1"/>
          </p:nvPr>
        </p:nvPicPr>
        <p:blipFill>
          <a:blip r:embed="rId3"/>
          <a:stretch>
            <a:fillRect/>
          </a:stretch>
        </p:blipFill>
        <p:spPr>
          <a:xfrm>
            <a:off x="335280" y="624840"/>
            <a:ext cx="11140439" cy="2210911"/>
          </a:xfrm>
          <a:prstGeom prst="rect">
            <a:avLst/>
          </a:prstGeom>
        </p:spPr>
      </p:pic>
      <p:pic>
        <p:nvPicPr>
          <p:cNvPr id="6" name="Picture 5"/>
          <p:cNvPicPr>
            <a:picLocks noChangeAspect="1"/>
          </p:cNvPicPr>
          <p:nvPr/>
        </p:nvPicPr>
        <p:blipFill>
          <a:blip r:embed="rId4"/>
          <a:stretch>
            <a:fillRect/>
          </a:stretch>
        </p:blipFill>
        <p:spPr>
          <a:xfrm>
            <a:off x="960120" y="2835750"/>
            <a:ext cx="9799320" cy="3793649"/>
          </a:xfrm>
          <a:prstGeom prst="rect">
            <a:avLst/>
          </a:prstGeom>
        </p:spPr>
      </p:pic>
    </p:spTree>
    <p:extLst>
      <p:ext uri="{BB962C8B-B14F-4D97-AF65-F5344CB8AC3E}">
        <p14:creationId xmlns:p14="http://schemas.microsoft.com/office/powerpoint/2010/main" val="299068988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 y="106680"/>
            <a:ext cx="11582400" cy="6477000"/>
          </a:xfrm>
        </p:spPr>
        <p:txBody>
          <a:bodyPr>
            <a:normAutofit/>
          </a:bodyPr>
          <a:lstStyle/>
          <a:p>
            <a:r>
              <a:rPr lang="en-US" dirty="0"/>
              <a:t>If you run the program again, you will see the following output:</a:t>
            </a:r>
          </a:p>
          <a:p>
            <a:r>
              <a:rPr lang="en-US" dirty="0"/>
              <a:t>Listing contacts with details: </a:t>
            </a:r>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r>
              <a:rPr lang="en-US" dirty="0" smtClean="0"/>
              <a:t>Now </a:t>
            </a:r>
            <a:r>
              <a:rPr lang="en-US" dirty="0"/>
              <a:t>let's see the </a:t>
            </a:r>
            <a:r>
              <a:rPr lang="en-US" dirty="0" err="1"/>
              <a:t>findById</a:t>
            </a:r>
            <a:r>
              <a:rPr lang="en-US" dirty="0"/>
              <a:t>() method, which demonstrates how to use a named query with named parameters in JPA. </a:t>
            </a:r>
            <a:endParaRPr lang="en-US" dirty="0" smtClean="0"/>
          </a:p>
          <a:p>
            <a:r>
              <a:rPr lang="en-US" dirty="0" smtClean="0"/>
              <a:t>The </a:t>
            </a:r>
            <a:r>
              <a:rPr lang="en-US" dirty="0"/>
              <a:t>associations will be fetched as well. </a:t>
            </a:r>
            <a:r>
              <a:rPr lang="en-US" dirty="0">
                <a:hlinkClick r:id="rId3"/>
              </a:rPr>
              <a:t>Listing 8-10</a:t>
            </a:r>
            <a:r>
              <a:rPr lang="en-US" dirty="0"/>
              <a:t> shows the updated implementation.</a:t>
            </a:r>
          </a:p>
          <a:p>
            <a:endParaRPr lang="en-US" dirty="0"/>
          </a:p>
          <a:p>
            <a:endParaRPr lang="en-US" dirty="0"/>
          </a:p>
        </p:txBody>
      </p:sp>
      <p:pic>
        <p:nvPicPr>
          <p:cNvPr id="5" name="Picture 4"/>
          <p:cNvPicPr>
            <a:picLocks noChangeAspect="1"/>
          </p:cNvPicPr>
          <p:nvPr/>
        </p:nvPicPr>
        <p:blipFill>
          <a:blip r:embed="rId4"/>
          <a:stretch>
            <a:fillRect/>
          </a:stretch>
        </p:blipFill>
        <p:spPr>
          <a:xfrm>
            <a:off x="701040" y="1264920"/>
            <a:ext cx="11033760" cy="3200399"/>
          </a:xfrm>
          <a:prstGeom prst="rect">
            <a:avLst/>
          </a:prstGeom>
        </p:spPr>
      </p:pic>
    </p:spTree>
    <p:extLst>
      <p:ext uri="{BB962C8B-B14F-4D97-AF65-F5344CB8AC3E}">
        <p14:creationId xmlns:p14="http://schemas.microsoft.com/office/powerpoint/2010/main" val="257878322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259715"/>
          </a:xfrm>
        </p:spPr>
        <p:txBody>
          <a:bodyPr>
            <a:normAutofit fontScale="90000"/>
          </a:bodyPr>
          <a:lstStyle/>
          <a:p>
            <a:r>
              <a:rPr lang="en-US" sz="2800" b="1" dirty="0"/>
              <a:t>Listing 8-10: Implementing the </a:t>
            </a:r>
            <a:r>
              <a:rPr lang="en-US" sz="2800" dirty="0" err="1"/>
              <a:t>findById</a:t>
            </a:r>
            <a:r>
              <a:rPr lang="en-US" sz="2800" dirty="0"/>
              <a:t>()</a:t>
            </a:r>
            <a:r>
              <a:rPr lang="en-US" sz="2800" b="1" dirty="0"/>
              <a:t> </a:t>
            </a:r>
            <a:r>
              <a:rPr lang="en-US" sz="2800" b="1" dirty="0" smtClean="0"/>
              <a:t>Method</a:t>
            </a:r>
            <a:endParaRPr lang="en-US" sz="2800" dirty="0"/>
          </a:p>
        </p:txBody>
      </p:sp>
      <p:pic>
        <p:nvPicPr>
          <p:cNvPr id="4" name="Content Placeholder 3"/>
          <p:cNvPicPr>
            <a:picLocks noGrp="1" noChangeAspect="1"/>
          </p:cNvPicPr>
          <p:nvPr>
            <p:ph idx="1"/>
          </p:nvPr>
        </p:nvPicPr>
        <p:blipFill>
          <a:blip r:embed="rId3"/>
          <a:stretch>
            <a:fillRect/>
          </a:stretch>
        </p:blipFill>
        <p:spPr>
          <a:xfrm>
            <a:off x="731520" y="685800"/>
            <a:ext cx="11033759" cy="5745480"/>
          </a:xfrm>
          <a:prstGeom prst="rect">
            <a:avLst/>
          </a:prstGeom>
        </p:spPr>
      </p:pic>
    </p:spTree>
    <p:extLst>
      <p:ext uri="{BB962C8B-B14F-4D97-AF65-F5344CB8AC3E}">
        <p14:creationId xmlns:p14="http://schemas.microsoft.com/office/powerpoint/2010/main" val="85725177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165"/>
            <a:ext cx="10515600" cy="320675"/>
          </a:xfrm>
        </p:spPr>
        <p:txBody>
          <a:bodyPr>
            <a:normAutofit fontScale="90000"/>
          </a:bodyPr>
          <a:lstStyle/>
          <a:p>
            <a:endParaRPr lang="en-US" dirty="0"/>
          </a:p>
        </p:txBody>
      </p:sp>
      <p:sp>
        <p:nvSpPr>
          <p:cNvPr id="3" name="Content Placeholder 2"/>
          <p:cNvSpPr>
            <a:spLocks noGrp="1"/>
          </p:cNvSpPr>
          <p:nvPr>
            <p:ph idx="1"/>
          </p:nvPr>
        </p:nvSpPr>
        <p:spPr>
          <a:xfrm>
            <a:off x="320040" y="1059544"/>
            <a:ext cx="11628120" cy="5600336"/>
          </a:xfrm>
        </p:spPr>
        <p:txBody>
          <a:bodyPr/>
          <a:lstStyle/>
          <a:p>
            <a:r>
              <a:rPr lang="en-US" sz="2000" dirty="0" err="1">
                <a:solidFill>
                  <a:schemeClr val="accent1"/>
                </a:solidFill>
              </a:rPr>
              <a:t>EntityManager.createNamedQuery</a:t>
            </a:r>
            <a:r>
              <a:rPr lang="en-US" sz="2000" dirty="0">
                <a:solidFill>
                  <a:schemeClr val="accent1"/>
                </a:solidFill>
              </a:rPr>
              <a:t>(</a:t>
            </a:r>
            <a:r>
              <a:rPr lang="en-US" sz="2000" dirty="0" err="1">
                <a:solidFill>
                  <a:schemeClr val="accent1"/>
                </a:solidFill>
              </a:rPr>
              <a:t>java.lang.String</a:t>
            </a:r>
            <a:r>
              <a:rPr lang="en-US" sz="2000" dirty="0">
                <a:solidFill>
                  <a:schemeClr val="accent1"/>
                </a:solidFill>
              </a:rPr>
              <a:t> name, </a:t>
            </a:r>
            <a:r>
              <a:rPr lang="en-US" sz="2000" dirty="0" err="1">
                <a:solidFill>
                  <a:schemeClr val="accent1"/>
                </a:solidFill>
              </a:rPr>
              <a:t>java.lang.Class</a:t>
            </a:r>
            <a:r>
              <a:rPr lang="en-US" sz="2000" dirty="0">
                <a:solidFill>
                  <a:schemeClr val="accent1"/>
                </a:solidFill>
              </a:rPr>
              <a:t>&lt;T&gt; </a:t>
            </a:r>
            <a:r>
              <a:rPr lang="en-US" sz="2000" dirty="0" err="1">
                <a:solidFill>
                  <a:schemeClr val="accent1"/>
                </a:solidFill>
              </a:rPr>
              <a:t>resultClass</a:t>
            </a:r>
            <a:r>
              <a:rPr lang="en-US" sz="2000" dirty="0">
                <a:solidFill>
                  <a:schemeClr val="accent1"/>
                </a:solidFill>
              </a:rPr>
              <a:t>)</a:t>
            </a:r>
            <a:r>
              <a:rPr lang="en-US" sz="2000" dirty="0"/>
              <a:t> </a:t>
            </a:r>
            <a:r>
              <a:rPr lang="en-US" dirty="0"/>
              <a:t>was called to get an instance of the </a:t>
            </a:r>
            <a:r>
              <a:rPr lang="en-US" dirty="0" err="1">
                <a:solidFill>
                  <a:schemeClr val="accent1"/>
                </a:solidFill>
              </a:rPr>
              <a:t>TypedQuery</a:t>
            </a:r>
            <a:r>
              <a:rPr lang="en-US" dirty="0">
                <a:solidFill>
                  <a:schemeClr val="accent1"/>
                </a:solidFill>
              </a:rPr>
              <a:t>&lt;T&gt;</a:t>
            </a:r>
            <a:r>
              <a:rPr lang="en-US" dirty="0"/>
              <a:t> interface, which ensures that the result of the query must be of type Contact. </a:t>
            </a:r>
            <a:endParaRPr lang="en-US" dirty="0" smtClean="0"/>
          </a:p>
          <a:p>
            <a:r>
              <a:rPr lang="en-US" dirty="0" smtClean="0"/>
              <a:t>Then </a:t>
            </a:r>
            <a:r>
              <a:rPr lang="en-US" dirty="0"/>
              <a:t>the </a:t>
            </a:r>
            <a:r>
              <a:rPr lang="en-US" dirty="0" err="1">
                <a:solidFill>
                  <a:schemeClr val="accent1"/>
                </a:solidFill>
              </a:rPr>
              <a:t>TypedQuery</a:t>
            </a:r>
            <a:r>
              <a:rPr lang="en-US" dirty="0">
                <a:solidFill>
                  <a:schemeClr val="accent1"/>
                </a:solidFill>
              </a:rPr>
              <a:t>&lt;T&gt;.</a:t>
            </a:r>
            <a:r>
              <a:rPr lang="en-US" dirty="0" err="1">
                <a:solidFill>
                  <a:schemeClr val="accent1"/>
                </a:solidFill>
              </a:rPr>
              <a:t>setParameter</a:t>
            </a:r>
            <a:r>
              <a:rPr lang="en-US" dirty="0">
                <a:solidFill>
                  <a:schemeClr val="accent1"/>
                </a:solidFill>
              </a:rPr>
              <a:t>()</a:t>
            </a:r>
            <a:r>
              <a:rPr lang="en-US" dirty="0"/>
              <a:t> method was used to set the values of the named parameters within the query and then to invoke the </a:t>
            </a:r>
            <a:r>
              <a:rPr lang="en-US" dirty="0" err="1"/>
              <a:t>getSingleResult</a:t>
            </a:r>
            <a:r>
              <a:rPr lang="en-US" dirty="0"/>
              <a:t>() method, since the result should contain only a single Contact object with the specified ID. </a:t>
            </a:r>
            <a:endParaRPr lang="en-US" dirty="0" smtClean="0"/>
          </a:p>
          <a:p>
            <a:r>
              <a:rPr lang="en-US" dirty="0" smtClean="0">
                <a:solidFill>
                  <a:srgbClr val="FF0000"/>
                </a:solidFill>
              </a:rPr>
              <a:t>We </a:t>
            </a:r>
            <a:r>
              <a:rPr lang="en-US" dirty="0">
                <a:solidFill>
                  <a:srgbClr val="FF0000"/>
                </a:solidFill>
              </a:rPr>
              <a:t>will leave the testing of the method as an exercise for you.</a:t>
            </a:r>
          </a:p>
          <a:p>
            <a:endParaRPr lang="en-US" dirty="0"/>
          </a:p>
        </p:txBody>
      </p:sp>
    </p:spTree>
    <p:extLst>
      <p:ext uri="{BB962C8B-B14F-4D97-AF65-F5344CB8AC3E}">
        <p14:creationId xmlns:p14="http://schemas.microsoft.com/office/powerpoint/2010/main" val="28901551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0"/>
            <a:ext cx="11292840" cy="6690360"/>
          </a:xfrm>
        </p:spPr>
        <p:txBody>
          <a:bodyPr>
            <a:normAutofit lnSpcReduction="10000"/>
          </a:bodyPr>
          <a:lstStyle/>
          <a:p>
            <a:r>
              <a:rPr lang="en-US" sz="3100" b="1" dirty="0"/>
              <a:t>Query with </a:t>
            </a:r>
            <a:r>
              <a:rPr lang="en-US" sz="3100" b="1" dirty="0" err="1"/>
              <a:t>Untyped</a:t>
            </a:r>
            <a:r>
              <a:rPr lang="en-US" sz="3100" b="1" dirty="0"/>
              <a:t> </a:t>
            </a:r>
            <a:r>
              <a:rPr lang="en-US" sz="3100" b="1" dirty="0" smtClean="0"/>
              <a:t>Results</a:t>
            </a:r>
          </a:p>
          <a:p>
            <a:r>
              <a:rPr lang="en-US" dirty="0" smtClean="0"/>
              <a:t>In </a:t>
            </a:r>
            <a:r>
              <a:rPr lang="en-US" dirty="0"/>
              <a:t>many cases, you would like to submit a query to the database and manipulate the results at will, instead of storing them in a mapped entity class. </a:t>
            </a:r>
            <a:endParaRPr lang="en-US" dirty="0" smtClean="0"/>
          </a:p>
          <a:p>
            <a:r>
              <a:rPr lang="en-US" dirty="0" smtClean="0"/>
              <a:t>One </a:t>
            </a:r>
            <a:r>
              <a:rPr lang="en-US" dirty="0"/>
              <a:t>typical example is a web-based report that lists only a certain number of columns across multiple tables.</a:t>
            </a:r>
          </a:p>
          <a:p>
            <a:r>
              <a:rPr lang="en-US" dirty="0"/>
              <a:t>For example, say you have a web page that shows the summary information of all the contact information. </a:t>
            </a:r>
            <a:endParaRPr lang="en-US" dirty="0" smtClean="0"/>
          </a:p>
          <a:p>
            <a:r>
              <a:rPr lang="en-US" dirty="0" smtClean="0"/>
              <a:t>The </a:t>
            </a:r>
            <a:r>
              <a:rPr lang="en-US" dirty="0"/>
              <a:t>summary information contains each contact's first name, last name, and home telephone number only. </a:t>
            </a:r>
            <a:endParaRPr lang="en-US" dirty="0" smtClean="0"/>
          </a:p>
          <a:p>
            <a:r>
              <a:rPr lang="en-US" dirty="0" smtClean="0"/>
              <a:t>Those </a:t>
            </a:r>
            <a:r>
              <a:rPr lang="en-US" dirty="0"/>
              <a:t>contacts without home telephone numbers will not be listed. </a:t>
            </a:r>
            <a:endParaRPr lang="en-US" dirty="0" smtClean="0"/>
          </a:p>
          <a:p>
            <a:r>
              <a:rPr lang="en-US" dirty="0" smtClean="0"/>
              <a:t>In </a:t>
            </a:r>
            <a:r>
              <a:rPr lang="en-US" dirty="0"/>
              <a:t>this case, we can implement this use case with a query and then manually manipulate </a:t>
            </a:r>
            <a:r>
              <a:rPr lang="en-US" dirty="0" err="1">
                <a:solidFill>
                  <a:schemeClr val="accent1">
                    <a:lumMod val="75000"/>
                  </a:schemeClr>
                </a:solidFill>
              </a:rPr>
              <a:t>ResultSet</a:t>
            </a:r>
            <a:r>
              <a:rPr lang="en-US" dirty="0"/>
              <a:t>.</a:t>
            </a:r>
          </a:p>
          <a:p>
            <a:r>
              <a:rPr lang="en-US" dirty="0"/>
              <a:t>Let's create a new class called </a:t>
            </a:r>
            <a:r>
              <a:rPr lang="en-US" i="1" dirty="0" err="1">
                <a:solidFill>
                  <a:schemeClr val="accent1">
                    <a:lumMod val="75000"/>
                  </a:schemeClr>
                </a:solidFill>
              </a:rPr>
              <a:t>ContactSummaryUntypeImpl</a:t>
            </a:r>
            <a:r>
              <a:rPr lang="en-US" dirty="0"/>
              <a:t> and name the method </a:t>
            </a:r>
            <a:r>
              <a:rPr lang="en-US" dirty="0" err="1">
                <a:solidFill>
                  <a:schemeClr val="accent1">
                    <a:lumMod val="75000"/>
                  </a:schemeClr>
                </a:solidFill>
              </a:rPr>
              <a:t>displayAllContactSummary</a:t>
            </a:r>
            <a:r>
              <a:rPr lang="en-US" dirty="0"/>
              <a:t>(). </a:t>
            </a:r>
            <a:endParaRPr lang="en-US" dirty="0" smtClean="0"/>
          </a:p>
          <a:p>
            <a:r>
              <a:rPr lang="en-US" dirty="0" smtClean="0">
                <a:hlinkClick r:id="rId3"/>
              </a:rPr>
              <a:t>Listing </a:t>
            </a:r>
            <a:r>
              <a:rPr lang="en-US" dirty="0">
                <a:hlinkClick r:id="rId3"/>
              </a:rPr>
              <a:t>8-11</a:t>
            </a:r>
            <a:r>
              <a:rPr lang="en-US" dirty="0"/>
              <a:t> shows a typical implementation of the method</a:t>
            </a:r>
            <a:r>
              <a:rPr lang="en-US" dirty="0" smtClean="0"/>
              <a:t>.</a:t>
            </a:r>
          </a:p>
          <a:p>
            <a:endParaRPr lang="en-US" dirty="0"/>
          </a:p>
        </p:txBody>
      </p:sp>
    </p:spTree>
    <p:extLst>
      <p:ext uri="{BB962C8B-B14F-4D97-AF65-F5344CB8AC3E}">
        <p14:creationId xmlns:p14="http://schemas.microsoft.com/office/powerpoint/2010/main" val="283088315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3360"/>
            <a:ext cx="10515600" cy="6461760"/>
          </a:xfrm>
        </p:spPr>
        <p:txBody>
          <a:bodyPr>
            <a:normAutofit fontScale="92500" lnSpcReduction="10000"/>
          </a:bodyPr>
          <a:lstStyle/>
          <a:p>
            <a:r>
              <a:rPr lang="en-US" dirty="0"/>
              <a:t>As shown in the output, the first block of lines shows the initial data. The second block of lines shows that the new record was added. The final block of lines shows that the newly created contact was deleted.</a:t>
            </a:r>
          </a:p>
          <a:p>
            <a:r>
              <a:rPr lang="en-US" dirty="0"/>
              <a:t>As you can see in </a:t>
            </a:r>
            <a:r>
              <a:rPr lang="en-US" dirty="0">
                <a:hlinkClick r:id="rId2"/>
              </a:rPr>
              <a:t>Listing 6-8</a:t>
            </a:r>
            <a:r>
              <a:rPr lang="en-US" dirty="0"/>
              <a:t> shown previously, a lot of code needs to be moved to a helper class, or even worse, duplicated in each DAO class. </a:t>
            </a:r>
            <a:endParaRPr lang="en-US" dirty="0" smtClean="0"/>
          </a:p>
          <a:p>
            <a:r>
              <a:rPr lang="en-US" dirty="0" smtClean="0">
                <a:solidFill>
                  <a:srgbClr val="FF0000"/>
                </a:solidFill>
              </a:rPr>
              <a:t>This </a:t>
            </a:r>
            <a:r>
              <a:rPr lang="en-US" dirty="0">
                <a:solidFill>
                  <a:srgbClr val="FF0000"/>
                </a:solidFill>
              </a:rPr>
              <a:t>is the main disadvantage of JDBC from the application programmer's point of view—you just do not have time to write repetitive code in every DAO class. </a:t>
            </a:r>
            <a:endParaRPr lang="en-US" dirty="0" smtClean="0">
              <a:solidFill>
                <a:srgbClr val="FF0000"/>
              </a:solidFill>
            </a:endParaRPr>
          </a:p>
          <a:p>
            <a:r>
              <a:rPr lang="en-US" dirty="0" smtClean="0"/>
              <a:t>Instead</a:t>
            </a:r>
            <a:r>
              <a:rPr lang="en-US" dirty="0"/>
              <a:t>, you want to concentrate on writing code that actually does what you need the DAO class to do: select, update, and delete the data. </a:t>
            </a:r>
            <a:endParaRPr lang="en-US" dirty="0" smtClean="0"/>
          </a:p>
          <a:p>
            <a:r>
              <a:rPr lang="en-US" dirty="0" smtClean="0"/>
              <a:t>The </a:t>
            </a:r>
            <a:r>
              <a:rPr lang="en-US" dirty="0"/>
              <a:t>more helper code you need to write, the more checked exceptions you need to handle, and the more bugs you may introduce in your code.</a:t>
            </a:r>
          </a:p>
          <a:p>
            <a:r>
              <a:rPr lang="en-US" dirty="0"/>
              <a:t>This is where a DAO framework and Spring come in. </a:t>
            </a:r>
            <a:endParaRPr lang="en-US" dirty="0" smtClean="0"/>
          </a:p>
          <a:p>
            <a:r>
              <a:rPr lang="en-US" dirty="0" smtClean="0"/>
              <a:t>A </a:t>
            </a:r>
            <a:r>
              <a:rPr lang="en-US" dirty="0">
                <a:solidFill>
                  <a:srgbClr val="FF0000"/>
                </a:solidFill>
              </a:rPr>
              <a:t>framework eliminates the code that does not actually perform any custom logic </a:t>
            </a:r>
            <a:r>
              <a:rPr lang="en-US" dirty="0"/>
              <a:t>and allows you to forget about all the housekeeping that needs to be </a:t>
            </a:r>
            <a:r>
              <a:rPr lang="en-US" dirty="0" smtClean="0"/>
              <a:t>performed.</a:t>
            </a:r>
          </a:p>
          <a:p>
            <a:r>
              <a:rPr lang="en-US" dirty="0" smtClean="0"/>
              <a:t>In </a:t>
            </a:r>
            <a:r>
              <a:rPr lang="en-US" dirty="0"/>
              <a:t>addition, Spring's extensive JDBC support makes your life a lot easier</a:t>
            </a:r>
            <a:r>
              <a:rPr lang="en-US" dirty="0" smtClean="0"/>
              <a:t>.</a:t>
            </a:r>
            <a:endParaRPr lang="en-US" dirty="0"/>
          </a:p>
        </p:txBody>
      </p:sp>
    </p:spTree>
    <p:extLst>
      <p:ext uri="{BB962C8B-B14F-4D97-AF65-F5344CB8AC3E}">
        <p14:creationId xmlns:p14="http://schemas.microsoft.com/office/powerpoint/2010/main" val="230372221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921"/>
            <a:ext cx="10515600" cy="426720"/>
          </a:xfrm>
        </p:spPr>
        <p:txBody>
          <a:bodyPr>
            <a:noAutofit/>
          </a:bodyPr>
          <a:lstStyle/>
          <a:p>
            <a:r>
              <a:rPr lang="en-US" sz="2000" b="1" dirty="0"/>
              <a:t>Listing 8-11: Implementing </a:t>
            </a:r>
            <a:r>
              <a:rPr lang="en-US" sz="2000" dirty="0" err="1"/>
              <a:t>displayAllContactSummary</a:t>
            </a:r>
            <a:r>
              <a:rPr lang="en-US" sz="2000" dirty="0"/>
              <a:t>()</a:t>
            </a:r>
            <a:r>
              <a:rPr lang="en-US" sz="2000" b="1" dirty="0"/>
              <a:t> in the </a:t>
            </a:r>
            <a:r>
              <a:rPr lang="en-US" sz="2000" dirty="0" err="1"/>
              <a:t>ContactSummaryUntypeImpl</a:t>
            </a:r>
            <a:r>
              <a:rPr lang="en-US" sz="2000" b="1" dirty="0"/>
              <a:t> </a:t>
            </a:r>
            <a:r>
              <a:rPr lang="en-US" sz="2000" b="1" dirty="0" smtClean="0"/>
              <a:t>Class</a:t>
            </a:r>
            <a:endParaRPr lang="en-US" sz="2000" dirty="0"/>
          </a:p>
        </p:txBody>
      </p:sp>
      <p:pic>
        <p:nvPicPr>
          <p:cNvPr id="4" name="Content Placeholder 3"/>
          <p:cNvPicPr>
            <a:picLocks noGrp="1" noChangeAspect="1"/>
          </p:cNvPicPr>
          <p:nvPr>
            <p:ph idx="1"/>
          </p:nvPr>
        </p:nvPicPr>
        <p:blipFill>
          <a:blip r:embed="rId3"/>
          <a:stretch>
            <a:fillRect/>
          </a:stretch>
        </p:blipFill>
        <p:spPr>
          <a:xfrm>
            <a:off x="198120" y="731520"/>
            <a:ext cx="11780520" cy="5958840"/>
          </a:xfrm>
          <a:prstGeom prst="rect">
            <a:avLst/>
          </a:prstGeom>
        </p:spPr>
      </p:pic>
    </p:spTree>
    <p:extLst>
      <p:ext uri="{BB962C8B-B14F-4D97-AF65-F5344CB8AC3E}">
        <p14:creationId xmlns:p14="http://schemas.microsoft.com/office/powerpoint/2010/main" val="86144785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As shown in this listing, we use the </a:t>
            </a:r>
            <a:r>
              <a:rPr lang="en-US" dirty="0" err="1">
                <a:solidFill>
                  <a:schemeClr val="accent1">
                    <a:lumMod val="75000"/>
                  </a:schemeClr>
                </a:solidFill>
              </a:rPr>
              <a:t>EntityManager.createQuery</a:t>
            </a:r>
            <a:r>
              <a:rPr lang="en-US" dirty="0">
                <a:solidFill>
                  <a:schemeClr val="accent1">
                    <a:lumMod val="75000"/>
                  </a:schemeClr>
                </a:solidFill>
              </a:rPr>
              <a:t>() </a:t>
            </a:r>
            <a:r>
              <a:rPr lang="en-US" dirty="0"/>
              <a:t>method to create Query, passing in the JPQL statement, and then get the result list.</a:t>
            </a:r>
          </a:p>
          <a:p>
            <a:r>
              <a:rPr lang="en-US" dirty="0"/>
              <a:t>When we explicitly specify the columns to be selected within JPQL, JPA will return an iterator, and each item within the iterator is an array of objects. </a:t>
            </a:r>
            <a:endParaRPr lang="en-US" dirty="0" smtClean="0"/>
          </a:p>
          <a:p>
            <a:r>
              <a:rPr lang="en-US" dirty="0" smtClean="0"/>
              <a:t>We </a:t>
            </a:r>
            <a:r>
              <a:rPr lang="en-US" dirty="0"/>
              <a:t>loop through the iterator, and for each element in the object array, the value is displayed. </a:t>
            </a:r>
            <a:endParaRPr lang="en-US" dirty="0" smtClean="0"/>
          </a:p>
          <a:p>
            <a:r>
              <a:rPr lang="en-US" dirty="0" smtClean="0"/>
              <a:t>Each </a:t>
            </a:r>
            <a:r>
              <a:rPr lang="en-US" dirty="0"/>
              <a:t>object array corresponds to a record within the </a:t>
            </a:r>
            <a:r>
              <a:rPr lang="en-US" dirty="0" err="1">
                <a:solidFill>
                  <a:schemeClr val="accent1">
                    <a:lumMod val="75000"/>
                  </a:schemeClr>
                </a:solidFill>
              </a:rPr>
              <a:t>ResultSet</a:t>
            </a:r>
            <a:r>
              <a:rPr lang="en-US" dirty="0"/>
              <a:t>. </a:t>
            </a:r>
            <a:endParaRPr lang="en-US" dirty="0" smtClean="0"/>
          </a:p>
          <a:p>
            <a:r>
              <a:rPr lang="en-US" dirty="0" smtClean="0">
                <a:hlinkClick r:id="rId2"/>
              </a:rPr>
              <a:t>Listing </a:t>
            </a:r>
            <a:r>
              <a:rPr lang="en-US" dirty="0">
                <a:hlinkClick r:id="rId2"/>
              </a:rPr>
              <a:t>8-12</a:t>
            </a:r>
            <a:r>
              <a:rPr lang="en-US" dirty="0"/>
              <a:t>shows the testing program.</a:t>
            </a:r>
            <a:endParaRPr lang="en-US" b="1" dirty="0"/>
          </a:p>
          <a:p>
            <a:endParaRPr lang="en-US" dirty="0"/>
          </a:p>
        </p:txBody>
      </p:sp>
    </p:spTree>
    <p:extLst>
      <p:ext uri="{BB962C8B-B14F-4D97-AF65-F5344CB8AC3E}">
        <p14:creationId xmlns:p14="http://schemas.microsoft.com/office/powerpoint/2010/main" val="344651048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412115"/>
          </a:xfrm>
        </p:spPr>
        <p:txBody>
          <a:bodyPr>
            <a:normAutofit fontScale="90000"/>
          </a:bodyPr>
          <a:lstStyle/>
          <a:p>
            <a:r>
              <a:rPr lang="en-US" sz="2800" b="1" dirty="0"/>
              <a:t>Listing 8-12: Testing the </a:t>
            </a:r>
            <a:r>
              <a:rPr lang="en-US" sz="2800" dirty="0" err="1"/>
              <a:t>displayAllContactSummary</a:t>
            </a:r>
            <a:r>
              <a:rPr lang="en-US" sz="2800" dirty="0"/>
              <a:t>()</a:t>
            </a:r>
            <a:r>
              <a:rPr lang="en-US" sz="2800" b="1" dirty="0"/>
              <a:t> </a:t>
            </a:r>
            <a:r>
              <a:rPr lang="en-US" sz="2800" b="1" dirty="0" smtClean="0"/>
              <a:t>Method</a:t>
            </a:r>
            <a:endParaRPr lang="en-US" sz="2800" dirty="0"/>
          </a:p>
        </p:txBody>
      </p:sp>
      <p:pic>
        <p:nvPicPr>
          <p:cNvPr id="4" name="Content Placeholder 3"/>
          <p:cNvPicPr>
            <a:picLocks noGrp="1" noChangeAspect="1"/>
          </p:cNvPicPr>
          <p:nvPr>
            <p:ph idx="1"/>
          </p:nvPr>
        </p:nvPicPr>
        <p:blipFill>
          <a:blip r:embed="rId3"/>
          <a:stretch>
            <a:fillRect/>
          </a:stretch>
        </p:blipFill>
        <p:spPr>
          <a:xfrm>
            <a:off x="563880" y="579120"/>
            <a:ext cx="10789920" cy="3855720"/>
          </a:xfrm>
          <a:prstGeom prst="rect">
            <a:avLst/>
          </a:prstGeom>
        </p:spPr>
      </p:pic>
      <p:pic>
        <p:nvPicPr>
          <p:cNvPr id="5" name="Picture 4"/>
          <p:cNvPicPr>
            <a:picLocks noChangeAspect="1"/>
          </p:cNvPicPr>
          <p:nvPr/>
        </p:nvPicPr>
        <p:blipFill>
          <a:blip r:embed="rId4"/>
          <a:stretch>
            <a:fillRect/>
          </a:stretch>
        </p:blipFill>
        <p:spPr>
          <a:xfrm>
            <a:off x="838200" y="4434840"/>
            <a:ext cx="11262360" cy="2423160"/>
          </a:xfrm>
          <a:prstGeom prst="rect">
            <a:avLst/>
          </a:prstGeom>
        </p:spPr>
      </p:pic>
    </p:spTree>
    <p:extLst>
      <p:ext uri="{BB962C8B-B14F-4D97-AF65-F5344CB8AC3E}">
        <p14:creationId xmlns:p14="http://schemas.microsoft.com/office/powerpoint/2010/main" val="88531864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8600"/>
            <a:ext cx="10515600" cy="5948363"/>
          </a:xfrm>
        </p:spPr>
        <p:txBody>
          <a:bodyPr>
            <a:normAutofit/>
          </a:bodyPr>
          <a:lstStyle/>
          <a:p>
            <a:r>
              <a:rPr lang="en-US" b="1" dirty="0" smtClean="0"/>
              <a:t>Query </a:t>
            </a:r>
            <a:r>
              <a:rPr lang="en-US" b="1" dirty="0"/>
              <a:t>for a Custom Result Type with a Constructor Expression</a:t>
            </a:r>
          </a:p>
          <a:p>
            <a:r>
              <a:rPr lang="en-US" dirty="0"/>
              <a:t>In JPA, when querying for a custom result like the one in the previous section, you can instruct JPA to directly construct a POJO from each record for you. </a:t>
            </a:r>
            <a:endParaRPr lang="en-US" dirty="0" smtClean="0"/>
          </a:p>
          <a:p>
            <a:r>
              <a:rPr lang="en-US" dirty="0" smtClean="0"/>
              <a:t>For </a:t>
            </a:r>
            <a:r>
              <a:rPr lang="en-US" dirty="0"/>
              <a:t>the example in the previous section, let's create a POJO called </a:t>
            </a:r>
            <a:r>
              <a:rPr lang="en-US" dirty="0" err="1"/>
              <a:t>ContactSummary</a:t>
            </a:r>
            <a:r>
              <a:rPr lang="en-US" dirty="0"/>
              <a:t> that stores the results of the query for the contact summary. </a:t>
            </a:r>
            <a:endParaRPr lang="en-US" dirty="0" smtClean="0"/>
          </a:p>
          <a:p>
            <a:r>
              <a:rPr lang="en-US" dirty="0" smtClean="0">
                <a:hlinkClick r:id="rId3"/>
              </a:rPr>
              <a:t>Listing </a:t>
            </a:r>
            <a:r>
              <a:rPr lang="en-US" dirty="0">
                <a:hlinkClick r:id="rId3"/>
              </a:rPr>
              <a:t>8-13</a:t>
            </a:r>
            <a:r>
              <a:rPr lang="en-US" dirty="0"/>
              <a:t> shows the class.</a:t>
            </a:r>
          </a:p>
          <a:p>
            <a:endParaRPr lang="en-US" dirty="0"/>
          </a:p>
        </p:txBody>
      </p:sp>
      <p:pic>
        <p:nvPicPr>
          <p:cNvPr id="5" name="Picture 4"/>
          <p:cNvPicPr>
            <a:picLocks noChangeAspect="1"/>
          </p:cNvPicPr>
          <p:nvPr/>
        </p:nvPicPr>
        <p:blipFill>
          <a:blip r:embed="rId4"/>
          <a:stretch>
            <a:fillRect/>
          </a:stretch>
        </p:blipFill>
        <p:spPr>
          <a:xfrm>
            <a:off x="365760" y="3829050"/>
            <a:ext cx="11597640" cy="2815590"/>
          </a:xfrm>
          <a:prstGeom prst="rect">
            <a:avLst/>
          </a:prstGeom>
        </p:spPr>
      </p:pic>
    </p:spTree>
    <p:extLst>
      <p:ext uri="{BB962C8B-B14F-4D97-AF65-F5344CB8AC3E}">
        <p14:creationId xmlns:p14="http://schemas.microsoft.com/office/powerpoint/2010/main" val="208475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The previous </a:t>
            </a:r>
            <a:r>
              <a:rPr lang="en-US" dirty="0" err="1"/>
              <a:t>ContactSummary</a:t>
            </a:r>
            <a:r>
              <a:rPr lang="en-US" dirty="0"/>
              <a:t> class has the properties for each contact summary, with a constructor method that accepts all the properties.</a:t>
            </a:r>
          </a:p>
          <a:p>
            <a:r>
              <a:rPr lang="en-US" dirty="0"/>
              <a:t>Having the </a:t>
            </a:r>
            <a:r>
              <a:rPr lang="en-US" dirty="0" err="1"/>
              <a:t>ContactSummary</a:t>
            </a:r>
            <a:r>
              <a:rPr lang="en-US" dirty="0"/>
              <a:t> class in place, we can revise the </a:t>
            </a:r>
            <a:r>
              <a:rPr lang="en-US" dirty="0" err="1"/>
              <a:t>findAll</a:t>
            </a:r>
            <a:r>
              <a:rPr lang="en-US" dirty="0"/>
              <a:t>() method and use a constructor expression within the query to instruct the JPA provider to map the </a:t>
            </a:r>
            <a:r>
              <a:rPr lang="en-US" dirty="0" err="1"/>
              <a:t>ResultSet</a:t>
            </a:r>
            <a:r>
              <a:rPr lang="en-US" dirty="0"/>
              <a:t> to the </a:t>
            </a:r>
            <a:r>
              <a:rPr lang="en-US" dirty="0" err="1"/>
              <a:t>ContactSummary</a:t>
            </a:r>
            <a:r>
              <a:rPr lang="en-US" dirty="0"/>
              <a:t> class. </a:t>
            </a:r>
            <a:endParaRPr lang="en-US" dirty="0" smtClean="0"/>
          </a:p>
          <a:p>
            <a:r>
              <a:rPr lang="en-US" dirty="0" smtClean="0"/>
              <a:t>Let's </a:t>
            </a:r>
            <a:r>
              <a:rPr lang="en-US" dirty="0"/>
              <a:t>create an interface for the </a:t>
            </a:r>
            <a:r>
              <a:rPr lang="en-US" dirty="0" err="1"/>
              <a:t>ContactSummary</a:t>
            </a:r>
            <a:r>
              <a:rPr lang="en-US" dirty="0"/>
              <a:t> service first. </a:t>
            </a:r>
            <a:endParaRPr lang="en-US" dirty="0" smtClean="0"/>
          </a:p>
          <a:p>
            <a:r>
              <a:rPr lang="en-US" dirty="0" smtClean="0">
                <a:hlinkClick r:id="rId2"/>
              </a:rPr>
              <a:t>Listing </a:t>
            </a:r>
            <a:r>
              <a:rPr lang="en-US" dirty="0">
                <a:hlinkClick r:id="rId2"/>
              </a:rPr>
              <a:t>8-14</a:t>
            </a:r>
            <a:r>
              <a:rPr lang="en-US" dirty="0"/>
              <a:t> shows the interface.</a:t>
            </a:r>
          </a:p>
          <a:p>
            <a:endParaRPr lang="en-US" dirty="0"/>
          </a:p>
        </p:txBody>
      </p:sp>
    </p:spTree>
    <p:extLst>
      <p:ext uri="{BB962C8B-B14F-4D97-AF65-F5344CB8AC3E}">
        <p14:creationId xmlns:p14="http://schemas.microsoft.com/office/powerpoint/2010/main" val="648824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a:t>Listing 8-14: The </a:t>
            </a:r>
            <a:r>
              <a:rPr lang="en-US" dirty="0" err="1"/>
              <a:t>ContactSummaryService</a:t>
            </a:r>
            <a:r>
              <a:rPr lang="en-US" b="1" dirty="0"/>
              <a:t> Interface</a:t>
            </a:r>
            <a:endParaRPr lang="en-US" dirty="0"/>
          </a:p>
          <a:p>
            <a:endParaRPr lang="en-US" dirty="0" smtClean="0">
              <a:hlinkClick r:id="rId3"/>
            </a:endParaRPr>
          </a:p>
          <a:p>
            <a:endParaRPr lang="en-US" dirty="0">
              <a:hlinkClick r:id="rId3"/>
            </a:endParaRPr>
          </a:p>
          <a:p>
            <a:endParaRPr lang="en-US" dirty="0" smtClean="0">
              <a:hlinkClick r:id="rId3"/>
            </a:endParaRPr>
          </a:p>
          <a:p>
            <a:endParaRPr lang="en-US" dirty="0">
              <a:hlinkClick r:id="rId3"/>
            </a:endParaRPr>
          </a:p>
          <a:p>
            <a:endParaRPr lang="en-US" dirty="0" smtClean="0">
              <a:hlinkClick r:id="rId3"/>
            </a:endParaRPr>
          </a:p>
          <a:p>
            <a:endParaRPr lang="en-US" dirty="0">
              <a:hlinkClick r:id="rId3"/>
            </a:endParaRPr>
          </a:p>
          <a:p>
            <a:r>
              <a:rPr lang="en-US" dirty="0" smtClean="0">
                <a:hlinkClick r:id="rId3"/>
              </a:rPr>
              <a:t>Listing </a:t>
            </a:r>
            <a:r>
              <a:rPr lang="en-US" dirty="0">
                <a:hlinkClick r:id="rId3"/>
              </a:rPr>
              <a:t>8-15</a:t>
            </a:r>
            <a:r>
              <a:rPr lang="en-US" dirty="0"/>
              <a:t> shows the implementation of the </a:t>
            </a:r>
            <a:r>
              <a:rPr lang="en-US" dirty="0" err="1"/>
              <a:t>ContactSummaryService.findAll</a:t>
            </a:r>
            <a:r>
              <a:rPr lang="en-US" dirty="0"/>
              <a:t>() method, using the constructor expression for </a:t>
            </a:r>
            <a:r>
              <a:rPr lang="en-US" dirty="0" err="1"/>
              <a:t>ResultSet</a:t>
            </a:r>
            <a:r>
              <a:rPr lang="en-US" dirty="0"/>
              <a:t> mapping.</a:t>
            </a:r>
          </a:p>
          <a:p>
            <a:endParaRPr lang="en-US" dirty="0"/>
          </a:p>
        </p:txBody>
      </p:sp>
      <p:pic>
        <p:nvPicPr>
          <p:cNvPr id="5" name="Picture 4"/>
          <p:cNvPicPr>
            <a:picLocks noChangeAspect="1"/>
          </p:cNvPicPr>
          <p:nvPr/>
        </p:nvPicPr>
        <p:blipFill>
          <a:blip r:embed="rId4"/>
          <a:stretch>
            <a:fillRect/>
          </a:stretch>
        </p:blipFill>
        <p:spPr>
          <a:xfrm>
            <a:off x="624841" y="2392680"/>
            <a:ext cx="10866120" cy="2362199"/>
          </a:xfrm>
          <a:prstGeom prst="rect">
            <a:avLst/>
          </a:prstGeom>
        </p:spPr>
      </p:pic>
    </p:spTree>
    <p:extLst>
      <p:ext uri="{BB962C8B-B14F-4D97-AF65-F5344CB8AC3E}">
        <p14:creationId xmlns:p14="http://schemas.microsoft.com/office/powerpoint/2010/main" val="376771459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 y="121285"/>
            <a:ext cx="11308080" cy="579755"/>
          </a:xfrm>
        </p:spPr>
        <p:txBody>
          <a:bodyPr>
            <a:normAutofit/>
          </a:bodyPr>
          <a:lstStyle/>
          <a:p>
            <a:r>
              <a:rPr lang="en-US" sz="2400" b="1" dirty="0"/>
              <a:t>Listing 8-15: Implementation of the </a:t>
            </a:r>
            <a:r>
              <a:rPr lang="en-US" sz="2400" dirty="0" err="1"/>
              <a:t>findAll</a:t>
            </a:r>
            <a:r>
              <a:rPr lang="en-US" sz="2400" dirty="0"/>
              <a:t>()</a:t>
            </a:r>
            <a:r>
              <a:rPr lang="en-US" sz="2400" b="1" dirty="0"/>
              <a:t> Method Using the Constructor </a:t>
            </a:r>
            <a:r>
              <a:rPr lang="en-US" sz="2400" b="1" dirty="0" smtClean="0"/>
              <a:t>Expression</a:t>
            </a:r>
            <a:endParaRPr lang="en-US" sz="2400" dirty="0"/>
          </a:p>
        </p:txBody>
      </p:sp>
      <p:pic>
        <p:nvPicPr>
          <p:cNvPr id="5" name="Content Placeholder 4"/>
          <p:cNvPicPr>
            <a:picLocks noGrp="1" noChangeAspect="1"/>
          </p:cNvPicPr>
          <p:nvPr>
            <p:ph idx="1"/>
          </p:nvPr>
        </p:nvPicPr>
        <p:blipFill>
          <a:blip r:embed="rId3"/>
          <a:stretch>
            <a:fillRect/>
          </a:stretch>
        </p:blipFill>
        <p:spPr>
          <a:xfrm>
            <a:off x="441960" y="701040"/>
            <a:ext cx="11308080" cy="5928359"/>
          </a:xfrm>
          <a:prstGeom prst="rect">
            <a:avLst/>
          </a:prstGeom>
        </p:spPr>
      </p:pic>
    </p:spTree>
    <p:extLst>
      <p:ext uri="{BB962C8B-B14F-4D97-AF65-F5344CB8AC3E}">
        <p14:creationId xmlns:p14="http://schemas.microsoft.com/office/powerpoint/2010/main" val="65005308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In the JPQL statement, the new keyword was specified, together with the fully qualified name of the POJO class that will store the results and pass in the selected attributes as the constructor argument of each </a:t>
            </a:r>
            <a:r>
              <a:rPr lang="en-US" dirty="0" err="1"/>
              <a:t>ContactSummary</a:t>
            </a:r>
            <a:r>
              <a:rPr lang="en-US" dirty="0"/>
              <a:t> class. </a:t>
            </a:r>
            <a:endParaRPr lang="en-US" dirty="0" smtClean="0"/>
          </a:p>
          <a:p>
            <a:r>
              <a:rPr lang="en-US" dirty="0" smtClean="0"/>
              <a:t>Finally</a:t>
            </a:r>
            <a:r>
              <a:rPr lang="en-US" dirty="0"/>
              <a:t>, the </a:t>
            </a:r>
            <a:r>
              <a:rPr lang="en-US" dirty="0" err="1"/>
              <a:t>ContactSummary</a:t>
            </a:r>
            <a:r>
              <a:rPr lang="en-US" dirty="0"/>
              <a:t> class was passed into the </a:t>
            </a:r>
            <a:r>
              <a:rPr lang="en-US" dirty="0" err="1"/>
              <a:t>createQuery</a:t>
            </a:r>
            <a:r>
              <a:rPr lang="en-US" dirty="0"/>
              <a:t>() method to indicate the result type.</a:t>
            </a:r>
          </a:p>
          <a:p>
            <a:r>
              <a:rPr lang="en-US" dirty="0"/>
              <a:t>To test the </a:t>
            </a:r>
            <a:r>
              <a:rPr lang="en-US" dirty="0" err="1"/>
              <a:t>findAll</a:t>
            </a:r>
            <a:r>
              <a:rPr lang="en-US" dirty="0"/>
              <a:t>() method, let's update the </a:t>
            </a:r>
            <a:r>
              <a:rPr lang="en-US" dirty="0" err="1"/>
              <a:t>SpringJPASample</a:t>
            </a:r>
            <a:r>
              <a:rPr lang="en-US" dirty="0"/>
              <a:t> class as shown in </a:t>
            </a:r>
            <a:r>
              <a:rPr lang="en-US" dirty="0">
                <a:hlinkClick r:id="rId3"/>
              </a:rPr>
              <a:t>Listing 8-16</a:t>
            </a:r>
            <a:r>
              <a:rPr lang="en-US" dirty="0" smtClean="0"/>
              <a:t>.</a:t>
            </a:r>
          </a:p>
        </p:txBody>
      </p:sp>
    </p:spTree>
    <p:extLst>
      <p:ext uri="{BB962C8B-B14F-4D97-AF65-F5344CB8AC3E}">
        <p14:creationId xmlns:p14="http://schemas.microsoft.com/office/powerpoint/2010/main" val="156173112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412115"/>
          </a:xfrm>
        </p:spPr>
        <p:txBody>
          <a:bodyPr>
            <a:normAutofit fontScale="90000"/>
          </a:bodyPr>
          <a:lstStyle/>
          <a:p>
            <a:r>
              <a:rPr lang="en-US" sz="2400" b="1" dirty="0"/>
              <a:t>Listing 8-16: Testing the </a:t>
            </a:r>
            <a:r>
              <a:rPr lang="en-US" sz="2400" dirty="0" err="1"/>
              <a:t>findAll</a:t>
            </a:r>
            <a:r>
              <a:rPr lang="en-US" sz="2400" dirty="0"/>
              <a:t>()</a:t>
            </a:r>
            <a:r>
              <a:rPr lang="en-US" sz="2400" b="1" dirty="0"/>
              <a:t> Method by Using the Constructor </a:t>
            </a:r>
            <a:r>
              <a:rPr lang="en-US" sz="2400" b="1" dirty="0" smtClean="0"/>
              <a:t>Expression</a:t>
            </a:r>
            <a:endParaRPr lang="en-US" sz="2400" dirty="0"/>
          </a:p>
        </p:txBody>
      </p:sp>
      <p:pic>
        <p:nvPicPr>
          <p:cNvPr id="4" name="Content Placeholder 3"/>
          <p:cNvPicPr>
            <a:picLocks noGrp="1" noChangeAspect="1"/>
          </p:cNvPicPr>
          <p:nvPr>
            <p:ph idx="1"/>
          </p:nvPr>
        </p:nvPicPr>
        <p:blipFill>
          <a:blip r:embed="rId3"/>
          <a:stretch>
            <a:fillRect/>
          </a:stretch>
        </p:blipFill>
        <p:spPr>
          <a:xfrm>
            <a:off x="228600" y="746760"/>
            <a:ext cx="11597640" cy="5882640"/>
          </a:xfrm>
          <a:prstGeom prst="rect">
            <a:avLst/>
          </a:prstGeom>
        </p:spPr>
      </p:pic>
    </p:spTree>
    <p:extLst>
      <p:ext uri="{BB962C8B-B14F-4D97-AF65-F5344CB8AC3E}">
        <p14:creationId xmlns:p14="http://schemas.microsoft.com/office/powerpoint/2010/main" val="57800944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Executing the </a:t>
            </a:r>
            <a:r>
              <a:rPr lang="en-US" dirty="0" err="1"/>
              <a:t>ContactSummarySample</a:t>
            </a:r>
            <a:r>
              <a:rPr lang="en-US" dirty="0"/>
              <a:t> class again produces the output for each </a:t>
            </a:r>
            <a:r>
              <a:rPr lang="en-US" dirty="0" err="1"/>
              <a:t>ContactSummary</a:t>
            </a:r>
            <a:r>
              <a:rPr lang="en-US" dirty="0"/>
              <a:t> object within the list, as shown here (other output was omitted</a:t>
            </a:r>
            <a:r>
              <a:rPr lang="en-US" dirty="0" smtClean="0"/>
              <a:t>):</a:t>
            </a:r>
          </a:p>
          <a:p>
            <a:endParaRPr lang="en-US" dirty="0"/>
          </a:p>
          <a:p>
            <a:endParaRPr lang="en-US" dirty="0"/>
          </a:p>
          <a:p>
            <a:endParaRPr lang="en-US" dirty="0" smtClean="0"/>
          </a:p>
          <a:p>
            <a:r>
              <a:rPr lang="en-US" dirty="0" smtClean="0"/>
              <a:t>As </a:t>
            </a:r>
            <a:r>
              <a:rPr lang="en-US" dirty="0"/>
              <a:t>you can see, the constructor expression is very useful for mapping the result of a custom query into POJOs for further application processing.</a:t>
            </a:r>
          </a:p>
          <a:p>
            <a:endParaRPr lang="en-US" dirty="0"/>
          </a:p>
        </p:txBody>
      </p:sp>
      <p:pic>
        <p:nvPicPr>
          <p:cNvPr id="4" name="Picture 3"/>
          <p:cNvPicPr>
            <a:picLocks noChangeAspect="1"/>
          </p:cNvPicPr>
          <p:nvPr/>
        </p:nvPicPr>
        <p:blipFill>
          <a:blip r:embed="rId2"/>
          <a:stretch>
            <a:fillRect/>
          </a:stretch>
        </p:blipFill>
        <p:spPr>
          <a:xfrm>
            <a:off x="1158240" y="3243262"/>
            <a:ext cx="9799319" cy="1069658"/>
          </a:xfrm>
          <a:prstGeom prst="rect">
            <a:avLst/>
          </a:prstGeom>
        </p:spPr>
      </p:pic>
    </p:spTree>
    <p:extLst>
      <p:ext uri="{BB962C8B-B14F-4D97-AF65-F5344CB8AC3E}">
        <p14:creationId xmlns:p14="http://schemas.microsoft.com/office/powerpoint/2010/main" val="143614350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Spring JDBC </a:t>
            </a:r>
            <a:r>
              <a:rPr lang="en-US" b="1" dirty="0" smtClean="0"/>
              <a:t>Infrastructure</a:t>
            </a:r>
            <a:endParaRPr lang="en-US" dirty="0"/>
          </a:p>
        </p:txBody>
      </p:sp>
      <p:sp>
        <p:nvSpPr>
          <p:cNvPr id="3" name="Content Placeholder 2"/>
          <p:cNvSpPr>
            <a:spLocks noGrp="1"/>
          </p:cNvSpPr>
          <p:nvPr>
            <p:ph idx="1"/>
          </p:nvPr>
        </p:nvSpPr>
        <p:spPr/>
        <p:txBody>
          <a:bodyPr/>
          <a:lstStyle/>
          <a:p>
            <a:r>
              <a:rPr lang="en-US" dirty="0"/>
              <a:t>The code we discussed in the first part of the chapter is not very complex, but it is tedious, and because there is so much of it to write, the likelihood of coding errors is quite high. </a:t>
            </a:r>
            <a:endParaRPr lang="en-US" dirty="0" smtClean="0"/>
          </a:p>
          <a:p>
            <a:r>
              <a:rPr lang="en-US" dirty="0" smtClean="0"/>
              <a:t>It </a:t>
            </a:r>
            <a:r>
              <a:rPr lang="en-US" dirty="0"/>
              <a:t>is time to take a look at how Spring makes things easier and more elegant</a:t>
            </a:r>
            <a:r>
              <a:rPr lang="en-US" dirty="0" smtClean="0"/>
              <a:t>.</a:t>
            </a:r>
          </a:p>
          <a:p>
            <a:r>
              <a:rPr lang="en-US" b="1" dirty="0"/>
              <a:t>Overview and Used Packages</a:t>
            </a:r>
          </a:p>
          <a:p>
            <a:r>
              <a:rPr lang="en-US" dirty="0"/>
              <a:t>JDBC support in Spring is divided into the five packages detailed in </a:t>
            </a:r>
            <a:r>
              <a:rPr lang="en-US" dirty="0">
                <a:hlinkClick r:id="rId3"/>
              </a:rPr>
              <a:t>Table 6-2</a:t>
            </a:r>
            <a:r>
              <a:rPr lang="en-US" dirty="0"/>
              <a:t>; each handles different aspects of JDBC access.</a:t>
            </a:r>
          </a:p>
        </p:txBody>
      </p:sp>
    </p:spTree>
    <p:extLst>
      <p:ext uri="{BB962C8B-B14F-4D97-AF65-F5344CB8AC3E}">
        <p14:creationId xmlns:p14="http://schemas.microsoft.com/office/powerpoint/2010/main" val="417926514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b="1" dirty="0"/>
              <a:t>Inserting Data</a:t>
            </a:r>
          </a:p>
          <a:p>
            <a:r>
              <a:rPr lang="en-US" dirty="0"/>
              <a:t>Inserting data by using JPA is very simple. Like Hibernate, JPA also supports retrieving a database-generated primary key. </a:t>
            </a:r>
            <a:endParaRPr lang="en-US" dirty="0" smtClean="0"/>
          </a:p>
          <a:p>
            <a:r>
              <a:rPr lang="en-US" dirty="0" smtClean="0">
                <a:hlinkClick r:id="rId3"/>
              </a:rPr>
              <a:t>Listing </a:t>
            </a:r>
            <a:r>
              <a:rPr lang="en-US" dirty="0">
                <a:hlinkClick r:id="rId3"/>
              </a:rPr>
              <a:t>8-17</a:t>
            </a:r>
            <a:r>
              <a:rPr lang="en-US" dirty="0"/>
              <a:t> shows updated code to support the implementation of the save() method</a:t>
            </a:r>
            <a:r>
              <a:rPr lang="en-US" dirty="0" smtClean="0"/>
              <a:t>.</a:t>
            </a:r>
            <a:endParaRPr lang="en-US" dirty="0"/>
          </a:p>
        </p:txBody>
      </p:sp>
    </p:spTree>
    <p:extLst>
      <p:ext uri="{BB962C8B-B14F-4D97-AF65-F5344CB8AC3E}">
        <p14:creationId xmlns:p14="http://schemas.microsoft.com/office/powerpoint/2010/main" val="243092592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320675"/>
          </a:xfrm>
        </p:spPr>
        <p:txBody>
          <a:bodyPr>
            <a:normAutofit fontScale="90000"/>
          </a:bodyPr>
          <a:lstStyle/>
          <a:p>
            <a:r>
              <a:rPr lang="en-US" b="1" dirty="0"/>
              <a:t>Listing 8-17: Implementing the </a:t>
            </a:r>
            <a:r>
              <a:rPr lang="en-US" dirty="0"/>
              <a:t>save()</a:t>
            </a:r>
            <a:r>
              <a:rPr lang="en-US" b="1" dirty="0"/>
              <a:t> </a:t>
            </a:r>
            <a:r>
              <a:rPr lang="en-US" b="1" dirty="0" smtClean="0"/>
              <a:t>Method</a:t>
            </a:r>
            <a:endParaRPr lang="en-US" dirty="0"/>
          </a:p>
        </p:txBody>
      </p:sp>
      <p:pic>
        <p:nvPicPr>
          <p:cNvPr id="4" name="Content Placeholder 3"/>
          <p:cNvPicPr>
            <a:picLocks noGrp="1" noChangeAspect="1"/>
          </p:cNvPicPr>
          <p:nvPr>
            <p:ph idx="1"/>
          </p:nvPr>
        </p:nvPicPr>
        <p:blipFill>
          <a:blip r:embed="rId3"/>
          <a:stretch>
            <a:fillRect/>
          </a:stretch>
        </p:blipFill>
        <p:spPr>
          <a:xfrm>
            <a:off x="838199" y="769257"/>
            <a:ext cx="10990943" cy="5907313"/>
          </a:xfrm>
          <a:prstGeom prst="rect">
            <a:avLst/>
          </a:prstGeom>
        </p:spPr>
      </p:pic>
    </p:spTree>
    <p:extLst>
      <p:ext uri="{BB962C8B-B14F-4D97-AF65-F5344CB8AC3E}">
        <p14:creationId xmlns:p14="http://schemas.microsoft.com/office/powerpoint/2010/main" val="428428343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As shown here, the save() method first checks whether the object is a new entity instance, by checking the id value. </a:t>
            </a:r>
            <a:endParaRPr lang="en-US" dirty="0" smtClean="0"/>
          </a:p>
          <a:p>
            <a:r>
              <a:rPr lang="en-US" dirty="0" smtClean="0"/>
              <a:t>If</a:t>
            </a:r>
            <a:r>
              <a:rPr lang="en-US" dirty="0"/>
              <a:t> id is null (that is, not yet assigned), the object is a new entity instance, and the </a:t>
            </a:r>
            <a:r>
              <a:rPr lang="en-US" dirty="0" err="1"/>
              <a:t>EntityManager.persist</a:t>
            </a:r>
            <a:r>
              <a:rPr lang="en-US" dirty="0"/>
              <a:t>() method will be </a:t>
            </a:r>
            <a:r>
              <a:rPr lang="en-US" dirty="0" smtClean="0"/>
              <a:t>invoked.</a:t>
            </a:r>
          </a:p>
          <a:p>
            <a:r>
              <a:rPr lang="en-US" dirty="0" smtClean="0"/>
              <a:t>When </a:t>
            </a:r>
            <a:r>
              <a:rPr lang="en-US" dirty="0"/>
              <a:t>calling the persist() method, </a:t>
            </a:r>
            <a:r>
              <a:rPr lang="en-US" dirty="0" err="1"/>
              <a:t>EntityManager</a:t>
            </a:r>
            <a:r>
              <a:rPr lang="en-US" dirty="0"/>
              <a:t> persists the entity and makes it a managed instance within the current persistence context. </a:t>
            </a:r>
            <a:endParaRPr lang="en-US" dirty="0" smtClean="0"/>
          </a:p>
          <a:p>
            <a:r>
              <a:rPr lang="en-US" dirty="0" smtClean="0"/>
              <a:t>If </a:t>
            </a:r>
            <a:r>
              <a:rPr lang="en-US" dirty="0"/>
              <a:t>the id value exists, then we're carrying out an update, and the </a:t>
            </a:r>
            <a:r>
              <a:rPr lang="en-US" dirty="0" err="1"/>
              <a:t>EntityManager.merge</a:t>
            </a:r>
            <a:r>
              <a:rPr lang="en-US" dirty="0" smtClean="0"/>
              <a:t>() method </a:t>
            </a:r>
            <a:r>
              <a:rPr lang="en-US" dirty="0"/>
              <a:t>will be called instead. </a:t>
            </a:r>
            <a:endParaRPr lang="en-US" dirty="0" smtClean="0"/>
          </a:p>
          <a:p>
            <a:r>
              <a:rPr lang="en-US" dirty="0" smtClean="0"/>
              <a:t>When </a:t>
            </a:r>
            <a:r>
              <a:rPr lang="en-US" dirty="0"/>
              <a:t>the merge() method is called, the </a:t>
            </a:r>
            <a:r>
              <a:rPr lang="en-US" dirty="0" err="1"/>
              <a:t>EntityManager</a:t>
            </a:r>
            <a:r>
              <a:rPr lang="en-US" dirty="0"/>
              <a:t> merges the state of the entity into the current persistence context.</a:t>
            </a:r>
          </a:p>
          <a:p>
            <a:r>
              <a:rPr lang="en-US" dirty="0">
                <a:hlinkClick r:id="rId2"/>
              </a:rPr>
              <a:t>Listing 8-18</a:t>
            </a:r>
            <a:r>
              <a:rPr lang="en-US" dirty="0"/>
              <a:t> shows the updated code to insert a new contact record.</a:t>
            </a:r>
          </a:p>
          <a:p>
            <a:endParaRPr lang="en-US" dirty="0"/>
          </a:p>
        </p:txBody>
      </p:sp>
    </p:spTree>
    <p:extLst>
      <p:ext uri="{BB962C8B-B14F-4D97-AF65-F5344CB8AC3E}">
        <p14:creationId xmlns:p14="http://schemas.microsoft.com/office/powerpoint/2010/main" val="178052414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290195"/>
          </a:xfrm>
        </p:spPr>
        <p:txBody>
          <a:bodyPr>
            <a:noAutofit/>
          </a:bodyPr>
          <a:lstStyle/>
          <a:p>
            <a:r>
              <a:rPr lang="en-US" sz="3200" b="1" dirty="0"/>
              <a:t>Listing 8-18: Testing the Insert </a:t>
            </a:r>
            <a:r>
              <a:rPr lang="en-US" sz="3200" b="1" dirty="0" smtClean="0"/>
              <a:t>Operation</a:t>
            </a:r>
            <a:endParaRPr lang="en-US" sz="3200" dirty="0"/>
          </a:p>
        </p:txBody>
      </p:sp>
      <p:pic>
        <p:nvPicPr>
          <p:cNvPr id="7" name="Content Placeholder 6"/>
          <p:cNvPicPr>
            <a:picLocks noGrp="1" noChangeAspect="1"/>
          </p:cNvPicPr>
          <p:nvPr>
            <p:ph idx="1"/>
          </p:nvPr>
        </p:nvPicPr>
        <p:blipFill>
          <a:blip r:embed="rId3"/>
          <a:stretch>
            <a:fillRect/>
          </a:stretch>
        </p:blipFill>
        <p:spPr>
          <a:xfrm>
            <a:off x="320040" y="594360"/>
            <a:ext cx="11597640" cy="6050280"/>
          </a:xfrm>
          <a:prstGeom prst="rect">
            <a:avLst/>
          </a:prstGeom>
        </p:spPr>
      </p:pic>
    </p:spTree>
    <p:extLst>
      <p:ext uri="{BB962C8B-B14F-4D97-AF65-F5344CB8AC3E}">
        <p14:creationId xmlns:p14="http://schemas.microsoft.com/office/powerpoint/2010/main" val="141322576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29235"/>
          </a:xfrm>
        </p:spPr>
        <p:txBody>
          <a:bodyPr>
            <a:normAutofit fontScale="90000"/>
          </a:bodyPr>
          <a:lstStyle/>
          <a:p>
            <a:endParaRPr lang="en-US" dirty="0"/>
          </a:p>
        </p:txBody>
      </p:sp>
      <p:sp>
        <p:nvSpPr>
          <p:cNvPr id="3" name="Content Placeholder 2"/>
          <p:cNvSpPr>
            <a:spLocks noGrp="1"/>
          </p:cNvSpPr>
          <p:nvPr>
            <p:ph idx="1"/>
          </p:nvPr>
        </p:nvSpPr>
        <p:spPr>
          <a:xfrm>
            <a:off x="838200" y="685800"/>
            <a:ext cx="10515600" cy="5491163"/>
          </a:xfrm>
        </p:spPr>
        <p:txBody>
          <a:bodyPr/>
          <a:lstStyle/>
          <a:p>
            <a:r>
              <a:rPr lang="en-US" dirty="0"/>
              <a:t>As shown here, we create a new contact, add two telephone details, and save the object. </a:t>
            </a:r>
            <a:endParaRPr lang="en-US" dirty="0" smtClean="0"/>
          </a:p>
          <a:p>
            <a:r>
              <a:rPr lang="en-US" dirty="0" smtClean="0"/>
              <a:t>Then </a:t>
            </a:r>
            <a:r>
              <a:rPr lang="en-US" dirty="0"/>
              <a:t>we list all the contacts again. </a:t>
            </a:r>
            <a:endParaRPr lang="en-US" dirty="0" smtClean="0"/>
          </a:p>
          <a:p>
            <a:r>
              <a:rPr lang="en-US" dirty="0" smtClean="0"/>
              <a:t>Running </a:t>
            </a:r>
            <a:r>
              <a:rPr lang="en-US" dirty="0"/>
              <a:t>the program yields </a:t>
            </a:r>
            <a:r>
              <a:rPr lang="en-US" dirty="0" smtClean="0"/>
              <a:t>the </a:t>
            </a:r>
            <a:r>
              <a:rPr lang="en-US" dirty="0"/>
              <a:t>following output</a:t>
            </a:r>
            <a:r>
              <a:rPr lang="en-US" dirty="0" smtClean="0"/>
              <a:t>:</a:t>
            </a:r>
          </a:p>
          <a:p>
            <a:r>
              <a:rPr lang="en-US" dirty="0" smtClean="0">
                <a:solidFill>
                  <a:srgbClr val="00B050"/>
                </a:solidFill>
              </a:rPr>
              <a:t>Available in next Slide</a:t>
            </a:r>
            <a:endParaRPr lang="en-US" dirty="0">
              <a:solidFill>
                <a:srgbClr val="00B050"/>
              </a:solidFill>
            </a:endParaRPr>
          </a:p>
          <a:p>
            <a:endParaRPr lang="en-US" dirty="0"/>
          </a:p>
        </p:txBody>
      </p:sp>
    </p:spTree>
    <p:extLst>
      <p:ext uri="{BB962C8B-B14F-4D97-AF65-F5344CB8AC3E}">
        <p14:creationId xmlns:p14="http://schemas.microsoft.com/office/powerpoint/2010/main" val="402540041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922227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920"/>
            <a:ext cx="10515600" cy="6334297"/>
          </a:xfrm>
        </p:spPr>
        <p:txBody>
          <a:bodyPr>
            <a:normAutofit/>
          </a:bodyPr>
          <a:lstStyle/>
          <a:p>
            <a:r>
              <a:rPr lang="en-US" b="1" dirty="0"/>
              <a:t>Updating Data</a:t>
            </a:r>
          </a:p>
          <a:p>
            <a:r>
              <a:rPr lang="en-US" dirty="0"/>
              <a:t>Updating data is as easy as inserting data. </a:t>
            </a:r>
            <a:endParaRPr lang="en-US" dirty="0" smtClean="0"/>
          </a:p>
          <a:p>
            <a:r>
              <a:rPr lang="en-US" dirty="0" smtClean="0"/>
              <a:t>Let's </a:t>
            </a:r>
            <a:r>
              <a:rPr lang="en-US" dirty="0"/>
              <a:t>go through an example. </a:t>
            </a:r>
            <a:endParaRPr lang="en-US" dirty="0" smtClean="0"/>
          </a:p>
          <a:p>
            <a:r>
              <a:rPr lang="en-US" dirty="0" smtClean="0"/>
              <a:t>Suppose </a:t>
            </a:r>
            <a:r>
              <a:rPr lang="en-US" dirty="0"/>
              <a:t>for a contact with an ID of 1, we want to update its first name and remove the home telephone record. </a:t>
            </a:r>
            <a:endParaRPr lang="en-US" dirty="0" smtClean="0"/>
          </a:p>
          <a:p>
            <a:r>
              <a:rPr lang="en-US" dirty="0" smtClean="0"/>
              <a:t>To </a:t>
            </a:r>
            <a:r>
              <a:rPr lang="en-US" dirty="0"/>
              <a:t>test the update operation, </a:t>
            </a:r>
            <a:r>
              <a:rPr lang="en-US" dirty="0">
                <a:hlinkClick r:id="rId3"/>
              </a:rPr>
              <a:t>Listing 8-19</a:t>
            </a:r>
            <a:r>
              <a:rPr lang="en-US" dirty="0"/>
              <a:t> shows the modifications required to the </a:t>
            </a:r>
            <a:r>
              <a:rPr lang="en-US" dirty="0" err="1"/>
              <a:t>SpringJPASample</a:t>
            </a:r>
            <a:r>
              <a:rPr lang="en-US" dirty="0"/>
              <a:t> class</a:t>
            </a:r>
            <a:r>
              <a:rPr lang="en-US" dirty="0" smtClean="0"/>
              <a:t>.</a:t>
            </a:r>
            <a:endParaRPr lang="en-US" dirty="0"/>
          </a:p>
        </p:txBody>
      </p:sp>
    </p:spTree>
    <p:extLst>
      <p:ext uri="{BB962C8B-B14F-4D97-AF65-F5344CB8AC3E}">
        <p14:creationId xmlns:p14="http://schemas.microsoft.com/office/powerpoint/2010/main" val="347183695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167005"/>
            <a:ext cx="10515600" cy="198755"/>
          </a:xfrm>
        </p:spPr>
        <p:txBody>
          <a:bodyPr>
            <a:noAutofit/>
          </a:bodyPr>
          <a:lstStyle/>
          <a:p>
            <a:r>
              <a:rPr lang="en-US" sz="2400" b="1" dirty="0"/>
              <a:t>Listing 8-19: Testing the Update Operation</a:t>
            </a:r>
            <a:endParaRPr lang="en-US" sz="2400" dirty="0"/>
          </a:p>
        </p:txBody>
      </p:sp>
      <p:pic>
        <p:nvPicPr>
          <p:cNvPr id="10" name="Picture 9"/>
          <p:cNvPicPr>
            <a:picLocks noChangeAspect="1"/>
          </p:cNvPicPr>
          <p:nvPr/>
        </p:nvPicPr>
        <p:blipFill>
          <a:blip r:embed="rId2"/>
          <a:stretch>
            <a:fillRect/>
          </a:stretch>
        </p:blipFill>
        <p:spPr>
          <a:xfrm>
            <a:off x="533400" y="624840"/>
            <a:ext cx="11551920" cy="6050280"/>
          </a:xfrm>
          <a:prstGeom prst="rect">
            <a:avLst/>
          </a:prstGeom>
        </p:spPr>
      </p:pic>
    </p:spTree>
    <p:extLst>
      <p:ext uri="{BB962C8B-B14F-4D97-AF65-F5344CB8AC3E}">
        <p14:creationId xmlns:p14="http://schemas.microsoft.com/office/powerpoint/2010/main" val="393698681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183515"/>
          </a:xfrm>
        </p:spPr>
        <p:txBody>
          <a:bodyPr>
            <a:normAutofit fontScale="90000"/>
          </a:bodyPr>
          <a:lstStyle/>
          <a:p>
            <a:endParaRPr lang="en-US" dirty="0"/>
          </a:p>
        </p:txBody>
      </p:sp>
      <p:sp>
        <p:nvSpPr>
          <p:cNvPr id="3" name="Content Placeholder 2"/>
          <p:cNvSpPr>
            <a:spLocks noGrp="1"/>
          </p:cNvSpPr>
          <p:nvPr>
            <p:ph idx="1"/>
          </p:nvPr>
        </p:nvSpPr>
        <p:spPr>
          <a:xfrm>
            <a:off x="838200" y="381000"/>
            <a:ext cx="10515600" cy="5795963"/>
          </a:xfrm>
        </p:spPr>
        <p:txBody>
          <a:bodyPr>
            <a:normAutofit/>
          </a:bodyPr>
          <a:lstStyle/>
          <a:p>
            <a:r>
              <a:rPr lang="en-US" dirty="0" smtClean="0"/>
              <a:t>We </a:t>
            </a:r>
            <a:r>
              <a:rPr lang="en-US" dirty="0"/>
              <a:t>first retrieve the record with an ID of 1 and we change the first </a:t>
            </a:r>
            <a:r>
              <a:rPr lang="en-US" dirty="0" smtClean="0"/>
              <a:t>name.</a:t>
            </a:r>
          </a:p>
          <a:p>
            <a:r>
              <a:rPr lang="en-US" dirty="0" smtClean="0"/>
              <a:t>Then </a:t>
            </a:r>
            <a:r>
              <a:rPr lang="en-US" dirty="0"/>
              <a:t>we loop through the telephone objects and retrieve the one with type "Home" and remove it from the contact's telephone detail </a:t>
            </a:r>
            <a:r>
              <a:rPr lang="en-US" dirty="0" smtClean="0"/>
              <a:t>property.</a:t>
            </a:r>
          </a:p>
          <a:p>
            <a:r>
              <a:rPr lang="en-US" dirty="0" smtClean="0"/>
              <a:t>Finally</a:t>
            </a:r>
            <a:r>
              <a:rPr lang="en-US" dirty="0"/>
              <a:t>, we call the </a:t>
            </a:r>
            <a:r>
              <a:rPr lang="en-US" dirty="0" err="1"/>
              <a:t>ContactService.save</a:t>
            </a:r>
            <a:r>
              <a:rPr lang="en-US" dirty="0"/>
              <a:t>() method again. </a:t>
            </a:r>
            <a:endParaRPr lang="en-US" dirty="0" smtClean="0"/>
          </a:p>
          <a:p>
            <a:r>
              <a:rPr lang="en-US" dirty="0" smtClean="0"/>
              <a:t>When </a:t>
            </a:r>
            <a:r>
              <a:rPr lang="en-US" dirty="0"/>
              <a:t>you run the program, you will see the following output (other output was omitted):</a:t>
            </a:r>
          </a:p>
          <a:p>
            <a:endParaRPr lang="en-US" dirty="0"/>
          </a:p>
        </p:txBody>
      </p:sp>
      <p:pic>
        <p:nvPicPr>
          <p:cNvPr id="4" name="Picture 3"/>
          <p:cNvPicPr>
            <a:picLocks noChangeAspect="1"/>
          </p:cNvPicPr>
          <p:nvPr/>
        </p:nvPicPr>
        <p:blipFill>
          <a:blip r:embed="rId2"/>
          <a:stretch>
            <a:fillRect/>
          </a:stretch>
        </p:blipFill>
        <p:spPr>
          <a:xfrm>
            <a:off x="655320" y="3956684"/>
            <a:ext cx="10942320" cy="2733675"/>
          </a:xfrm>
          <a:prstGeom prst="rect">
            <a:avLst/>
          </a:prstGeom>
        </p:spPr>
      </p:pic>
    </p:spTree>
    <p:extLst>
      <p:ext uri="{BB962C8B-B14F-4D97-AF65-F5344CB8AC3E}">
        <p14:creationId xmlns:p14="http://schemas.microsoft.com/office/powerpoint/2010/main" val="158516949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You will see the first name was updated, and the home telephone was removed. </a:t>
            </a:r>
            <a:endParaRPr lang="en-US" dirty="0" smtClean="0"/>
          </a:p>
          <a:p>
            <a:r>
              <a:rPr lang="en-US" dirty="0" smtClean="0"/>
              <a:t>The </a:t>
            </a:r>
            <a:r>
              <a:rPr lang="en-US" dirty="0"/>
              <a:t>telephone can be removed because of the </a:t>
            </a:r>
            <a:r>
              <a:rPr lang="en-US" dirty="0" err="1"/>
              <a:t>orphanRemoval</a:t>
            </a:r>
            <a:r>
              <a:rPr lang="en-US" dirty="0"/>
              <a:t>=true attribute that was defined in the one-to-many association, which instructs the JPA provider (Hibernate) to remove all orphan records that exist in the database but are no longer found in the object when persisted.</a:t>
            </a:r>
          </a:p>
          <a:p>
            <a:r>
              <a:rPr lang="en-US" dirty="0"/>
              <a:t>@</a:t>
            </a:r>
            <a:r>
              <a:rPr lang="en-US" dirty="0" err="1"/>
              <a:t>OneToMany</a:t>
            </a:r>
            <a:r>
              <a:rPr lang="en-US" dirty="0"/>
              <a:t>(</a:t>
            </a:r>
            <a:r>
              <a:rPr lang="en-US" dirty="0" err="1"/>
              <a:t>mappedBy</a:t>
            </a:r>
            <a:r>
              <a:rPr lang="en-US" dirty="0"/>
              <a:t> = "contact", cascade=</a:t>
            </a:r>
            <a:r>
              <a:rPr lang="en-US" dirty="0" err="1"/>
              <a:t>CascadeType.ALL</a:t>
            </a:r>
            <a:r>
              <a:rPr lang="en-US" dirty="0"/>
              <a:t>, </a:t>
            </a:r>
            <a:r>
              <a:rPr lang="en-US" dirty="0" err="1"/>
              <a:t>orphanRemoval</a:t>
            </a:r>
            <a:r>
              <a:rPr lang="en-US" dirty="0"/>
              <a:t>=true)</a:t>
            </a:r>
          </a:p>
          <a:p>
            <a:endParaRPr lang="en-US" dirty="0"/>
          </a:p>
        </p:txBody>
      </p:sp>
    </p:spTree>
    <p:extLst>
      <p:ext uri="{BB962C8B-B14F-4D97-AF65-F5344CB8AC3E}">
        <p14:creationId xmlns:p14="http://schemas.microsoft.com/office/powerpoint/2010/main" val="309689164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76984"/>
          </a:xfrm>
        </p:spPr>
        <p:txBody>
          <a:bodyPr>
            <a:normAutofit fontScale="90000"/>
          </a:bodyPr>
          <a:lstStyle/>
          <a:p>
            <a:r>
              <a:rPr lang="en-US" b="1" dirty="0"/>
              <a:t>Table 6-2: Spring JDBC </a:t>
            </a:r>
            <a:r>
              <a:rPr lang="en-US" b="1" dirty="0" smtClean="0"/>
              <a:t>Packages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6512633"/>
              </p:ext>
            </p:extLst>
          </p:nvPr>
        </p:nvGraphicFramePr>
        <p:xfrm>
          <a:off x="168275" y="576984"/>
          <a:ext cx="11926888" cy="5925416"/>
        </p:xfrm>
        <a:graphic>
          <a:graphicData uri="http://schemas.openxmlformats.org/drawingml/2006/table">
            <a:tbl>
              <a:tblPr firstRow="1" bandRow="1">
                <a:tableStyleId>{5C22544A-7EE6-4342-B048-85BDC9FD1C3A}</a:tableStyleId>
              </a:tblPr>
              <a:tblGrid>
                <a:gridCol w="3687445"/>
                <a:gridCol w="8239443"/>
              </a:tblGrid>
              <a:tr h="896477">
                <a:tc>
                  <a:txBody>
                    <a:bodyPr/>
                    <a:lstStyle/>
                    <a:p>
                      <a:r>
                        <a:rPr lang="en-US" sz="2400" b="1" i="0" kern="1200" dirty="0" smtClean="0">
                          <a:solidFill>
                            <a:schemeClr val="lt1"/>
                          </a:solidFill>
                          <a:effectLst/>
                          <a:latin typeface="+mn-lt"/>
                          <a:ea typeface="+mn-ea"/>
                          <a:cs typeface="+mn-cs"/>
                        </a:rPr>
                        <a:t>Package</a:t>
                      </a:r>
                      <a:endParaRPr lang="en-US" sz="2400" dirty="0"/>
                    </a:p>
                  </a:txBody>
                  <a:tcPr/>
                </a:tc>
                <a:tc>
                  <a:txBody>
                    <a:bodyPr/>
                    <a:lstStyle/>
                    <a:p>
                      <a:r>
                        <a:rPr lang="en-US" sz="2400" b="1" i="0" kern="1200" dirty="0" smtClean="0">
                          <a:solidFill>
                            <a:schemeClr val="lt1"/>
                          </a:solidFill>
                          <a:effectLst/>
                          <a:latin typeface="+mn-lt"/>
                          <a:ea typeface="+mn-ea"/>
                          <a:cs typeface="+mn-cs"/>
                        </a:rPr>
                        <a:t>Description</a:t>
                      </a:r>
                      <a:endParaRPr lang="en-US" sz="2400" dirty="0"/>
                    </a:p>
                  </a:txBody>
                  <a:tcPr/>
                </a:tc>
              </a:tr>
              <a:tr h="2818450">
                <a:tc>
                  <a:txBody>
                    <a:bodyPr/>
                    <a:lstStyle/>
                    <a:p>
                      <a:r>
                        <a:rPr lang="en-US" sz="2400" b="0" i="0" kern="1200" dirty="0" err="1" smtClean="0">
                          <a:solidFill>
                            <a:schemeClr val="dk1"/>
                          </a:solidFill>
                          <a:effectLst/>
                          <a:latin typeface="+mn-lt"/>
                          <a:ea typeface="+mn-ea"/>
                          <a:cs typeface="+mn-cs"/>
                        </a:rPr>
                        <a:t>org.springframework.jdbc</a:t>
                      </a:r>
                      <a:r>
                        <a:rPr lang="en-US" sz="2400" b="0" i="0" kern="1200" dirty="0" smtClean="0">
                          <a:solidFill>
                            <a:schemeClr val="dk1"/>
                          </a:solidFill>
                          <a:effectLst/>
                          <a:latin typeface="+mn-lt"/>
                          <a:ea typeface="+mn-ea"/>
                          <a:cs typeface="+mn-cs"/>
                        </a:rPr>
                        <a:t>. core</a:t>
                      </a:r>
                      <a:endParaRPr lang="en-US" sz="2400" dirty="0"/>
                    </a:p>
                  </a:txBody>
                  <a:tcPr/>
                </a:tc>
                <a:tc>
                  <a:txBody>
                    <a:bodyPr/>
                    <a:lstStyle/>
                    <a:p>
                      <a:r>
                        <a:rPr lang="en-US" sz="2400" b="0" i="0" kern="1200" dirty="0" smtClean="0">
                          <a:solidFill>
                            <a:schemeClr val="dk1"/>
                          </a:solidFill>
                          <a:effectLst/>
                          <a:latin typeface="+mn-lt"/>
                          <a:ea typeface="+mn-ea"/>
                          <a:cs typeface="+mn-cs"/>
                        </a:rPr>
                        <a:t>Contains the foundations of JDBC classes in Spring. It includes the core JDBC class, </a:t>
                      </a:r>
                      <a:r>
                        <a:rPr lang="en-US" sz="2400" dirty="0" err="1" smtClean="0"/>
                        <a:t>JdbcTemplate</a:t>
                      </a:r>
                      <a:r>
                        <a:rPr lang="en-US" sz="2400" b="0" i="0" kern="1200" dirty="0" smtClean="0">
                          <a:solidFill>
                            <a:schemeClr val="dk1"/>
                          </a:solidFill>
                          <a:effectLst/>
                          <a:latin typeface="+mn-lt"/>
                          <a:ea typeface="+mn-ea"/>
                          <a:cs typeface="+mn-cs"/>
                        </a:rPr>
                        <a:t>, which simplifies programming database operations with JDBC. Several </a:t>
                      </a:r>
                      <a:r>
                        <a:rPr lang="en-US" sz="2400" b="0" i="0" kern="1200" dirty="0" err="1" smtClean="0">
                          <a:solidFill>
                            <a:schemeClr val="dk1"/>
                          </a:solidFill>
                          <a:effectLst/>
                          <a:latin typeface="+mn-lt"/>
                          <a:ea typeface="+mn-ea"/>
                          <a:cs typeface="+mn-cs"/>
                        </a:rPr>
                        <a:t>subpackages</a:t>
                      </a:r>
                      <a:r>
                        <a:rPr lang="en-US" sz="2400" b="0" i="0" kern="1200" dirty="0" smtClean="0">
                          <a:solidFill>
                            <a:schemeClr val="dk1"/>
                          </a:solidFill>
                          <a:effectLst/>
                          <a:latin typeface="+mn-lt"/>
                          <a:ea typeface="+mn-ea"/>
                          <a:cs typeface="+mn-cs"/>
                        </a:rPr>
                        <a:t> provide support of JDBC data access with more-specific purposes (e.g., a </a:t>
                      </a:r>
                      <a:r>
                        <a:rPr lang="en-US" sz="2400" dirty="0" err="1" smtClean="0"/>
                        <a:t>JdbcTemplate</a:t>
                      </a:r>
                      <a:r>
                        <a:rPr lang="en-US" sz="2400" b="0" i="0" kern="1200" dirty="0" smtClean="0">
                          <a:solidFill>
                            <a:schemeClr val="dk1"/>
                          </a:solidFill>
                          <a:effectLst/>
                          <a:latin typeface="+mn-lt"/>
                          <a:ea typeface="+mn-ea"/>
                          <a:cs typeface="+mn-cs"/>
                        </a:rPr>
                        <a:t> class that supports named parameters) and related support classes as well.</a:t>
                      </a:r>
                      <a:endParaRPr lang="en-US" sz="2400" dirty="0"/>
                    </a:p>
                  </a:txBody>
                  <a:tcPr/>
                </a:tc>
              </a:tr>
              <a:tr h="2210489">
                <a:tc>
                  <a:txBody>
                    <a:bodyPr/>
                    <a:lstStyle/>
                    <a:p>
                      <a:r>
                        <a:rPr lang="en-US" sz="2400" b="0" i="0" kern="1200" dirty="0" err="1" smtClean="0">
                          <a:solidFill>
                            <a:schemeClr val="dk1"/>
                          </a:solidFill>
                          <a:effectLst/>
                          <a:latin typeface="+mn-lt"/>
                          <a:ea typeface="+mn-ea"/>
                          <a:cs typeface="+mn-cs"/>
                        </a:rPr>
                        <a:t>org.springframework.jdbc</a:t>
                      </a:r>
                      <a:r>
                        <a:rPr lang="en-US" sz="2400" b="0" i="0" kern="1200" dirty="0" smtClean="0">
                          <a:solidFill>
                            <a:schemeClr val="dk1"/>
                          </a:solidFill>
                          <a:effectLst/>
                          <a:latin typeface="+mn-lt"/>
                          <a:ea typeface="+mn-ea"/>
                          <a:cs typeface="+mn-cs"/>
                        </a:rPr>
                        <a:t>. </a:t>
                      </a:r>
                      <a:r>
                        <a:rPr lang="en-US" sz="2400" b="0" i="0" kern="1200" dirty="0" err="1" smtClean="0">
                          <a:solidFill>
                            <a:schemeClr val="dk1"/>
                          </a:solidFill>
                          <a:effectLst/>
                          <a:latin typeface="+mn-lt"/>
                          <a:ea typeface="+mn-ea"/>
                          <a:cs typeface="+mn-cs"/>
                        </a:rPr>
                        <a:t>datasource</a:t>
                      </a:r>
                      <a:endParaRPr lang="en-US" sz="2400" dirty="0"/>
                    </a:p>
                  </a:txBody>
                  <a:tcPr/>
                </a:tc>
                <a:tc>
                  <a:txBody>
                    <a:bodyPr/>
                    <a:lstStyle/>
                    <a:p>
                      <a:r>
                        <a:rPr lang="en-US" sz="2400" b="0" i="0" kern="1200" dirty="0" smtClean="0">
                          <a:solidFill>
                            <a:schemeClr val="dk1"/>
                          </a:solidFill>
                          <a:effectLst/>
                          <a:latin typeface="+mn-lt"/>
                          <a:ea typeface="+mn-ea"/>
                          <a:cs typeface="+mn-cs"/>
                        </a:rPr>
                        <a:t>Contains helper classes and </a:t>
                      </a:r>
                      <a:r>
                        <a:rPr lang="en-US" sz="2400" dirty="0" err="1" smtClean="0"/>
                        <a:t>DataSource</a:t>
                      </a:r>
                      <a:r>
                        <a:rPr lang="en-US" sz="2400" b="0" i="0" kern="1200" dirty="0" smtClean="0">
                          <a:solidFill>
                            <a:schemeClr val="dk1"/>
                          </a:solidFill>
                          <a:effectLst/>
                          <a:latin typeface="+mn-lt"/>
                          <a:ea typeface="+mn-ea"/>
                          <a:cs typeface="+mn-cs"/>
                        </a:rPr>
                        <a:t> implementations that you can use to run JDBC code outside a JEE container. Several </a:t>
                      </a:r>
                      <a:r>
                        <a:rPr lang="en-US" sz="2400" b="0" i="0" kern="1200" dirty="0" err="1" smtClean="0">
                          <a:solidFill>
                            <a:schemeClr val="dk1"/>
                          </a:solidFill>
                          <a:effectLst/>
                          <a:latin typeface="+mn-lt"/>
                          <a:ea typeface="+mn-ea"/>
                          <a:cs typeface="+mn-cs"/>
                        </a:rPr>
                        <a:t>subpackages</a:t>
                      </a:r>
                      <a:r>
                        <a:rPr lang="en-US" sz="2400" b="0" i="0" kern="1200" dirty="0" smtClean="0">
                          <a:solidFill>
                            <a:schemeClr val="dk1"/>
                          </a:solidFill>
                          <a:effectLst/>
                          <a:latin typeface="+mn-lt"/>
                          <a:ea typeface="+mn-ea"/>
                          <a:cs typeface="+mn-cs"/>
                        </a:rPr>
                        <a:t> provide support for embedded databases, database initialization, and various data source lookup mechanisms.</a:t>
                      </a:r>
                      <a:endParaRPr lang="en-US" sz="2400" dirty="0"/>
                    </a:p>
                  </a:txBody>
                  <a:tcPr/>
                </a:tc>
              </a:tr>
            </a:tbl>
          </a:graphicData>
        </a:graphic>
      </p:graphicFrame>
    </p:spTree>
    <p:extLst>
      <p:ext uri="{BB962C8B-B14F-4D97-AF65-F5344CB8AC3E}">
        <p14:creationId xmlns:p14="http://schemas.microsoft.com/office/powerpoint/2010/main" val="196338237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Deleting Data</a:t>
            </a:r>
          </a:p>
          <a:p>
            <a:r>
              <a:rPr lang="en-US" dirty="0"/>
              <a:t>Deleting data is just as simple. </a:t>
            </a:r>
            <a:endParaRPr lang="en-US" dirty="0" smtClean="0"/>
          </a:p>
          <a:p>
            <a:r>
              <a:rPr lang="en-US" dirty="0" smtClean="0"/>
              <a:t>Simply </a:t>
            </a:r>
            <a:r>
              <a:rPr lang="en-US" dirty="0"/>
              <a:t>call the </a:t>
            </a:r>
            <a:r>
              <a:rPr lang="en-US" dirty="0" err="1"/>
              <a:t>EntityManager.remove</a:t>
            </a:r>
            <a:r>
              <a:rPr lang="en-US" dirty="0"/>
              <a:t>() method and pass in the contact object. </a:t>
            </a:r>
            <a:endParaRPr lang="en-US" dirty="0" smtClean="0"/>
          </a:p>
          <a:p>
            <a:r>
              <a:rPr lang="en-US" dirty="0" smtClean="0">
                <a:hlinkClick r:id="rId3"/>
              </a:rPr>
              <a:t>Listing </a:t>
            </a:r>
            <a:r>
              <a:rPr lang="en-US" dirty="0">
                <a:hlinkClick r:id="rId3"/>
              </a:rPr>
              <a:t>8-20</a:t>
            </a:r>
            <a:r>
              <a:rPr lang="en-US" dirty="0"/>
              <a:t> shows the updated code to delete a contact</a:t>
            </a:r>
            <a:r>
              <a:rPr lang="en-US" dirty="0" smtClean="0"/>
              <a:t>.</a:t>
            </a:r>
            <a:endParaRPr lang="en-US" dirty="0"/>
          </a:p>
        </p:txBody>
      </p:sp>
    </p:spTree>
    <p:extLst>
      <p:ext uri="{BB962C8B-B14F-4D97-AF65-F5344CB8AC3E}">
        <p14:creationId xmlns:p14="http://schemas.microsoft.com/office/powerpoint/2010/main" val="379498445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7005"/>
            <a:ext cx="10515600" cy="351155"/>
          </a:xfrm>
        </p:spPr>
        <p:txBody>
          <a:bodyPr>
            <a:normAutofit fontScale="90000"/>
          </a:bodyPr>
          <a:lstStyle/>
          <a:p>
            <a:r>
              <a:rPr lang="en-US" sz="3200" b="1" dirty="0"/>
              <a:t>Listing 8-20: Implementing the </a:t>
            </a:r>
            <a:r>
              <a:rPr lang="en-US" sz="3200" dirty="0"/>
              <a:t>delete()</a:t>
            </a:r>
            <a:r>
              <a:rPr lang="en-US" sz="3200" b="1" dirty="0"/>
              <a:t> </a:t>
            </a:r>
            <a:r>
              <a:rPr lang="en-US" sz="3200" b="1" dirty="0" smtClean="0"/>
              <a:t>Method</a:t>
            </a:r>
            <a:endParaRPr lang="en-US" sz="3200" dirty="0"/>
          </a:p>
        </p:txBody>
      </p:sp>
      <p:pic>
        <p:nvPicPr>
          <p:cNvPr id="4" name="Content Placeholder 3"/>
          <p:cNvPicPr>
            <a:picLocks noGrp="1" noChangeAspect="1"/>
          </p:cNvPicPr>
          <p:nvPr>
            <p:ph idx="1"/>
          </p:nvPr>
        </p:nvPicPr>
        <p:blipFill>
          <a:blip r:embed="rId3"/>
          <a:stretch>
            <a:fillRect/>
          </a:stretch>
        </p:blipFill>
        <p:spPr>
          <a:xfrm>
            <a:off x="243841" y="518160"/>
            <a:ext cx="11780520" cy="5989320"/>
          </a:xfrm>
          <a:prstGeom prst="rect">
            <a:avLst/>
          </a:prstGeom>
        </p:spPr>
      </p:pic>
    </p:spTree>
    <p:extLst>
      <p:ext uri="{BB962C8B-B14F-4D97-AF65-F5344CB8AC3E}">
        <p14:creationId xmlns:p14="http://schemas.microsoft.com/office/powerpoint/2010/main" val="265157634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First the </a:t>
            </a:r>
            <a:r>
              <a:rPr lang="en-US" dirty="0" err="1"/>
              <a:t>EntityManager.merge</a:t>
            </a:r>
            <a:r>
              <a:rPr lang="en-US" dirty="0"/>
              <a:t>() method is invoked to merge the state of the entity into the current persistence </a:t>
            </a:r>
            <a:r>
              <a:rPr lang="en-US" dirty="0" smtClean="0"/>
              <a:t>context.</a:t>
            </a:r>
          </a:p>
          <a:p>
            <a:r>
              <a:rPr lang="en-US" dirty="0" smtClean="0"/>
              <a:t>The</a:t>
            </a:r>
            <a:r>
              <a:rPr lang="en-US" dirty="0"/>
              <a:t> merge() method returns the managed entity </a:t>
            </a:r>
            <a:r>
              <a:rPr lang="en-US" dirty="0" smtClean="0"/>
              <a:t>instance.</a:t>
            </a:r>
          </a:p>
          <a:p>
            <a:r>
              <a:rPr lang="en-US" dirty="0" smtClean="0"/>
              <a:t>Then</a:t>
            </a:r>
            <a:r>
              <a:rPr lang="en-US" dirty="0"/>
              <a:t> </a:t>
            </a:r>
            <a:r>
              <a:rPr lang="en-US" dirty="0" err="1"/>
              <a:t>EntityManager.remove</a:t>
            </a:r>
            <a:r>
              <a:rPr lang="en-US" dirty="0"/>
              <a:t>() is called, passing in the managed contact entity instance. </a:t>
            </a:r>
            <a:endParaRPr lang="en-US" dirty="0" smtClean="0"/>
          </a:p>
          <a:p>
            <a:r>
              <a:rPr lang="en-US" dirty="0" smtClean="0"/>
              <a:t>The </a:t>
            </a:r>
            <a:r>
              <a:rPr lang="en-US" dirty="0"/>
              <a:t>remove operation deletes the contact record, together with all its associated information, including telephone details and hobbies, as we defined the cascade=</a:t>
            </a:r>
            <a:r>
              <a:rPr lang="en-US" dirty="0" err="1"/>
              <a:t>CascadeType.ALL</a:t>
            </a:r>
            <a:r>
              <a:rPr lang="en-US" dirty="0"/>
              <a:t> in the mapping. </a:t>
            </a:r>
            <a:endParaRPr lang="en-US" dirty="0" smtClean="0"/>
          </a:p>
          <a:p>
            <a:r>
              <a:rPr lang="en-US" dirty="0" smtClean="0"/>
              <a:t>To </a:t>
            </a:r>
            <a:r>
              <a:rPr lang="en-US" dirty="0"/>
              <a:t>test the delete operation, </a:t>
            </a:r>
            <a:r>
              <a:rPr lang="en-US" dirty="0">
                <a:hlinkClick r:id="rId2"/>
              </a:rPr>
              <a:t>Listing 8-21</a:t>
            </a:r>
            <a:r>
              <a:rPr lang="en-US" dirty="0"/>
              <a:t> shows the modifications needed to the </a:t>
            </a:r>
            <a:r>
              <a:rPr lang="en-US" dirty="0" err="1"/>
              <a:t>SpringJPASample</a:t>
            </a:r>
            <a:r>
              <a:rPr lang="en-US" dirty="0"/>
              <a:t> class.</a:t>
            </a:r>
          </a:p>
          <a:p>
            <a:endParaRPr lang="en-US" dirty="0"/>
          </a:p>
        </p:txBody>
      </p:sp>
    </p:spTree>
    <p:extLst>
      <p:ext uri="{BB962C8B-B14F-4D97-AF65-F5344CB8AC3E}">
        <p14:creationId xmlns:p14="http://schemas.microsoft.com/office/powerpoint/2010/main" val="119086090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305435"/>
          </a:xfrm>
        </p:spPr>
        <p:txBody>
          <a:bodyPr>
            <a:normAutofit fontScale="90000"/>
          </a:bodyPr>
          <a:lstStyle/>
          <a:p>
            <a:r>
              <a:rPr lang="en-US" sz="2400" b="1" dirty="0"/>
              <a:t>Listing 8-21: Testing the Delete </a:t>
            </a:r>
            <a:r>
              <a:rPr lang="en-US" sz="2400" b="1" dirty="0" smtClean="0"/>
              <a:t>Operation</a:t>
            </a:r>
            <a:endParaRPr lang="en-US" sz="2400" dirty="0"/>
          </a:p>
        </p:txBody>
      </p:sp>
      <p:pic>
        <p:nvPicPr>
          <p:cNvPr id="4" name="Content Placeholder 3"/>
          <p:cNvPicPr>
            <a:picLocks noGrp="1" noChangeAspect="1"/>
          </p:cNvPicPr>
          <p:nvPr>
            <p:ph idx="1"/>
          </p:nvPr>
        </p:nvPicPr>
        <p:blipFill>
          <a:blip r:embed="rId3"/>
          <a:stretch>
            <a:fillRect/>
          </a:stretch>
        </p:blipFill>
        <p:spPr>
          <a:xfrm>
            <a:off x="502920" y="746760"/>
            <a:ext cx="11460480" cy="4754880"/>
          </a:xfrm>
          <a:prstGeom prst="rect">
            <a:avLst/>
          </a:prstGeom>
        </p:spPr>
      </p:pic>
    </p:spTree>
    <p:extLst>
      <p:ext uri="{BB962C8B-B14F-4D97-AF65-F5344CB8AC3E}">
        <p14:creationId xmlns:p14="http://schemas.microsoft.com/office/powerpoint/2010/main" val="19225965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The previous listing retrieves the contact with an ID of 1 and then calls the delete() method to delete the contact information. </a:t>
            </a:r>
            <a:endParaRPr lang="en-US" dirty="0" smtClean="0"/>
          </a:p>
          <a:p>
            <a:r>
              <a:rPr lang="en-US" dirty="0" smtClean="0"/>
              <a:t>Running </a:t>
            </a:r>
            <a:r>
              <a:rPr lang="en-US" dirty="0"/>
              <a:t>the program produces the following output:</a:t>
            </a:r>
          </a:p>
          <a:p>
            <a:endParaRPr lang="en-US" dirty="0" smtClean="0"/>
          </a:p>
          <a:p>
            <a:endParaRPr lang="en-US" dirty="0"/>
          </a:p>
          <a:p>
            <a:endParaRPr lang="en-US" dirty="0" smtClean="0"/>
          </a:p>
          <a:p>
            <a:endParaRPr lang="en-US" dirty="0"/>
          </a:p>
          <a:p>
            <a:endParaRPr lang="en-US" dirty="0" smtClean="0"/>
          </a:p>
          <a:p>
            <a:r>
              <a:rPr lang="en-US" dirty="0"/>
              <a:t>You can see that the contact with an ID of 1 was deleted.</a:t>
            </a:r>
          </a:p>
        </p:txBody>
      </p:sp>
      <p:pic>
        <p:nvPicPr>
          <p:cNvPr id="4" name="Picture 3"/>
          <p:cNvPicPr>
            <a:picLocks noChangeAspect="1"/>
          </p:cNvPicPr>
          <p:nvPr/>
        </p:nvPicPr>
        <p:blipFill>
          <a:blip r:embed="rId3"/>
          <a:stretch>
            <a:fillRect/>
          </a:stretch>
        </p:blipFill>
        <p:spPr>
          <a:xfrm>
            <a:off x="960120" y="3213734"/>
            <a:ext cx="10393680" cy="1830705"/>
          </a:xfrm>
          <a:prstGeom prst="rect">
            <a:avLst/>
          </a:prstGeom>
        </p:spPr>
      </p:pic>
    </p:spTree>
    <p:extLst>
      <p:ext uri="{BB962C8B-B14F-4D97-AF65-F5344CB8AC3E}">
        <p14:creationId xmlns:p14="http://schemas.microsoft.com/office/powerpoint/2010/main" val="103735486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305435"/>
          </a:xfrm>
        </p:spPr>
        <p:txBody>
          <a:bodyPr>
            <a:normAutofit fontScale="90000"/>
          </a:bodyPr>
          <a:lstStyle/>
          <a:p>
            <a:endParaRPr lang="en-US" dirty="0"/>
          </a:p>
        </p:txBody>
      </p:sp>
      <p:sp>
        <p:nvSpPr>
          <p:cNvPr id="3" name="Content Placeholder 2"/>
          <p:cNvSpPr>
            <a:spLocks noGrp="1"/>
          </p:cNvSpPr>
          <p:nvPr>
            <p:ph idx="1"/>
          </p:nvPr>
        </p:nvSpPr>
        <p:spPr>
          <a:xfrm>
            <a:off x="838200" y="762000"/>
            <a:ext cx="10515600" cy="5414963"/>
          </a:xfrm>
        </p:spPr>
        <p:txBody>
          <a:bodyPr>
            <a:normAutofit fontScale="92500" lnSpcReduction="20000"/>
          </a:bodyPr>
          <a:lstStyle/>
          <a:p>
            <a:r>
              <a:rPr lang="en-US" b="1" dirty="0"/>
              <a:t>Using a Native Query</a:t>
            </a:r>
          </a:p>
          <a:p>
            <a:r>
              <a:rPr lang="en-US" dirty="0"/>
              <a:t>Having discussed performing trivial database operations by using JPA, now let's move on to some more-advanced topics. </a:t>
            </a:r>
            <a:endParaRPr lang="en-US" dirty="0" smtClean="0"/>
          </a:p>
          <a:p>
            <a:r>
              <a:rPr lang="en-US" dirty="0" smtClean="0"/>
              <a:t>Sometimes </a:t>
            </a:r>
            <a:r>
              <a:rPr lang="en-US" dirty="0"/>
              <a:t>you may want to have absolute control over the query that will be submitted to the database. </a:t>
            </a:r>
            <a:endParaRPr lang="en-US" dirty="0" smtClean="0"/>
          </a:p>
          <a:p>
            <a:r>
              <a:rPr lang="en-US" dirty="0" smtClean="0"/>
              <a:t>One </a:t>
            </a:r>
            <a:r>
              <a:rPr lang="en-US" dirty="0"/>
              <a:t>example is using a hierarchical query in an Oracle database. </a:t>
            </a:r>
            <a:endParaRPr lang="en-US" dirty="0" smtClean="0"/>
          </a:p>
          <a:p>
            <a:r>
              <a:rPr lang="en-US" dirty="0" smtClean="0"/>
              <a:t>This </a:t>
            </a:r>
            <a:r>
              <a:rPr lang="en-US" dirty="0"/>
              <a:t>kind of query is database-specific and referred to as a </a:t>
            </a:r>
            <a:r>
              <a:rPr lang="en-US" i="1" dirty="0">
                <a:solidFill>
                  <a:schemeClr val="accent1">
                    <a:lumMod val="75000"/>
                  </a:schemeClr>
                </a:solidFill>
              </a:rPr>
              <a:t>native query</a:t>
            </a:r>
            <a:r>
              <a:rPr lang="en-US" dirty="0"/>
              <a:t>.</a:t>
            </a:r>
          </a:p>
          <a:p>
            <a:r>
              <a:rPr lang="en-US" dirty="0"/>
              <a:t>JPA supports the execution of native queries;</a:t>
            </a:r>
            <a:r>
              <a:rPr lang="en-US" dirty="0">
                <a:solidFill>
                  <a:schemeClr val="accent1">
                    <a:lumMod val="75000"/>
                  </a:schemeClr>
                </a:solidFill>
              </a:rPr>
              <a:t> </a:t>
            </a:r>
            <a:r>
              <a:rPr lang="en-US" dirty="0" err="1">
                <a:solidFill>
                  <a:schemeClr val="accent1">
                    <a:lumMod val="75000"/>
                  </a:schemeClr>
                </a:solidFill>
              </a:rPr>
              <a:t>EntityManager</a:t>
            </a:r>
            <a:r>
              <a:rPr lang="en-US" dirty="0"/>
              <a:t> will submit the query to the database as is, without any mapping or transformation performed. </a:t>
            </a:r>
            <a:endParaRPr lang="en-US" dirty="0" smtClean="0"/>
          </a:p>
          <a:p>
            <a:r>
              <a:rPr lang="en-US" dirty="0" smtClean="0"/>
              <a:t>One </a:t>
            </a:r>
            <a:r>
              <a:rPr lang="en-US" dirty="0"/>
              <a:t>main benefit of using JPA native queries is the mapping of </a:t>
            </a:r>
            <a:r>
              <a:rPr lang="en-US" dirty="0" err="1">
                <a:solidFill>
                  <a:schemeClr val="accent1">
                    <a:lumMod val="75000"/>
                  </a:schemeClr>
                </a:solidFill>
              </a:rPr>
              <a:t>ResultSet</a:t>
            </a:r>
            <a:r>
              <a:rPr lang="en-US" dirty="0"/>
              <a:t> back to the ORM-mapped entity classes. </a:t>
            </a:r>
            <a:endParaRPr lang="en-US" dirty="0" smtClean="0"/>
          </a:p>
          <a:p>
            <a:r>
              <a:rPr lang="en-US" dirty="0" smtClean="0"/>
              <a:t>The </a:t>
            </a:r>
            <a:r>
              <a:rPr lang="en-US" dirty="0"/>
              <a:t>following two sections discuss how to use a native query to retrieve all contacts and directly map </a:t>
            </a:r>
            <a:r>
              <a:rPr lang="en-US" dirty="0" err="1">
                <a:solidFill>
                  <a:schemeClr val="accent1">
                    <a:lumMod val="75000"/>
                  </a:schemeClr>
                </a:solidFill>
              </a:rPr>
              <a:t>ResultSet</a:t>
            </a:r>
            <a:r>
              <a:rPr lang="en-US" dirty="0"/>
              <a:t> back to the Contact objects.</a:t>
            </a:r>
          </a:p>
          <a:p>
            <a:endParaRPr lang="en-US" dirty="0"/>
          </a:p>
        </p:txBody>
      </p:sp>
    </p:spTree>
    <p:extLst>
      <p:ext uri="{BB962C8B-B14F-4D97-AF65-F5344CB8AC3E}">
        <p14:creationId xmlns:p14="http://schemas.microsoft.com/office/powerpoint/2010/main" val="35925680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305435"/>
          </a:xfrm>
        </p:spPr>
        <p:txBody>
          <a:bodyPr>
            <a:normAutofit fontScale="90000"/>
          </a:bodyPr>
          <a:lstStyle/>
          <a:p>
            <a:endParaRPr lang="en-US"/>
          </a:p>
        </p:txBody>
      </p:sp>
      <p:sp>
        <p:nvSpPr>
          <p:cNvPr id="3" name="Content Placeholder 2"/>
          <p:cNvSpPr>
            <a:spLocks noGrp="1"/>
          </p:cNvSpPr>
          <p:nvPr>
            <p:ph idx="1"/>
          </p:nvPr>
        </p:nvSpPr>
        <p:spPr>
          <a:xfrm>
            <a:off x="152400" y="804544"/>
            <a:ext cx="11734800" cy="5733415"/>
          </a:xfrm>
        </p:spPr>
        <p:txBody>
          <a:bodyPr>
            <a:normAutofit/>
          </a:bodyPr>
          <a:lstStyle/>
          <a:p>
            <a:r>
              <a:rPr lang="en-US" b="1" dirty="0"/>
              <a:t>Simple Native Query</a:t>
            </a:r>
          </a:p>
          <a:p>
            <a:r>
              <a:rPr lang="en-US" dirty="0"/>
              <a:t>To demonstrate how to use a native query, let's implement a new method to retrieve all the contacts from the database. </a:t>
            </a:r>
            <a:endParaRPr lang="en-US" dirty="0" smtClean="0"/>
          </a:p>
          <a:p>
            <a:r>
              <a:rPr lang="en-US" dirty="0" smtClean="0">
                <a:hlinkClick r:id="rId3"/>
              </a:rPr>
              <a:t>Listing </a:t>
            </a:r>
            <a:r>
              <a:rPr lang="en-US" dirty="0">
                <a:hlinkClick r:id="rId3"/>
              </a:rPr>
              <a:t>8-22</a:t>
            </a:r>
            <a:r>
              <a:rPr lang="en-US" dirty="0"/>
              <a:t> shows the new method to be added in the </a:t>
            </a:r>
            <a:r>
              <a:rPr lang="en-US" dirty="0" err="1"/>
              <a:t>ContactService</a:t>
            </a:r>
            <a:r>
              <a:rPr lang="en-US" dirty="0"/>
              <a:t> interface.</a:t>
            </a:r>
          </a:p>
          <a:p>
            <a:r>
              <a:rPr lang="en-US" b="1" dirty="0"/>
              <a:t>Listing 8-22: The </a:t>
            </a:r>
            <a:r>
              <a:rPr lang="en-US" dirty="0" err="1"/>
              <a:t>findAllByNativeQuery</a:t>
            </a:r>
            <a:r>
              <a:rPr lang="en-US" dirty="0"/>
              <a:t>()</a:t>
            </a:r>
            <a:r>
              <a:rPr lang="en-US" b="1" dirty="0"/>
              <a:t> Method</a:t>
            </a:r>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685800" y="3671251"/>
            <a:ext cx="10012680" cy="3003869"/>
          </a:xfrm>
          <a:prstGeom prst="rect">
            <a:avLst/>
          </a:prstGeom>
        </p:spPr>
      </p:pic>
    </p:spTree>
    <p:extLst>
      <p:ext uri="{BB962C8B-B14F-4D97-AF65-F5344CB8AC3E}">
        <p14:creationId xmlns:p14="http://schemas.microsoft.com/office/powerpoint/2010/main" val="241333387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457835"/>
          </a:xfrm>
        </p:spPr>
        <p:txBody>
          <a:bodyPr>
            <a:normAutofit/>
          </a:bodyPr>
          <a:lstStyle/>
          <a:p>
            <a:r>
              <a:rPr lang="en-US" sz="2400" b="1" dirty="0"/>
              <a:t>Listing 8-23: Implementing the </a:t>
            </a:r>
            <a:r>
              <a:rPr lang="en-US" sz="2400" dirty="0" err="1"/>
              <a:t>findAllByNativeQuery</a:t>
            </a:r>
            <a:r>
              <a:rPr lang="en-US" sz="2400" dirty="0"/>
              <a:t>()</a:t>
            </a:r>
            <a:r>
              <a:rPr lang="en-US" sz="2400" b="1" dirty="0"/>
              <a:t> </a:t>
            </a:r>
            <a:r>
              <a:rPr lang="en-US" sz="2400" b="1" dirty="0" smtClean="0"/>
              <a:t>Method</a:t>
            </a:r>
            <a:endParaRPr lang="en-US" sz="2400" dirty="0"/>
          </a:p>
        </p:txBody>
      </p:sp>
      <p:pic>
        <p:nvPicPr>
          <p:cNvPr id="6" name="Content Placeholder 5"/>
          <p:cNvPicPr>
            <a:picLocks noGrp="1" noChangeAspect="1"/>
          </p:cNvPicPr>
          <p:nvPr>
            <p:ph idx="1"/>
          </p:nvPr>
        </p:nvPicPr>
        <p:blipFill>
          <a:blip r:embed="rId3"/>
          <a:stretch>
            <a:fillRect/>
          </a:stretch>
        </p:blipFill>
        <p:spPr>
          <a:xfrm>
            <a:off x="548640" y="746760"/>
            <a:ext cx="11231880" cy="5638799"/>
          </a:xfrm>
          <a:prstGeom prst="rect">
            <a:avLst/>
          </a:prstGeom>
        </p:spPr>
      </p:pic>
    </p:spTree>
    <p:extLst>
      <p:ext uri="{BB962C8B-B14F-4D97-AF65-F5344CB8AC3E}">
        <p14:creationId xmlns:p14="http://schemas.microsoft.com/office/powerpoint/2010/main" val="155305629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You </a:t>
            </a:r>
            <a:r>
              <a:rPr lang="en-US" dirty="0"/>
              <a:t>can see that the native query is just a simple SQL statement to retrieve all the columns from the CONTACT table. </a:t>
            </a:r>
            <a:endParaRPr lang="en-US" dirty="0" smtClean="0"/>
          </a:p>
          <a:p>
            <a:r>
              <a:rPr lang="en-US" dirty="0" smtClean="0"/>
              <a:t>To </a:t>
            </a:r>
            <a:r>
              <a:rPr lang="en-US" dirty="0"/>
              <a:t>create and execute the </a:t>
            </a:r>
            <a:r>
              <a:rPr lang="en-US" dirty="0" err="1"/>
              <a:t>query,EntityManager.createNativeQuery</a:t>
            </a:r>
            <a:r>
              <a:rPr lang="en-US" dirty="0"/>
              <a:t>() was first called, passing in the query string as well as the result type. </a:t>
            </a:r>
            <a:endParaRPr lang="en-US" dirty="0" smtClean="0"/>
          </a:p>
          <a:p>
            <a:r>
              <a:rPr lang="en-US" dirty="0" smtClean="0"/>
              <a:t>The </a:t>
            </a:r>
            <a:r>
              <a:rPr lang="en-US" dirty="0"/>
              <a:t>result type should be a mapped entity class (in this case the Contact class). </a:t>
            </a:r>
            <a:endParaRPr lang="en-US" dirty="0" smtClean="0"/>
          </a:p>
          <a:p>
            <a:r>
              <a:rPr lang="en-US" dirty="0" smtClean="0"/>
              <a:t>The</a:t>
            </a:r>
            <a:r>
              <a:rPr lang="en-US" dirty="0"/>
              <a:t> </a:t>
            </a:r>
            <a:r>
              <a:rPr lang="en-US" dirty="0" err="1"/>
              <a:t>createNativeQuery</a:t>
            </a:r>
            <a:r>
              <a:rPr lang="en-US" dirty="0"/>
              <a:t>() method returns a Query interface, which provides the </a:t>
            </a:r>
            <a:r>
              <a:rPr lang="en-US" dirty="0" err="1"/>
              <a:t>getResultList</a:t>
            </a:r>
            <a:r>
              <a:rPr lang="en-US" dirty="0"/>
              <a:t>() operation to get the result list. </a:t>
            </a:r>
            <a:endParaRPr lang="en-US" dirty="0" smtClean="0"/>
          </a:p>
          <a:p>
            <a:r>
              <a:rPr lang="en-US" dirty="0" smtClean="0"/>
              <a:t>The </a:t>
            </a:r>
            <a:r>
              <a:rPr lang="en-US" dirty="0"/>
              <a:t>JPA provider will execute the query and transform the </a:t>
            </a:r>
            <a:r>
              <a:rPr lang="en-US" dirty="0" err="1"/>
              <a:t>ResultSet</a:t>
            </a:r>
            <a:r>
              <a:rPr lang="en-US" dirty="0"/>
              <a:t> into the entity instances, based on the JPA mappings defined in the entity </a:t>
            </a:r>
            <a:r>
              <a:rPr lang="en-US" dirty="0" smtClean="0"/>
              <a:t>class.</a:t>
            </a:r>
          </a:p>
          <a:p>
            <a:r>
              <a:rPr lang="en-US" dirty="0" smtClean="0"/>
              <a:t>Executing </a:t>
            </a:r>
            <a:r>
              <a:rPr lang="en-US" dirty="0"/>
              <a:t>the previous method produces the same result as the </a:t>
            </a:r>
            <a:r>
              <a:rPr lang="en-US" dirty="0" err="1"/>
              <a:t>findAll</a:t>
            </a:r>
            <a:r>
              <a:rPr lang="en-US" dirty="0"/>
              <a:t>() method.</a:t>
            </a:r>
          </a:p>
          <a:p>
            <a:endParaRPr lang="en-US" dirty="0"/>
          </a:p>
        </p:txBody>
      </p:sp>
    </p:spTree>
    <p:extLst>
      <p:ext uri="{BB962C8B-B14F-4D97-AF65-F5344CB8AC3E}">
        <p14:creationId xmlns:p14="http://schemas.microsoft.com/office/powerpoint/2010/main" val="37859052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Native Query with SQL </a:t>
            </a:r>
            <a:r>
              <a:rPr lang="en-US" b="1" dirty="0" err="1"/>
              <a:t>ResultSet</a:t>
            </a:r>
            <a:r>
              <a:rPr lang="en-US" b="1" dirty="0"/>
              <a:t> Mapping</a:t>
            </a:r>
          </a:p>
          <a:p>
            <a:r>
              <a:rPr lang="en-US" dirty="0"/>
              <a:t>Besides the mapped domain object, you can pass in a string, which indicates the name of a SQL </a:t>
            </a:r>
            <a:r>
              <a:rPr lang="en-US" dirty="0" err="1"/>
              <a:t>ResultSet</a:t>
            </a:r>
            <a:r>
              <a:rPr lang="en-US" dirty="0"/>
              <a:t> mapping. A SQL </a:t>
            </a:r>
            <a:r>
              <a:rPr lang="en-US" dirty="0" err="1"/>
              <a:t>ResultSet</a:t>
            </a:r>
            <a:r>
              <a:rPr lang="en-US" dirty="0"/>
              <a:t> mapping is defined at the entity-class level by using the @</a:t>
            </a:r>
            <a:r>
              <a:rPr lang="en-US" dirty="0" err="1"/>
              <a:t>SqlResultSetMapping</a:t>
            </a:r>
            <a:r>
              <a:rPr lang="en-US" dirty="0"/>
              <a:t> annotation. A SQL </a:t>
            </a:r>
            <a:r>
              <a:rPr lang="en-US" dirty="0" err="1"/>
              <a:t>ResultSet</a:t>
            </a:r>
            <a:r>
              <a:rPr lang="en-US" dirty="0"/>
              <a:t> mapping can have one or more entity and column mappings.</a:t>
            </a:r>
          </a:p>
          <a:p>
            <a:r>
              <a:rPr lang="en-US" dirty="0"/>
              <a:t>Let's define a simple SQL </a:t>
            </a:r>
            <a:r>
              <a:rPr lang="en-US" dirty="0" err="1"/>
              <a:t>ResultSet</a:t>
            </a:r>
            <a:r>
              <a:rPr lang="en-US" dirty="0"/>
              <a:t> mapping in the Contact entity class (see </a:t>
            </a:r>
            <a:r>
              <a:rPr lang="en-US" dirty="0">
                <a:hlinkClick r:id="rId3"/>
              </a:rPr>
              <a:t>Listing 8-24</a:t>
            </a:r>
            <a:r>
              <a:rPr lang="en-US" dirty="0" smtClean="0"/>
              <a:t>).</a:t>
            </a:r>
            <a:endParaRPr lang="en-US" dirty="0"/>
          </a:p>
        </p:txBody>
      </p:sp>
    </p:spTree>
    <p:extLst>
      <p:ext uri="{BB962C8B-B14F-4D97-AF65-F5344CB8AC3E}">
        <p14:creationId xmlns:p14="http://schemas.microsoft.com/office/powerpoint/2010/main" val="258617279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18383"/>
            <a:ext cx="10515600" cy="607332"/>
          </a:xfrm>
        </p:spPr>
        <p:txBody>
          <a:bodyPr>
            <a:normAutofit fontScale="90000"/>
          </a:bodyPr>
          <a:lstStyle/>
          <a:p>
            <a:pPr algn="ctr"/>
            <a:r>
              <a:rPr lang="en-US" b="1" dirty="0"/>
              <a:t>Table 6-2: Spring JDBC </a:t>
            </a:r>
            <a:r>
              <a:rPr lang="en-US" b="1" dirty="0" smtClean="0"/>
              <a:t>Packages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37878965"/>
              </p:ext>
            </p:extLst>
          </p:nvPr>
        </p:nvGraphicFramePr>
        <p:xfrm>
          <a:off x="134483" y="725712"/>
          <a:ext cx="11926888" cy="6023430"/>
        </p:xfrm>
        <a:graphic>
          <a:graphicData uri="http://schemas.openxmlformats.org/drawingml/2006/table">
            <a:tbl>
              <a:tblPr firstRow="1" bandRow="1">
                <a:tableStyleId>{5C22544A-7EE6-4342-B048-85BDC9FD1C3A}</a:tableStyleId>
              </a:tblPr>
              <a:tblGrid>
                <a:gridCol w="3687445"/>
                <a:gridCol w="8239443"/>
              </a:tblGrid>
              <a:tr h="717309">
                <a:tc>
                  <a:txBody>
                    <a:bodyPr/>
                    <a:lstStyle/>
                    <a:p>
                      <a:r>
                        <a:rPr lang="en-US" sz="2400" b="1" i="0" kern="1200" dirty="0" smtClean="0">
                          <a:solidFill>
                            <a:schemeClr val="lt1"/>
                          </a:solidFill>
                          <a:effectLst/>
                          <a:latin typeface="+mn-lt"/>
                          <a:ea typeface="+mn-ea"/>
                          <a:cs typeface="+mn-cs"/>
                        </a:rPr>
                        <a:t>Package</a:t>
                      </a:r>
                      <a:endParaRPr lang="en-US" sz="2400" dirty="0"/>
                    </a:p>
                  </a:txBody>
                  <a:tcPr/>
                </a:tc>
                <a:tc>
                  <a:txBody>
                    <a:bodyPr/>
                    <a:lstStyle/>
                    <a:p>
                      <a:r>
                        <a:rPr lang="en-US" sz="2400" b="1" i="0" kern="1200" dirty="0" smtClean="0">
                          <a:solidFill>
                            <a:schemeClr val="lt1"/>
                          </a:solidFill>
                          <a:effectLst/>
                          <a:latin typeface="+mn-lt"/>
                          <a:ea typeface="+mn-ea"/>
                          <a:cs typeface="+mn-cs"/>
                        </a:rPr>
                        <a:t>Description</a:t>
                      </a:r>
                      <a:endParaRPr lang="en-US" sz="2400" dirty="0"/>
                    </a:p>
                  </a:txBody>
                  <a:tcPr/>
                </a:tc>
              </a:tr>
              <a:tr h="1768707">
                <a:tc>
                  <a:txBody>
                    <a:bodyPr/>
                    <a:lstStyle/>
                    <a:p>
                      <a:r>
                        <a:rPr lang="en-US" sz="2400" b="0" i="0" kern="1200" dirty="0" err="1" smtClean="0">
                          <a:solidFill>
                            <a:schemeClr val="dk1"/>
                          </a:solidFill>
                          <a:effectLst/>
                          <a:latin typeface="+mn-lt"/>
                          <a:ea typeface="+mn-ea"/>
                          <a:cs typeface="+mn-cs"/>
                        </a:rPr>
                        <a:t>org.springframework.jdbc</a:t>
                      </a:r>
                      <a:r>
                        <a:rPr lang="en-US" sz="2400" b="0" i="0" kern="1200" dirty="0" smtClean="0">
                          <a:solidFill>
                            <a:schemeClr val="dk1"/>
                          </a:solidFill>
                          <a:effectLst/>
                          <a:latin typeface="+mn-lt"/>
                          <a:ea typeface="+mn-ea"/>
                          <a:cs typeface="+mn-cs"/>
                        </a:rPr>
                        <a:t>. object</a:t>
                      </a:r>
                      <a:endParaRPr lang="en-US" sz="2400" dirty="0"/>
                    </a:p>
                  </a:txBody>
                  <a:tcPr/>
                </a:tc>
                <a:tc>
                  <a:txBody>
                    <a:bodyPr/>
                    <a:lstStyle/>
                    <a:p>
                      <a:r>
                        <a:rPr lang="en-US" sz="2400" b="0" i="0" kern="1200" dirty="0" smtClean="0">
                          <a:solidFill>
                            <a:schemeClr val="dk1"/>
                          </a:solidFill>
                          <a:effectLst/>
                          <a:latin typeface="+mn-lt"/>
                          <a:ea typeface="+mn-ea"/>
                          <a:cs typeface="+mn-cs"/>
                        </a:rPr>
                        <a:t>Contains classes that help convert the data returned from the database into objects or lists of objects. These objects and lists are plain Java objects and therefore are disconnected from the database.</a:t>
                      </a:r>
                      <a:endParaRPr lang="en-US" sz="2400" dirty="0"/>
                    </a:p>
                  </a:txBody>
                  <a:tcPr/>
                </a:tc>
              </a:tr>
              <a:tr h="1768707">
                <a:tc>
                  <a:txBody>
                    <a:bodyPr/>
                    <a:lstStyle/>
                    <a:p>
                      <a:r>
                        <a:rPr lang="en-US" sz="2400" b="0" i="0" kern="1200" dirty="0" err="1" smtClean="0">
                          <a:solidFill>
                            <a:schemeClr val="dk1"/>
                          </a:solidFill>
                          <a:effectLst/>
                          <a:latin typeface="+mn-lt"/>
                          <a:ea typeface="+mn-ea"/>
                          <a:cs typeface="+mn-cs"/>
                        </a:rPr>
                        <a:t>org.springframework.jdbc</a:t>
                      </a:r>
                      <a:r>
                        <a:rPr lang="en-US" sz="2400" b="0" i="0" kern="1200" dirty="0" smtClean="0">
                          <a:solidFill>
                            <a:schemeClr val="dk1"/>
                          </a:solidFill>
                          <a:effectLst/>
                          <a:latin typeface="+mn-lt"/>
                          <a:ea typeface="+mn-ea"/>
                          <a:cs typeface="+mn-cs"/>
                        </a:rPr>
                        <a:t>. support</a:t>
                      </a:r>
                      <a:endParaRPr lang="en-US" sz="2400" dirty="0"/>
                    </a:p>
                  </a:txBody>
                  <a:tcPr/>
                </a:tc>
                <a:tc>
                  <a:txBody>
                    <a:bodyPr/>
                    <a:lstStyle/>
                    <a:p>
                      <a:r>
                        <a:rPr lang="en-US" sz="2400" b="0" i="0" kern="1200" dirty="0" smtClean="0">
                          <a:solidFill>
                            <a:schemeClr val="dk1"/>
                          </a:solidFill>
                          <a:effectLst/>
                          <a:latin typeface="+mn-lt"/>
                          <a:ea typeface="+mn-ea"/>
                          <a:cs typeface="+mn-cs"/>
                        </a:rPr>
                        <a:t>The most important class in this package is </a:t>
                      </a:r>
                      <a:r>
                        <a:rPr lang="en-US" sz="2400" dirty="0" err="1" smtClean="0"/>
                        <a:t>SQLException</a:t>
                      </a:r>
                      <a:r>
                        <a:rPr lang="en-US" sz="2400" b="0" i="0" kern="1200" dirty="0" smtClean="0">
                          <a:solidFill>
                            <a:schemeClr val="dk1"/>
                          </a:solidFill>
                          <a:effectLst/>
                          <a:latin typeface="+mn-lt"/>
                          <a:ea typeface="+mn-ea"/>
                          <a:cs typeface="+mn-cs"/>
                        </a:rPr>
                        <a:t> translation support. This allows Spring to recognize error codes used by the database and map them to higher-level exceptions.</a:t>
                      </a:r>
                      <a:endParaRPr lang="en-US" sz="2400" dirty="0"/>
                    </a:p>
                  </a:txBody>
                  <a:tcPr/>
                </a:tc>
              </a:tr>
              <a:tr h="1768707">
                <a:tc>
                  <a:txBody>
                    <a:bodyPr/>
                    <a:lstStyle/>
                    <a:p>
                      <a:r>
                        <a:rPr lang="en-US" sz="2400" b="0" i="0" kern="1200" dirty="0" err="1" smtClean="0">
                          <a:solidFill>
                            <a:schemeClr val="dk1"/>
                          </a:solidFill>
                          <a:effectLst/>
                          <a:latin typeface="+mn-lt"/>
                          <a:ea typeface="+mn-ea"/>
                          <a:cs typeface="+mn-cs"/>
                        </a:rPr>
                        <a:t>org.springframework.jdbc</a:t>
                      </a:r>
                      <a:r>
                        <a:rPr lang="en-US" sz="2400" b="0" i="0" kern="1200" dirty="0" smtClean="0">
                          <a:solidFill>
                            <a:schemeClr val="dk1"/>
                          </a:solidFill>
                          <a:effectLst/>
                          <a:latin typeface="+mn-lt"/>
                          <a:ea typeface="+mn-ea"/>
                          <a:cs typeface="+mn-cs"/>
                        </a:rPr>
                        <a:t>. </a:t>
                      </a:r>
                      <a:r>
                        <a:rPr lang="en-US" sz="2400" b="0" i="0" kern="1200" dirty="0" err="1" smtClean="0">
                          <a:solidFill>
                            <a:schemeClr val="dk1"/>
                          </a:solidFill>
                          <a:effectLst/>
                          <a:latin typeface="+mn-lt"/>
                          <a:ea typeface="+mn-ea"/>
                          <a:cs typeface="+mn-cs"/>
                        </a:rPr>
                        <a:t>config</a:t>
                      </a:r>
                      <a:endParaRPr lang="en-US" sz="2400" dirty="0"/>
                    </a:p>
                  </a:txBody>
                  <a:tcPr/>
                </a:tc>
                <a:tc>
                  <a:txBody>
                    <a:bodyPr/>
                    <a:lstStyle/>
                    <a:p>
                      <a:r>
                        <a:rPr lang="en-US" sz="2400" b="0" i="0" kern="1200" dirty="0" smtClean="0">
                          <a:solidFill>
                            <a:schemeClr val="dk1"/>
                          </a:solidFill>
                          <a:effectLst/>
                          <a:latin typeface="+mn-lt"/>
                          <a:ea typeface="+mn-ea"/>
                          <a:cs typeface="+mn-cs"/>
                        </a:rPr>
                        <a:t>Contains classes that support JDBC configuration within Spring's </a:t>
                      </a:r>
                      <a:r>
                        <a:rPr lang="en-US" sz="2400" dirty="0" err="1" smtClean="0"/>
                        <a:t>ApplicationContext</a:t>
                      </a:r>
                      <a:r>
                        <a:rPr lang="en-US" sz="2400" b="0" i="0" kern="1200" dirty="0" smtClean="0">
                          <a:solidFill>
                            <a:schemeClr val="dk1"/>
                          </a:solidFill>
                          <a:effectLst/>
                          <a:latin typeface="+mn-lt"/>
                          <a:ea typeface="+mn-ea"/>
                          <a:cs typeface="+mn-cs"/>
                        </a:rPr>
                        <a:t>. For example, it contains a handler class for the </a:t>
                      </a:r>
                      <a:r>
                        <a:rPr lang="en-US" sz="2400" dirty="0" err="1" smtClean="0"/>
                        <a:t>jdbc</a:t>
                      </a:r>
                      <a:r>
                        <a:rPr lang="en-US" sz="2400" b="0" i="0" kern="1200" dirty="0" smtClean="0">
                          <a:solidFill>
                            <a:schemeClr val="dk1"/>
                          </a:solidFill>
                          <a:effectLst/>
                          <a:latin typeface="+mn-lt"/>
                          <a:ea typeface="+mn-ea"/>
                          <a:cs typeface="+mn-cs"/>
                        </a:rPr>
                        <a:t> namespace (e.g., </a:t>
                      </a:r>
                      <a:r>
                        <a:rPr lang="en-US" sz="2400" dirty="0" smtClean="0"/>
                        <a:t>&lt;</a:t>
                      </a:r>
                      <a:r>
                        <a:rPr lang="en-US" sz="2400" dirty="0" err="1" smtClean="0"/>
                        <a:t>jdbc:embedded-database</a:t>
                      </a:r>
                      <a:r>
                        <a:rPr lang="en-US" sz="2400" dirty="0" smtClean="0"/>
                        <a:t>&gt;</a:t>
                      </a:r>
                      <a:r>
                        <a:rPr lang="en-US" sz="2400" b="0" i="0" kern="1200" dirty="0" smtClean="0">
                          <a:solidFill>
                            <a:schemeClr val="dk1"/>
                          </a:solidFill>
                          <a:effectLst/>
                          <a:latin typeface="+mn-lt"/>
                          <a:ea typeface="+mn-ea"/>
                          <a:cs typeface="+mn-cs"/>
                        </a:rPr>
                        <a:t> tags).</a:t>
                      </a:r>
                      <a:endParaRPr lang="en-US" sz="2400" dirty="0"/>
                    </a:p>
                  </a:txBody>
                  <a:tcPr/>
                </a:tc>
              </a:tr>
            </a:tbl>
          </a:graphicData>
        </a:graphic>
      </p:graphicFrame>
    </p:spTree>
    <p:extLst>
      <p:ext uri="{BB962C8B-B14F-4D97-AF65-F5344CB8AC3E}">
        <p14:creationId xmlns:p14="http://schemas.microsoft.com/office/powerpoint/2010/main" val="149951301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7005"/>
            <a:ext cx="10515600" cy="686435"/>
          </a:xfrm>
        </p:spPr>
        <p:txBody>
          <a:bodyPr>
            <a:normAutofit fontScale="90000"/>
          </a:bodyPr>
          <a:lstStyle/>
          <a:p>
            <a:r>
              <a:rPr lang="en-US" b="1" dirty="0"/>
              <a:t>Listing 8-24: Using SQL </a:t>
            </a:r>
            <a:r>
              <a:rPr lang="en-US" dirty="0" err="1"/>
              <a:t>ResultSet</a:t>
            </a:r>
            <a:r>
              <a:rPr lang="en-US" b="1" dirty="0"/>
              <a:t> </a:t>
            </a:r>
            <a:r>
              <a:rPr lang="en-US" b="1" dirty="0" smtClean="0"/>
              <a:t>Mapping</a:t>
            </a:r>
            <a:endParaRPr lang="en-US" dirty="0"/>
          </a:p>
        </p:txBody>
      </p:sp>
      <p:pic>
        <p:nvPicPr>
          <p:cNvPr id="4" name="Content Placeholder 3"/>
          <p:cNvPicPr>
            <a:picLocks noGrp="1" noChangeAspect="1"/>
          </p:cNvPicPr>
          <p:nvPr>
            <p:ph idx="1"/>
          </p:nvPr>
        </p:nvPicPr>
        <p:blipFill>
          <a:blip r:embed="rId3"/>
          <a:stretch>
            <a:fillRect/>
          </a:stretch>
        </p:blipFill>
        <p:spPr>
          <a:xfrm>
            <a:off x="487680" y="975360"/>
            <a:ext cx="11323320" cy="5577840"/>
          </a:xfrm>
          <a:prstGeom prst="rect">
            <a:avLst/>
          </a:prstGeom>
        </p:spPr>
      </p:pic>
    </p:spTree>
    <p:extLst>
      <p:ext uri="{BB962C8B-B14F-4D97-AF65-F5344CB8AC3E}">
        <p14:creationId xmlns:p14="http://schemas.microsoft.com/office/powerpoint/2010/main" val="397407832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SQL </a:t>
            </a:r>
            <a:r>
              <a:rPr lang="en-US" dirty="0" err="1">
                <a:solidFill>
                  <a:schemeClr val="accent1">
                    <a:lumMod val="75000"/>
                  </a:schemeClr>
                </a:solidFill>
              </a:rPr>
              <a:t>ResultSet</a:t>
            </a:r>
            <a:r>
              <a:rPr lang="en-US" dirty="0"/>
              <a:t> mapping called </a:t>
            </a:r>
            <a:r>
              <a:rPr lang="en-US" dirty="0" err="1">
                <a:solidFill>
                  <a:schemeClr val="accent1">
                    <a:lumMod val="75000"/>
                  </a:schemeClr>
                </a:solidFill>
              </a:rPr>
              <a:t>contactResult</a:t>
            </a:r>
            <a:r>
              <a:rPr lang="en-US" dirty="0"/>
              <a:t> is defined for the entity class, with the </a:t>
            </a:r>
            <a:r>
              <a:rPr lang="en-US" dirty="0" err="1">
                <a:solidFill>
                  <a:schemeClr val="accent1">
                    <a:lumMod val="75000"/>
                  </a:schemeClr>
                </a:solidFill>
              </a:rPr>
              <a:t>entityClass</a:t>
            </a:r>
            <a:r>
              <a:rPr lang="en-US" dirty="0"/>
              <a:t> attribute in the Contact class itself. </a:t>
            </a:r>
            <a:endParaRPr lang="en-US" dirty="0" smtClean="0"/>
          </a:p>
          <a:p>
            <a:r>
              <a:rPr lang="en-US" dirty="0" smtClean="0"/>
              <a:t>JPA </a:t>
            </a:r>
            <a:r>
              <a:rPr lang="en-US" dirty="0"/>
              <a:t>supports more-complex mapping for multiple entities and supports mapping down to column-level mapping.</a:t>
            </a:r>
          </a:p>
          <a:p>
            <a:r>
              <a:rPr lang="en-US" dirty="0"/>
              <a:t>After the SQL </a:t>
            </a:r>
            <a:r>
              <a:rPr lang="en-US" dirty="0" err="1">
                <a:solidFill>
                  <a:schemeClr val="accent1">
                    <a:lumMod val="75000"/>
                  </a:schemeClr>
                </a:solidFill>
              </a:rPr>
              <a:t>ResultSet</a:t>
            </a:r>
            <a:r>
              <a:rPr lang="en-US" dirty="0"/>
              <a:t> mapping is defined, the </a:t>
            </a:r>
            <a:r>
              <a:rPr lang="en-US" dirty="0" err="1">
                <a:solidFill>
                  <a:schemeClr val="accent1">
                    <a:lumMod val="75000"/>
                  </a:schemeClr>
                </a:solidFill>
              </a:rPr>
              <a:t>findAllByNativeQuery</a:t>
            </a:r>
            <a:r>
              <a:rPr lang="en-US" dirty="0">
                <a:solidFill>
                  <a:schemeClr val="accent1">
                    <a:lumMod val="75000"/>
                  </a:schemeClr>
                </a:solidFill>
              </a:rPr>
              <a:t>()</a:t>
            </a:r>
            <a:r>
              <a:rPr lang="en-US" dirty="0"/>
              <a:t> method can be invoked using the </a:t>
            </a:r>
            <a:r>
              <a:rPr lang="en-US" dirty="0" err="1">
                <a:solidFill>
                  <a:schemeClr val="accent1">
                    <a:lumMod val="75000"/>
                  </a:schemeClr>
                </a:solidFill>
              </a:rPr>
              <a:t>ResultSet</a:t>
            </a:r>
            <a:r>
              <a:rPr lang="en-US" dirty="0"/>
              <a:t> mapping's name. </a:t>
            </a:r>
            <a:endParaRPr lang="en-US" dirty="0" smtClean="0"/>
          </a:p>
          <a:p>
            <a:r>
              <a:rPr lang="en-US" dirty="0" smtClean="0">
                <a:hlinkClick r:id="rId2"/>
              </a:rPr>
              <a:t>Listing </a:t>
            </a:r>
            <a:r>
              <a:rPr lang="en-US" dirty="0">
                <a:hlinkClick r:id="rId2"/>
              </a:rPr>
              <a:t>8-25</a:t>
            </a:r>
            <a:r>
              <a:rPr lang="en-US" dirty="0"/>
              <a:t> shows the updated </a:t>
            </a:r>
            <a:r>
              <a:rPr lang="en-US" dirty="0" err="1">
                <a:solidFill>
                  <a:schemeClr val="accent1">
                    <a:lumMod val="75000"/>
                  </a:schemeClr>
                </a:solidFill>
              </a:rPr>
              <a:t>ContactService</a:t>
            </a:r>
            <a:r>
              <a:rPr lang="en-US" dirty="0"/>
              <a:t> code.</a:t>
            </a:r>
          </a:p>
          <a:p>
            <a:endParaRPr lang="en-US" dirty="0"/>
          </a:p>
        </p:txBody>
      </p:sp>
    </p:spTree>
    <p:extLst>
      <p:ext uri="{BB962C8B-B14F-4D97-AF65-F5344CB8AC3E}">
        <p14:creationId xmlns:p14="http://schemas.microsoft.com/office/powerpoint/2010/main" val="9524281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258445"/>
            <a:ext cx="11353799" cy="564515"/>
          </a:xfrm>
        </p:spPr>
        <p:txBody>
          <a:bodyPr>
            <a:noAutofit/>
          </a:bodyPr>
          <a:lstStyle/>
          <a:p>
            <a:r>
              <a:rPr lang="en-US" sz="2400" b="1" dirty="0"/>
              <a:t>Listing 8-25: Implementing the </a:t>
            </a:r>
            <a:r>
              <a:rPr lang="en-US" sz="2400" dirty="0" err="1"/>
              <a:t>findAllByNativeQuery</a:t>
            </a:r>
            <a:r>
              <a:rPr lang="en-US" sz="2400" dirty="0"/>
              <a:t>()</a:t>
            </a:r>
            <a:r>
              <a:rPr lang="en-US" sz="2400" b="1" dirty="0"/>
              <a:t> Method by Using SQL </a:t>
            </a:r>
            <a:r>
              <a:rPr lang="en-US" sz="2400" dirty="0" err="1"/>
              <a:t>ResultSet</a:t>
            </a:r>
            <a:r>
              <a:rPr lang="en-US" sz="2400" b="1" dirty="0"/>
              <a:t> </a:t>
            </a:r>
            <a:r>
              <a:rPr lang="en-US" sz="2400" b="1" dirty="0" smtClean="0"/>
              <a:t>Mapping</a:t>
            </a:r>
            <a:endParaRPr lang="en-US" sz="2400" dirty="0"/>
          </a:p>
        </p:txBody>
      </p:sp>
      <p:pic>
        <p:nvPicPr>
          <p:cNvPr id="4" name="Content Placeholder 3"/>
          <p:cNvPicPr>
            <a:picLocks noGrp="1" noChangeAspect="1"/>
          </p:cNvPicPr>
          <p:nvPr>
            <p:ph idx="1"/>
          </p:nvPr>
        </p:nvPicPr>
        <p:blipFill>
          <a:blip r:embed="rId3"/>
          <a:stretch>
            <a:fillRect/>
          </a:stretch>
        </p:blipFill>
        <p:spPr>
          <a:xfrm>
            <a:off x="419100" y="929640"/>
            <a:ext cx="11353798" cy="5699760"/>
          </a:xfrm>
          <a:prstGeom prst="rect">
            <a:avLst/>
          </a:prstGeom>
        </p:spPr>
      </p:pic>
    </p:spTree>
    <p:extLst>
      <p:ext uri="{BB962C8B-B14F-4D97-AF65-F5344CB8AC3E}">
        <p14:creationId xmlns:p14="http://schemas.microsoft.com/office/powerpoint/2010/main" val="79950908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396875"/>
          </a:xfrm>
        </p:spPr>
        <p:txBody>
          <a:bodyPr>
            <a:normAutofit fontScale="90000"/>
          </a:bodyPr>
          <a:lstStyle/>
          <a:p>
            <a:r>
              <a:rPr lang="en-US" b="1" dirty="0"/>
              <a:t>Using the JPA 2 Criteria API for a Criteria </a:t>
            </a:r>
            <a:r>
              <a:rPr lang="en-US" b="1" dirty="0" smtClean="0"/>
              <a:t>Query</a:t>
            </a:r>
            <a:endParaRPr lang="en-US" dirty="0"/>
          </a:p>
        </p:txBody>
      </p:sp>
      <p:sp>
        <p:nvSpPr>
          <p:cNvPr id="3" name="Content Placeholder 2"/>
          <p:cNvSpPr>
            <a:spLocks noGrp="1"/>
          </p:cNvSpPr>
          <p:nvPr>
            <p:ph idx="1"/>
          </p:nvPr>
        </p:nvSpPr>
        <p:spPr>
          <a:xfrm>
            <a:off x="838200" y="929640"/>
            <a:ext cx="10515600" cy="5247323"/>
          </a:xfrm>
        </p:spPr>
        <p:txBody>
          <a:bodyPr>
            <a:normAutofit fontScale="92500" lnSpcReduction="10000"/>
          </a:bodyPr>
          <a:lstStyle/>
          <a:p>
            <a:r>
              <a:rPr lang="en-US" dirty="0" smtClean="0"/>
              <a:t>Most </a:t>
            </a:r>
            <a:r>
              <a:rPr lang="en-US" dirty="0"/>
              <a:t>applications provide a front end for users to search for information. Most likely, a large number of searchable fields are displayed, and the users enter information in only some of them and do the search. It's very difficult to prepare a large number of queries, with each possible combination of parameters that users may choose to enter. In this situation, the criteria API query feature comes to the rescue.</a:t>
            </a:r>
          </a:p>
          <a:p>
            <a:r>
              <a:rPr lang="en-US" dirty="0"/>
              <a:t>In JPA 2, one major new feature introduced was a strongly typed Criteria API query. In this new Criteria API, the criteria being passed into the query is based on the mapped entity classes' meta-model. As a result, each criteria specified is strongly typed, and errors will be discovered at compile time, rather than runtime.</a:t>
            </a:r>
          </a:p>
          <a:p>
            <a:r>
              <a:rPr lang="en-US" dirty="0"/>
              <a:t>In the JPA Criteria API, an entity class meta-model is represented by the entity class name with a suffix of an underscore (_). For example, the meta-model class for the Contact entity class is Contact_. </a:t>
            </a:r>
            <a:r>
              <a:rPr lang="en-US" dirty="0">
                <a:hlinkClick r:id="rId3"/>
              </a:rPr>
              <a:t>Listing 8-26</a:t>
            </a:r>
            <a:r>
              <a:rPr lang="en-US" dirty="0"/>
              <a:t> shows the Contact_ class.</a:t>
            </a:r>
          </a:p>
          <a:p>
            <a:endParaRPr lang="en-US" dirty="0"/>
          </a:p>
        </p:txBody>
      </p:sp>
    </p:spTree>
    <p:extLst>
      <p:ext uri="{BB962C8B-B14F-4D97-AF65-F5344CB8AC3E}">
        <p14:creationId xmlns:p14="http://schemas.microsoft.com/office/powerpoint/2010/main" val="40731288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457835"/>
          </a:xfrm>
        </p:spPr>
        <p:txBody>
          <a:bodyPr>
            <a:noAutofit/>
          </a:bodyPr>
          <a:lstStyle/>
          <a:p>
            <a:r>
              <a:rPr lang="en-US" sz="2800" b="1" dirty="0"/>
              <a:t>Listing 8-26: JPA 2 Strongly Typed Criteria API: Meta-Model</a:t>
            </a:r>
            <a:endParaRPr lang="en-US" sz="2800" dirty="0"/>
          </a:p>
        </p:txBody>
      </p:sp>
      <p:pic>
        <p:nvPicPr>
          <p:cNvPr id="5" name="Content Placeholder 4"/>
          <p:cNvPicPr>
            <a:picLocks noGrp="1" noChangeAspect="1"/>
          </p:cNvPicPr>
          <p:nvPr>
            <p:ph idx="1"/>
          </p:nvPr>
        </p:nvPicPr>
        <p:blipFill>
          <a:blip r:embed="rId2"/>
          <a:stretch>
            <a:fillRect/>
          </a:stretch>
        </p:blipFill>
        <p:spPr>
          <a:xfrm>
            <a:off x="381000" y="640080"/>
            <a:ext cx="11262359" cy="5882639"/>
          </a:xfrm>
          <a:prstGeom prst="rect">
            <a:avLst/>
          </a:prstGeom>
        </p:spPr>
      </p:pic>
    </p:spTree>
    <p:extLst>
      <p:ext uri="{BB962C8B-B14F-4D97-AF65-F5344CB8AC3E}">
        <p14:creationId xmlns:p14="http://schemas.microsoft.com/office/powerpoint/2010/main" val="15314666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30" y="115454"/>
            <a:ext cx="11930742" cy="6561117"/>
          </a:xfrm>
        </p:spPr>
        <p:txBody>
          <a:bodyPr>
            <a:noAutofit/>
          </a:bodyPr>
          <a:lstStyle/>
          <a:p>
            <a:r>
              <a:rPr lang="en-US" dirty="0"/>
              <a:t>The meta-model class is annotated with @</a:t>
            </a:r>
            <a:r>
              <a:rPr lang="en-US" i="1" dirty="0" err="1"/>
              <a:t>StaticMetamodel</a:t>
            </a:r>
            <a:r>
              <a:rPr lang="en-US" dirty="0"/>
              <a:t>, and the attribute is the mapped entity class. Within the class are the declaration of each attribute and its related types.</a:t>
            </a:r>
          </a:p>
          <a:p>
            <a:r>
              <a:rPr lang="en-US" dirty="0"/>
              <a:t>It would be tedious to code and maintain those meta-model classes. However, tools can help generate those meta-model classes automatically based on the JPA mappings within the entity classes. The one provided by Hibernate is called Hibernate </a:t>
            </a:r>
            <a:r>
              <a:rPr lang="en-US" dirty="0" err="1"/>
              <a:t>Metamodel</a:t>
            </a:r>
            <a:r>
              <a:rPr lang="en-US" dirty="0"/>
              <a:t> Generator (</a:t>
            </a:r>
            <a:r>
              <a:rPr lang="en-US" dirty="0">
                <a:hlinkClick r:id="rId3"/>
              </a:rPr>
              <a:t>http://www.hibernate.org/subprojects/jpamodelgen.html</a:t>
            </a:r>
            <a:r>
              <a:rPr lang="en-US" dirty="0"/>
              <a:t>).</a:t>
            </a:r>
          </a:p>
          <a:p>
            <a:r>
              <a:rPr lang="en-US" dirty="0"/>
              <a:t>The way you go about generating your meta-model classes depends on what tools you are using to develop and build your project. We recommend reading the Usage section of the documentation (</a:t>
            </a:r>
            <a:r>
              <a:rPr lang="en-US" dirty="0">
                <a:hlinkClick r:id="rId4"/>
              </a:rPr>
              <a:t>http://docs.jboss.org/hibernate/jpamodelgen/1.3/reference/en-US/html_single/#chapter-usage</a:t>
            </a:r>
            <a:r>
              <a:rPr lang="en-US" dirty="0"/>
              <a:t>) for specific details. The sample code that comes as part of this book uses Maven to generate the meta-classes. </a:t>
            </a:r>
            <a:endParaRPr lang="en-US" dirty="0" smtClean="0"/>
          </a:p>
          <a:p>
            <a:r>
              <a:rPr lang="en-US" dirty="0" smtClean="0"/>
              <a:t>The </a:t>
            </a:r>
            <a:r>
              <a:rPr lang="en-US" dirty="0"/>
              <a:t>required dependency for meta-model class generation is listed </a:t>
            </a:r>
            <a:r>
              <a:rPr lang="en-US" dirty="0" err="1"/>
              <a:t>in</a:t>
            </a:r>
            <a:r>
              <a:rPr lang="en-US" dirty="0" err="1">
                <a:hlinkClick r:id="rId5"/>
              </a:rPr>
              <a:t>Table</a:t>
            </a:r>
            <a:r>
              <a:rPr lang="en-US" dirty="0">
                <a:hlinkClick r:id="rId5"/>
              </a:rPr>
              <a:t> 8-2</a:t>
            </a:r>
            <a:r>
              <a:rPr lang="en-US" dirty="0" smtClean="0"/>
              <a:t>.</a:t>
            </a:r>
          </a:p>
          <a:p>
            <a:endParaRPr lang="en-US" dirty="0"/>
          </a:p>
        </p:txBody>
      </p:sp>
    </p:spTree>
    <p:extLst>
      <p:ext uri="{BB962C8B-B14F-4D97-AF65-F5344CB8AC3E}">
        <p14:creationId xmlns:p14="http://schemas.microsoft.com/office/powerpoint/2010/main" val="421865290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Table 8-2: Dependency for Meta-Model Class Generation</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20575093"/>
              </p:ext>
            </p:extLst>
          </p:nvPr>
        </p:nvGraphicFramePr>
        <p:xfrm>
          <a:off x="684480" y="2537777"/>
          <a:ext cx="11159836" cy="3173730"/>
        </p:xfrm>
        <a:graphic>
          <a:graphicData uri="http://schemas.openxmlformats.org/drawingml/2006/table">
            <a:tbl>
              <a:tblPr/>
              <a:tblGrid>
                <a:gridCol w="4177806"/>
                <a:gridCol w="6982030"/>
              </a:tblGrid>
              <a:tr h="506142">
                <a:tc>
                  <a:txBody>
                    <a:bodyPr/>
                    <a:lstStyle/>
                    <a:p>
                      <a:pPr algn="l"/>
                      <a:r>
                        <a:rPr lang="en-US" sz="2800" b="1" dirty="0" smtClean="0">
                          <a:solidFill>
                            <a:srgbClr val="494B43"/>
                          </a:solidFill>
                          <a:effectLst/>
                          <a:latin typeface="Arial" panose="020B0604020202020204" pitchFamily="34" charset="0"/>
                        </a:rPr>
                        <a:t>JAR </a:t>
                      </a:r>
                      <a:r>
                        <a:rPr lang="en-US" sz="2800" b="1" dirty="0">
                          <a:solidFill>
                            <a:srgbClr val="494B43"/>
                          </a:solidFill>
                          <a:effectLst/>
                          <a:latin typeface="Arial" panose="020B0604020202020204" pitchFamily="34" charset="0"/>
                        </a:rPr>
                        <a:t>File</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2800" b="1" dirty="0">
                          <a:solidFill>
                            <a:srgbClr val="494B43"/>
                          </a:solidFill>
                          <a:effectLst/>
                          <a:latin typeface="Arial" panose="020B0604020202020204" pitchFamily="34" charset="0"/>
                        </a:rPr>
                        <a:t>Description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1252309">
                <a:tc>
                  <a:txBody>
                    <a:bodyPr/>
                    <a:lstStyle/>
                    <a:p>
                      <a:pPr algn="l"/>
                      <a:r>
                        <a:rPr lang="en-US" sz="2800" dirty="0">
                          <a:solidFill>
                            <a:srgbClr val="494B43"/>
                          </a:solidFill>
                          <a:effectLst/>
                          <a:latin typeface="Arial" panose="020B0604020202020204" pitchFamily="34" charset="0"/>
                        </a:rPr>
                        <a:t>hibernate-jpamodelgen-1.3.0.Final.jar</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2800" dirty="0">
                          <a:solidFill>
                            <a:srgbClr val="494B43"/>
                          </a:solidFill>
                          <a:effectLst/>
                          <a:latin typeface="Arial" panose="020B0604020202020204" pitchFamily="34" charset="0"/>
                        </a:rPr>
                        <a:t>This is the main library for generating meta-model classes. You can locate the file at hibernate-jpamodelgen-1.3.0.Final after extracting the downloaded package or through a build tool such as Maven.</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49906467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3194"/>
            <a:ext cx="10515600" cy="590550"/>
          </a:xfrm>
        </p:spPr>
        <p:txBody>
          <a:bodyPr>
            <a:normAutofit fontScale="90000"/>
          </a:bodyPr>
          <a:lstStyle/>
          <a:p>
            <a:endParaRPr lang="en-US" dirty="0"/>
          </a:p>
        </p:txBody>
      </p:sp>
      <p:sp>
        <p:nvSpPr>
          <p:cNvPr id="3" name="Content Placeholder 2"/>
          <p:cNvSpPr>
            <a:spLocks noGrp="1"/>
          </p:cNvSpPr>
          <p:nvPr>
            <p:ph idx="1"/>
          </p:nvPr>
        </p:nvSpPr>
        <p:spPr>
          <a:xfrm>
            <a:off x="838200" y="997527"/>
            <a:ext cx="10515600" cy="5179436"/>
          </a:xfrm>
        </p:spPr>
        <p:txBody>
          <a:bodyPr>
            <a:normAutofit/>
          </a:bodyPr>
          <a:lstStyle/>
          <a:p>
            <a:r>
              <a:rPr lang="en-US" dirty="0"/>
              <a:t>With our class generation strategy set up, let's define a query that accepts both the first name and last name for searching contacts. </a:t>
            </a:r>
            <a:endParaRPr lang="en-US" dirty="0" smtClean="0"/>
          </a:p>
          <a:p>
            <a:r>
              <a:rPr lang="en-US" dirty="0" smtClean="0">
                <a:hlinkClick r:id="rId3"/>
              </a:rPr>
              <a:t>Below Listing </a:t>
            </a:r>
            <a:r>
              <a:rPr lang="en-US" dirty="0">
                <a:hlinkClick r:id="rId3"/>
              </a:rPr>
              <a:t>8-27</a:t>
            </a:r>
            <a:r>
              <a:rPr lang="en-US" dirty="0"/>
              <a:t> shows the definition of the new method </a:t>
            </a:r>
            <a:r>
              <a:rPr lang="en-US" dirty="0" err="1"/>
              <a:t>findByCriteriaQuery</a:t>
            </a:r>
            <a:r>
              <a:rPr lang="en-US" dirty="0"/>
              <a:t>() in the </a:t>
            </a:r>
            <a:r>
              <a:rPr lang="en-US" dirty="0" err="1"/>
              <a:t>ContactService</a:t>
            </a:r>
            <a:r>
              <a:rPr lang="en-US" dirty="0"/>
              <a:t> interface.</a:t>
            </a:r>
          </a:p>
          <a:p>
            <a:endParaRPr lang="en-US" sz="1800" dirty="0" smtClean="0"/>
          </a:p>
          <a:p>
            <a:endParaRPr lang="en-US" sz="1800" dirty="0"/>
          </a:p>
          <a:p>
            <a:endParaRPr lang="en-US" sz="1800" dirty="0" smtClean="0"/>
          </a:p>
          <a:p>
            <a:endParaRPr lang="en-US" sz="1800" dirty="0" smtClean="0">
              <a:hlinkClick r:id="rId3"/>
            </a:endParaRPr>
          </a:p>
          <a:p>
            <a:endParaRPr lang="en-US" sz="1800" dirty="0"/>
          </a:p>
          <a:p>
            <a:endParaRPr lang="en-US" sz="1800" dirty="0"/>
          </a:p>
        </p:txBody>
      </p:sp>
      <p:pic>
        <p:nvPicPr>
          <p:cNvPr id="5" name="Picture 4"/>
          <p:cNvPicPr>
            <a:picLocks noChangeAspect="1"/>
          </p:cNvPicPr>
          <p:nvPr/>
        </p:nvPicPr>
        <p:blipFill>
          <a:blip r:embed="rId4"/>
          <a:stretch>
            <a:fillRect/>
          </a:stretch>
        </p:blipFill>
        <p:spPr>
          <a:xfrm>
            <a:off x="406400" y="2815772"/>
            <a:ext cx="11582400" cy="3918858"/>
          </a:xfrm>
          <a:prstGeom prst="rect">
            <a:avLst/>
          </a:prstGeom>
        </p:spPr>
      </p:pic>
    </p:spTree>
    <p:extLst>
      <p:ext uri="{BB962C8B-B14F-4D97-AF65-F5344CB8AC3E}">
        <p14:creationId xmlns:p14="http://schemas.microsoft.com/office/powerpoint/2010/main" val="281860816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103823"/>
            <a:ext cx="11582400" cy="444817"/>
          </a:xfrm>
        </p:spPr>
        <p:txBody>
          <a:bodyPr>
            <a:noAutofit/>
          </a:bodyPr>
          <a:lstStyle/>
          <a:p>
            <a:r>
              <a:rPr lang="en-US" sz="2000" b="1" dirty="0">
                <a:hlinkClick r:id="rId2"/>
              </a:rPr>
              <a:t>Listing 8-28</a:t>
            </a:r>
            <a:r>
              <a:rPr lang="en-US" sz="2000" b="1" dirty="0"/>
              <a:t> shows the implementation of the </a:t>
            </a:r>
            <a:r>
              <a:rPr lang="en-US" sz="2000" b="1" dirty="0" err="1"/>
              <a:t>findByCriteriaQuery</a:t>
            </a:r>
            <a:r>
              <a:rPr lang="en-US" sz="2000" b="1" dirty="0"/>
              <a:t>() method using a JPA 2 criteria API query</a:t>
            </a:r>
            <a:r>
              <a:rPr lang="en-US" sz="2000" b="1" dirty="0" smtClean="0"/>
              <a:t>.</a:t>
            </a:r>
            <a:endParaRPr lang="en-US" sz="2000" b="1" dirty="0"/>
          </a:p>
        </p:txBody>
      </p:sp>
      <p:pic>
        <p:nvPicPr>
          <p:cNvPr id="4" name="Content Placeholder 3"/>
          <p:cNvPicPr>
            <a:picLocks noGrp="1" noChangeAspect="1"/>
          </p:cNvPicPr>
          <p:nvPr>
            <p:ph idx="1"/>
          </p:nvPr>
        </p:nvPicPr>
        <p:blipFill>
          <a:blip r:embed="rId3"/>
          <a:stretch>
            <a:fillRect/>
          </a:stretch>
        </p:blipFill>
        <p:spPr>
          <a:xfrm>
            <a:off x="289560" y="548640"/>
            <a:ext cx="11582400" cy="6200503"/>
          </a:xfrm>
          <a:prstGeom prst="rect">
            <a:avLst/>
          </a:prstGeom>
        </p:spPr>
      </p:pic>
    </p:spTree>
    <p:extLst>
      <p:ext uri="{BB962C8B-B14F-4D97-AF65-F5344CB8AC3E}">
        <p14:creationId xmlns:p14="http://schemas.microsoft.com/office/powerpoint/2010/main" val="92455089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157306"/>
            <a:ext cx="10515600" cy="189057"/>
          </a:xfrm>
        </p:spPr>
        <p:txBody>
          <a:bodyPr>
            <a:normAutofit fontScale="90000"/>
          </a:bodyPr>
          <a:lstStyle/>
          <a:p>
            <a:endParaRPr lang="en-US" dirty="0"/>
          </a:p>
        </p:txBody>
      </p:sp>
      <p:sp>
        <p:nvSpPr>
          <p:cNvPr id="3" name="Content Placeholder 2"/>
          <p:cNvSpPr>
            <a:spLocks noGrp="1"/>
          </p:cNvSpPr>
          <p:nvPr>
            <p:ph idx="1"/>
          </p:nvPr>
        </p:nvSpPr>
        <p:spPr>
          <a:xfrm>
            <a:off x="332509" y="568036"/>
            <a:ext cx="11859491" cy="6151419"/>
          </a:xfrm>
        </p:spPr>
        <p:txBody>
          <a:bodyPr>
            <a:normAutofit fontScale="92500" lnSpcReduction="20000"/>
          </a:bodyPr>
          <a:lstStyle/>
          <a:p>
            <a:r>
              <a:rPr lang="en-US" dirty="0">
                <a:hlinkClick r:id="rId3"/>
              </a:rPr>
              <a:t>Listing 8-28</a:t>
            </a:r>
            <a:r>
              <a:rPr lang="en-US" dirty="0"/>
              <a:t> is breaks down the criteria API usage</a:t>
            </a:r>
            <a:r>
              <a:rPr lang="en-US" dirty="0" smtClean="0"/>
              <a:t>:</a:t>
            </a:r>
          </a:p>
          <a:p>
            <a:r>
              <a:rPr lang="en-US" dirty="0" err="1"/>
              <a:t>EntityManager.getCriteriaBuilder</a:t>
            </a:r>
            <a:r>
              <a:rPr lang="en-US" dirty="0"/>
              <a:t>() is called to retrieve an instance of </a:t>
            </a:r>
            <a:r>
              <a:rPr lang="en-US" dirty="0" err="1"/>
              <a:t>CriteriaBuilder</a:t>
            </a:r>
            <a:r>
              <a:rPr lang="en-US" dirty="0"/>
              <a:t>.</a:t>
            </a:r>
          </a:p>
          <a:p>
            <a:r>
              <a:rPr lang="en-US" dirty="0"/>
              <a:t>A typed query is created using </a:t>
            </a:r>
            <a:r>
              <a:rPr lang="en-US" dirty="0" err="1"/>
              <a:t>CriteriaBuilder.createQuery</a:t>
            </a:r>
            <a:r>
              <a:rPr lang="en-US" dirty="0"/>
              <a:t>(), passing in Contact as the result type.</a:t>
            </a:r>
          </a:p>
          <a:p>
            <a:r>
              <a:rPr lang="en-US" dirty="0"/>
              <a:t>The </a:t>
            </a:r>
            <a:r>
              <a:rPr lang="en-US" dirty="0" err="1"/>
              <a:t>CriteriaQuery.from</a:t>
            </a:r>
            <a:r>
              <a:rPr lang="en-US" dirty="0"/>
              <a:t>() method is invoked, passing in the entity class. The result is a query root object (the Root&lt;Contact&gt; interface) corresponding to the specified entity. The query root object forms the basis for path expressions within the query.</a:t>
            </a:r>
          </a:p>
          <a:p>
            <a:r>
              <a:rPr lang="en-US" dirty="0"/>
              <a:t>The two </a:t>
            </a:r>
            <a:r>
              <a:rPr lang="en-US" dirty="0" err="1"/>
              <a:t>Root.fetch</a:t>
            </a:r>
            <a:r>
              <a:rPr lang="en-US" dirty="0"/>
              <a:t>() method calls enforce the eager fetching of the associations relating to telephone details and hobbies. The </a:t>
            </a:r>
            <a:r>
              <a:rPr lang="en-US" dirty="0" err="1"/>
              <a:t>JoinType.LEFT</a:t>
            </a:r>
            <a:r>
              <a:rPr lang="en-US" dirty="0"/>
              <a:t> argument specifies an outer join. Calling the </a:t>
            </a:r>
            <a:r>
              <a:rPr lang="en-US" dirty="0" err="1"/>
              <a:t>Root.fetch</a:t>
            </a:r>
            <a:r>
              <a:rPr lang="en-US" dirty="0"/>
              <a:t>() method with </a:t>
            </a:r>
            <a:r>
              <a:rPr lang="en-US" dirty="0" err="1"/>
              <a:t>JoinType.LEFT</a:t>
            </a:r>
            <a:r>
              <a:rPr lang="en-US" dirty="0"/>
              <a:t> as the second argument is equivalent to specifying the left join fetch join operation in JPQL.</a:t>
            </a:r>
          </a:p>
          <a:p>
            <a:r>
              <a:rPr lang="en-US" dirty="0"/>
              <a:t>The </a:t>
            </a:r>
            <a:r>
              <a:rPr lang="en-US" dirty="0" err="1"/>
              <a:t>CriteriaQuery.select</a:t>
            </a:r>
            <a:r>
              <a:rPr lang="en-US" dirty="0"/>
              <a:t>() method is called and passes the root query object as the result type. The distinct() method with true means that duplicate records should be eliminated.</a:t>
            </a:r>
          </a:p>
          <a:p>
            <a:r>
              <a:rPr lang="en-US" dirty="0"/>
              <a:t>A Predicate instance is obtained by calling the </a:t>
            </a:r>
            <a:r>
              <a:rPr lang="en-US" dirty="0" err="1"/>
              <a:t>CriteriaBuilder.conjunction</a:t>
            </a:r>
            <a:r>
              <a:rPr lang="en-US" dirty="0"/>
              <a:t>() method, which means that a conjunction of one or more restrictions is made. A Predicate can be a simple or compound predicate, and a predicate is a restriction that indicates the selection criteria defined by an expression.</a:t>
            </a:r>
          </a:p>
          <a:p>
            <a:endParaRPr lang="en-US" dirty="0" smtClean="0"/>
          </a:p>
        </p:txBody>
      </p:sp>
    </p:spTree>
    <p:extLst>
      <p:ext uri="{BB962C8B-B14F-4D97-AF65-F5344CB8AC3E}">
        <p14:creationId xmlns:p14="http://schemas.microsoft.com/office/powerpoint/2010/main" val="375088342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320675"/>
          </a:xfrm>
        </p:spPr>
        <p:txBody>
          <a:bodyPr>
            <a:normAutofit fontScale="90000"/>
          </a:bodyPr>
          <a:lstStyle/>
          <a:p>
            <a:r>
              <a:rPr lang="en-US" b="1" dirty="0"/>
              <a:t>Database Connections and </a:t>
            </a:r>
            <a:r>
              <a:rPr lang="en-US" b="1" dirty="0" err="1" smtClean="0"/>
              <a:t>DataSources</a:t>
            </a:r>
            <a:endParaRPr lang="en-US" dirty="0"/>
          </a:p>
        </p:txBody>
      </p:sp>
      <p:sp>
        <p:nvSpPr>
          <p:cNvPr id="3" name="Content Placeholder 2"/>
          <p:cNvSpPr>
            <a:spLocks noGrp="1"/>
          </p:cNvSpPr>
          <p:nvPr>
            <p:ph idx="1"/>
          </p:nvPr>
        </p:nvSpPr>
        <p:spPr>
          <a:xfrm>
            <a:off x="838200" y="762000"/>
            <a:ext cx="10881360" cy="5715000"/>
          </a:xfrm>
        </p:spPr>
        <p:txBody>
          <a:bodyPr>
            <a:normAutofit fontScale="92500" lnSpcReduction="10000"/>
          </a:bodyPr>
          <a:lstStyle/>
          <a:p>
            <a:r>
              <a:rPr lang="en-US" dirty="0" smtClean="0"/>
              <a:t>You </a:t>
            </a:r>
            <a:r>
              <a:rPr lang="en-US" dirty="0"/>
              <a:t>can use Spring to manage the database connection for you by providing a bean that implements </a:t>
            </a:r>
            <a:r>
              <a:rPr lang="en-US" dirty="0" err="1" smtClean="0">
                <a:solidFill>
                  <a:srgbClr val="FF0000"/>
                </a:solidFill>
              </a:rPr>
              <a:t>javax.sql.DataSource</a:t>
            </a:r>
            <a:r>
              <a:rPr lang="en-US" dirty="0"/>
              <a:t>. </a:t>
            </a:r>
            <a:endParaRPr lang="en-US" dirty="0" smtClean="0"/>
          </a:p>
          <a:p>
            <a:r>
              <a:rPr lang="en-US" dirty="0" smtClean="0"/>
              <a:t>The </a:t>
            </a:r>
            <a:r>
              <a:rPr lang="en-US" dirty="0"/>
              <a:t>difference between </a:t>
            </a:r>
            <a:r>
              <a:rPr lang="en-US" dirty="0" smtClean="0"/>
              <a:t>a </a:t>
            </a:r>
            <a:r>
              <a:rPr lang="en-US" dirty="0" err="1" smtClean="0">
                <a:solidFill>
                  <a:srgbClr val="FF0000"/>
                </a:solidFill>
              </a:rPr>
              <a:t>DataSource</a:t>
            </a:r>
            <a:r>
              <a:rPr lang="en-US" dirty="0"/>
              <a:t> and a </a:t>
            </a:r>
            <a:r>
              <a:rPr lang="en-US" dirty="0">
                <a:solidFill>
                  <a:srgbClr val="FF0000"/>
                </a:solidFill>
              </a:rPr>
              <a:t>Connection</a:t>
            </a:r>
            <a:r>
              <a:rPr lang="en-US" dirty="0"/>
              <a:t> is that a </a:t>
            </a:r>
            <a:r>
              <a:rPr lang="en-US" dirty="0" err="1"/>
              <a:t>DataSource</a:t>
            </a:r>
            <a:r>
              <a:rPr lang="en-US" dirty="0"/>
              <a:t> provides and manages Connections.</a:t>
            </a:r>
          </a:p>
          <a:p>
            <a:r>
              <a:rPr lang="en-US" dirty="0" err="1">
                <a:solidFill>
                  <a:srgbClr val="FF0000"/>
                </a:solidFill>
              </a:rPr>
              <a:t>DriverManagerDataSource</a:t>
            </a:r>
            <a:r>
              <a:rPr lang="en-US" dirty="0"/>
              <a:t> (under the package </a:t>
            </a:r>
            <a:r>
              <a:rPr lang="en-US" dirty="0" err="1">
                <a:solidFill>
                  <a:srgbClr val="FF0000"/>
                </a:solidFill>
              </a:rPr>
              <a:t>org.springframework.jdbc.datasource</a:t>
            </a:r>
            <a:r>
              <a:rPr lang="en-US" dirty="0"/>
              <a:t>) is the simplest implementation of a </a:t>
            </a:r>
            <a:r>
              <a:rPr lang="en-US" dirty="0" err="1">
                <a:solidFill>
                  <a:srgbClr val="FF0000"/>
                </a:solidFill>
              </a:rPr>
              <a:t>DataSource</a:t>
            </a:r>
            <a:r>
              <a:rPr lang="en-US" dirty="0"/>
              <a:t>. </a:t>
            </a:r>
            <a:endParaRPr lang="en-US" dirty="0" smtClean="0"/>
          </a:p>
          <a:p>
            <a:r>
              <a:rPr lang="en-US" dirty="0" smtClean="0"/>
              <a:t>By </a:t>
            </a:r>
            <a:r>
              <a:rPr lang="en-US" dirty="0"/>
              <a:t>looking at the class name, you can guess that it simply calls </a:t>
            </a:r>
            <a:r>
              <a:rPr lang="en-US" dirty="0" err="1">
                <a:solidFill>
                  <a:srgbClr val="FF0000"/>
                </a:solidFill>
              </a:rPr>
              <a:t>DriverManager</a:t>
            </a:r>
            <a:r>
              <a:rPr lang="en-US" dirty="0"/>
              <a:t> to obtain a connection. </a:t>
            </a:r>
            <a:endParaRPr lang="en-US" dirty="0" smtClean="0"/>
          </a:p>
          <a:p>
            <a:r>
              <a:rPr lang="en-US" dirty="0" smtClean="0"/>
              <a:t>The </a:t>
            </a:r>
            <a:r>
              <a:rPr lang="en-US" dirty="0"/>
              <a:t>fact that </a:t>
            </a:r>
            <a:r>
              <a:rPr lang="en-US" dirty="0" err="1">
                <a:solidFill>
                  <a:srgbClr val="FF0000"/>
                </a:solidFill>
              </a:rPr>
              <a:t>DriverManagerDataSource</a:t>
            </a:r>
            <a:r>
              <a:rPr lang="en-US" dirty="0"/>
              <a:t> doesn't support database connection pooling makes this class unsuitable for anything other than testing. </a:t>
            </a:r>
            <a:endParaRPr lang="en-US" dirty="0" smtClean="0"/>
          </a:p>
          <a:p>
            <a:r>
              <a:rPr lang="en-US" dirty="0" smtClean="0"/>
              <a:t>The </a:t>
            </a:r>
            <a:r>
              <a:rPr lang="en-US" dirty="0"/>
              <a:t>configuration of </a:t>
            </a:r>
            <a:r>
              <a:rPr lang="en-US" dirty="0" err="1">
                <a:solidFill>
                  <a:srgbClr val="FF0000"/>
                </a:solidFill>
              </a:rPr>
              <a:t>DriverManagerDataSource</a:t>
            </a:r>
            <a:r>
              <a:rPr lang="en-US" dirty="0"/>
              <a:t> is quite simple, as you can see in </a:t>
            </a:r>
            <a:r>
              <a:rPr lang="en-US" dirty="0">
                <a:hlinkClick r:id="rId3"/>
              </a:rPr>
              <a:t>Listing 6-10</a:t>
            </a:r>
            <a:r>
              <a:rPr lang="en-US" dirty="0"/>
              <a:t>; you just need to supply the driver class name, a connection URL, a username, and a password (</a:t>
            </a:r>
            <a:r>
              <a:rPr lang="en-US" dirty="0">
                <a:solidFill>
                  <a:srgbClr val="FF0000"/>
                </a:solidFill>
              </a:rPr>
              <a:t>datasource-drivermanager.xml</a:t>
            </a:r>
            <a:r>
              <a:rPr lang="en-US" dirty="0"/>
              <a:t>).</a:t>
            </a:r>
          </a:p>
          <a:p>
            <a:endParaRPr lang="en-US" dirty="0"/>
          </a:p>
          <a:p>
            <a:endParaRPr lang="en-US" b="1" dirty="0"/>
          </a:p>
          <a:p>
            <a:endParaRPr lang="en-US" dirty="0"/>
          </a:p>
        </p:txBody>
      </p:sp>
    </p:spTree>
    <p:extLst>
      <p:ext uri="{BB962C8B-B14F-4D97-AF65-F5344CB8AC3E}">
        <p14:creationId xmlns:p14="http://schemas.microsoft.com/office/powerpoint/2010/main" val="220045484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953"/>
            <a:ext cx="10515600" cy="447675"/>
          </a:xfrm>
        </p:spPr>
        <p:txBody>
          <a:bodyPr>
            <a:normAutofit fontScale="90000"/>
          </a:bodyPr>
          <a:lstStyle/>
          <a:p>
            <a:endParaRPr lang="en-US" dirty="0"/>
          </a:p>
        </p:txBody>
      </p:sp>
      <p:sp>
        <p:nvSpPr>
          <p:cNvPr id="3" name="Content Placeholder 2"/>
          <p:cNvSpPr>
            <a:spLocks noGrp="1"/>
          </p:cNvSpPr>
          <p:nvPr>
            <p:ph idx="1"/>
          </p:nvPr>
        </p:nvSpPr>
        <p:spPr>
          <a:xfrm>
            <a:off x="838200" y="754743"/>
            <a:ext cx="10515600" cy="5422220"/>
          </a:xfrm>
        </p:spPr>
        <p:txBody>
          <a:bodyPr>
            <a:normAutofit fontScale="92500" lnSpcReduction="20000"/>
          </a:bodyPr>
          <a:lstStyle/>
          <a:p>
            <a:r>
              <a:rPr lang="en-US" dirty="0"/>
              <a:t>The first- and last-name arguments are checked. If the argument is not null, a new Predicate will be constructed using the </a:t>
            </a:r>
            <a:r>
              <a:rPr lang="en-US" dirty="0" err="1"/>
              <a:t>CriteriaBuilder</a:t>
            </a:r>
            <a:r>
              <a:rPr lang="en-US" dirty="0"/>
              <a:t>() method (that is, the </a:t>
            </a:r>
            <a:r>
              <a:rPr lang="en-US" dirty="0" err="1"/>
              <a:t>CriteriaBuilder</a:t>
            </a:r>
            <a:r>
              <a:rPr lang="en-US" dirty="0"/>
              <a:t>. and() method). </a:t>
            </a:r>
            <a:endParaRPr lang="en-US" dirty="0" smtClean="0"/>
          </a:p>
          <a:p>
            <a:r>
              <a:rPr lang="en-US" dirty="0" smtClean="0"/>
              <a:t>The </a:t>
            </a:r>
            <a:r>
              <a:rPr lang="en-US" dirty="0"/>
              <a:t>method equal() is to specify an equal restriction, within which Root. </a:t>
            </a:r>
            <a:endParaRPr lang="en-US" dirty="0" smtClean="0"/>
          </a:p>
          <a:p>
            <a:r>
              <a:rPr lang="en-US" dirty="0" smtClean="0"/>
              <a:t>get</a:t>
            </a:r>
            <a:r>
              <a:rPr lang="en-US" dirty="0"/>
              <a:t>() was called, passing in the corresponding attribute of the entity class meta-model to which the restriction applies. </a:t>
            </a:r>
            <a:endParaRPr lang="en-US" dirty="0" smtClean="0"/>
          </a:p>
          <a:p>
            <a:r>
              <a:rPr lang="en-US" dirty="0" smtClean="0"/>
              <a:t>The </a:t>
            </a:r>
            <a:r>
              <a:rPr lang="en-US" dirty="0"/>
              <a:t>constructed predicate is then "conjunct" with the existing predicate (stored by the variable criteria) by calling the </a:t>
            </a:r>
            <a:r>
              <a:rPr lang="en-US" dirty="0" err="1"/>
              <a:t>CriteriaBuilder.and</a:t>
            </a:r>
            <a:r>
              <a:rPr lang="en-US" dirty="0"/>
              <a:t>() method.</a:t>
            </a:r>
          </a:p>
          <a:p>
            <a:r>
              <a:rPr lang="en-US" dirty="0"/>
              <a:t>The Predicate is constructed with all the criteria and restrictions and passed as the where clause to the query by calling the </a:t>
            </a:r>
            <a:r>
              <a:rPr lang="en-US" dirty="0" err="1"/>
              <a:t>CriteriaQuery.where</a:t>
            </a:r>
            <a:r>
              <a:rPr lang="en-US" dirty="0"/>
              <a:t>() method.</a:t>
            </a:r>
          </a:p>
          <a:p>
            <a:r>
              <a:rPr lang="en-US" dirty="0"/>
              <a:t>Finally, </a:t>
            </a:r>
            <a:r>
              <a:rPr lang="en-US" dirty="0" err="1"/>
              <a:t>CriteriaQuery</a:t>
            </a:r>
            <a:r>
              <a:rPr lang="en-US" dirty="0"/>
              <a:t> is passed to the </a:t>
            </a:r>
            <a:r>
              <a:rPr lang="en-US" dirty="0" err="1"/>
              <a:t>EntityManager</a:t>
            </a:r>
            <a:r>
              <a:rPr lang="en-US" dirty="0"/>
              <a:t>. The </a:t>
            </a:r>
            <a:r>
              <a:rPr lang="en-US" dirty="0" err="1"/>
              <a:t>EntityManager</a:t>
            </a:r>
            <a:r>
              <a:rPr lang="en-US" dirty="0"/>
              <a:t> then constructs the query based on the </a:t>
            </a:r>
            <a:r>
              <a:rPr lang="en-US" dirty="0" err="1"/>
              <a:t>CriteriaQuery</a:t>
            </a:r>
            <a:r>
              <a:rPr lang="en-US" dirty="0"/>
              <a:t> passed in, executes the query, and returns the result.</a:t>
            </a:r>
          </a:p>
          <a:p>
            <a:r>
              <a:rPr lang="en-US" dirty="0"/>
              <a:t>To test the criteria query operation, </a:t>
            </a:r>
            <a:r>
              <a:rPr lang="en-US" dirty="0">
                <a:hlinkClick r:id="rId2"/>
              </a:rPr>
              <a:t>Listing 8-29</a:t>
            </a:r>
            <a:r>
              <a:rPr lang="en-US" dirty="0"/>
              <a:t> shows the updated </a:t>
            </a:r>
            <a:r>
              <a:rPr lang="en-US" dirty="0" err="1"/>
              <a:t>SpringJPASample</a:t>
            </a:r>
            <a:r>
              <a:rPr lang="en-US" dirty="0"/>
              <a:t> class.</a:t>
            </a:r>
          </a:p>
          <a:p>
            <a:endParaRPr lang="en-US" dirty="0"/>
          </a:p>
        </p:txBody>
      </p:sp>
    </p:spTree>
    <p:extLst>
      <p:ext uri="{BB962C8B-B14F-4D97-AF65-F5344CB8AC3E}">
        <p14:creationId xmlns:p14="http://schemas.microsoft.com/office/powerpoint/2010/main" val="301710925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213995"/>
          </a:xfrm>
        </p:spPr>
        <p:txBody>
          <a:bodyPr>
            <a:normAutofit fontScale="90000"/>
          </a:bodyPr>
          <a:lstStyle/>
          <a:p>
            <a:r>
              <a:rPr lang="en-US" sz="3600" b="1" dirty="0"/>
              <a:t>Listing 8-29: Testing the </a:t>
            </a:r>
            <a:r>
              <a:rPr lang="en-US" sz="3600" dirty="0" err="1"/>
              <a:t>findByCriteriaQuery</a:t>
            </a:r>
            <a:r>
              <a:rPr lang="en-US" sz="3600" dirty="0"/>
              <a:t>()</a:t>
            </a:r>
            <a:r>
              <a:rPr lang="en-US" sz="3600" b="1" dirty="0"/>
              <a:t> </a:t>
            </a:r>
            <a:r>
              <a:rPr lang="en-US" sz="3600" b="1" dirty="0" smtClean="0"/>
              <a:t>Method</a:t>
            </a:r>
            <a:endParaRPr lang="en-US" sz="3600" dirty="0"/>
          </a:p>
        </p:txBody>
      </p:sp>
      <p:pic>
        <p:nvPicPr>
          <p:cNvPr id="6" name="Content Placeholder 5"/>
          <p:cNvPicPr>
            <a:picLocks noGrp="1" noChangeAspect="1"/>
          </p:cNvPicPr>
          <p:nvPr>
            <p:ph idx="1"/>
          </p:nvPr>
        </p:nvPicPr>
        <p:blipFill>
          <a:blip r:embed="rId3"/>
          <a:stretch>
            <a:fillRect/>
          </a:stretch>
        </p:blipFill>
        <p:spPr>
          <a:xfrm>
            <a:off x="213360" y="518160"/>
            <a:ext cx="11780520" cy="6004560"/>
          </a:xfrm>
          <a:prstGeom prst="rect">
            <a:avLst/>
          </a:prstGeom>
        </p:spPr>
      </p:pic>
    </p:spTree>
    <p:extLst>
      <p:ext uri="{BB962C8B-B14F-4D97-AF65-F5344CB8AC3E}">
        <p14:creationId xmlns:p14="http://schemas.microsoft.com/office/powerpoint/2010/main" val="32968250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953"/>
            <a:ext cx="10515600" cy="534761"/>
          </a:xfrm>
        </p:spPr>
        <p:txBody>
          <a:bodyPr>
            <a:normAutofit fontScale="90000"/>
          </a:bodyPr>
          <a:lstStyle/>
          <a:p>
            <a:endParaRPr lang="en-US" dirty="0"/>
          </a:p>
        </p:txBody>
      </p:sp>
      <p:sp>
        <p:nvSpPr>
          <p:cNvPr id="3" name="Content Placeholder 2"/>
          <p:cNvSpPr>
            <a:spLocks noGrp="1"/>
          </p:cNvSpPr>
          <p:nvPr>
            <p:ph idx="1"/>
          </p:nvPr>
        </p:nvSpPr>
        <p:spPr>
          <a:xfrm>
            <a:off x="838200" y="1059543"/>
            <a:ext cx="10515600" cy="5117420"/>
          </a:xfrm>
        </p:spPr>
        <p:txBody>
          <a:bodyPr/>
          <a:lstStyle/>
          <a:p>
            <a:r>
              <a:rPr lang="en-US" dirty="0"/>
              <a:t>Running the program produces the following output (other output was omitted</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You </a:t>
            </a:r>
            <a:r>
              <a:rPr lang="en-US" dirty="0"/>
              <a:t>can try a different combination or pass a null value to either of the arguments to observe the output</a:t>
            </a:r>
            <a:r>
              <a:rPr lang="en-US" dirty="0" smtClean="0"/>
              <a:t>.</a:t>
            </a:r>
          </a:p>
          <a:p>
            <a:endParaRPr lang="en-US" dirty="0"/>
          </a:p>
        </p:txBody>
      </p:sp>
      <p:pic>
        <p:nvPicPr>
          <p:cNvPr id="4" name="Picture 3"/>
          <p:cNvPicPr>
            <a:picLocks noChangeAspect="1"/>
          </p:cNvPicPr>
          <p:nvPr/>
        </p:nvPicPr>
        <p:blipFill>
          <a:blip r:embed="rId3"/>
          <a:stretch>
            <a:fillRect/>
          </a:stretch>
        </p:blipFill>
        <p:spPr>
          <a:xfrm>
            <a:off x="1047206" y="2111374"/>
            <a:ext cx="10546079" cy="2533197"/>
          </a:xfrm>
          <a:prstGeom prst="rect">
            <a:avLst/>
          </a:prstGeom>
        </p:spPr>
      </p:pic>
    </p:spTree>
    <p:extLst>
      <p:ext uri="{BB962C8B-B14F-4D97-AF65-F5344CB8AC3E}">
        <p14:creationId xmlns:p14="http://schemas.microsoft.com/office/powerpoint/2010/main" val="377655318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8925"/>
            <a:ext cx="10515600" cy="686435"/>
          </a:xfrm>
        </p:spPr>
        <p:txBody>
          <a:bodyPr>
            <a:normAutofit fontScale="90000"/>
          </a:bodyPr>
          <a:lstStyle/>
          <a:p>
            <a:r>
              <a:rPr lang="en-US" b="1" dirty="0"/>
              <a:t>Introducing Spring Data </a:t>
            </a:r>
            <a:r>
              <a:rPr lang="en-US" b="1" dirty="0" smtClean="0"/>
              <a:t>JPA</a:t>
            </a:r>
            <a:endParaRPr lang="en-US" dirty="0"/>
          </a:p>
        </p:txBody>
      </p:sp>
      <p:sp>
        <p:nvSpPr>
          <p:cNvPr id="3" name="Content Placeholder 2"/>
          <p:cNvSpPr>
            <a:spLocks noGrp="1"/>
          </p:cNvSpPr>
          <p:nvPr>
            <p:ph idx="1"/>
          </p:nvPr>
        </p:nvSpPr>
        <p:spPr>
          <a:xfrm>
            <a:off x="838200" y="1112520"/>
            <a:ext cx="10515600" cy="5064443"/>
          </a:xfrm>
        </p:spPr>
        <p:txBody>
          <a:bodyPr>
            <a:normAutofit/>
          </a:bodyPr>
          <a:lstStyle/>
          <a:p>
            <a:r>
              <a:rPr lang="en-US" sz="2400" dirty="0"/>
              <a:t>The Spring Data JPA project is a subproject under the Spring Data umbrella project. The main objective of the project is to provide additional features for simplifying application development with JPA.</a:t>
            </a:r>
          </a:p>
          <a:p>
            <a:r>
              <a:rPr lang="en-US" sz="2400" dirty="0"/>
              <a:t>Spring Data JPA provides several main features. In this section, we discuss two. The first one is the </a:t>
            </a:r>
            <a:r>
              <a:rPr lang="en-US" sz="2400" dirty="0">
                <a:solidFill>
                  <a:srgbClr val="FF0000"/>
                </a:solidFill>
              </a:rPr>
              <a:t>Repository abstraction</a:t>
            </a:r>
            <a:r>
              <a:rPr lang="en-US" sz="2400" dirty="0"/>
              <a:t>, and the other one is the </a:t>
            </a:r>
            <a:r>
              <a:rPr lang="en-US" sz="2400" dirty="0">
                <a:solidFill>
                  <a:srgbClr val="FF0000"/>
                </a:solidFill>
              </a:rPr>
              <a:t>entity listener </a:t>
            </a:r>
            <a:r>
              <a:rPr lang="en-US" sz="2400" dirty="0"/>
              <a:t>for keeping track of basic audit information of entity classes</a:t>
            </a:r>
            <a:r>
              <a:rPr lang="en-US" sz="2400" dirty="0" smtClean="0"/>
              <a:t>.</a:t>
            </a:r>
          </a:p>
          <a:p>
            <a:r>
              <a:rPr lang="en-US" sz="2400" b="1" dirty="0"/>
              <a:t>Adding Spring Data JPA Library Dependencies</a:t>
            </a:r>
          </a:p>
          <a:p>
            <a:r>
              <a:rPr lang="en-US" sz="2400" dirty="0"/>
              <a:t>To use Spring Data JPA, we need to add the dependency to the project. </a:t>
            </a:r>
            <a:r>
              <a:rPr lang="en-US" sz="2400" dirty="0">
                <a:hlinkClick r:id="rId3"/>
              </a:rPr>
              <a:t>Table 8-3</a:t>
            </a:r>
            <a:r>
              <a:rPr lang="en-US" sz="2400" dirty="0"/>
              <a:t> describes the Maven dependency information.</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271477039"/>
              </p:ext>
            </p:extLst>
          </p:nvPr>
        </p:nvGraphicFramePr>
        <p:xfrm>
          <a:off x="689320" y="4588193"/>
          <a:ext cx="10664480" cy="1588770"/>
        </p:xfrm>
        <a:graphic>
          <a:graphicData uri="http://schemas.openxmlformats.org/drawingml/2006/table">
            <a:tbl>
              <a:tblPr/>
              <a:tblGrid>
                <a:gridCol w="2575559"/>
                <a:gridCol w="1594168"/>
                <a:gridCol w="1667828"/>
                <a:gridCol w="4826925"/>
              </a:tblGrid>
              <a:tr h="235202">
                <a:tc>
                  <a:txBody>
                    <a:bodyPr/>
                    <a:lstStyle/>
                    <a:p>
                      <a:pPr algn="l"/>
                      <a:r>
                        <a:rPr lang="en-US" sz="1600" b="1" dirty="0">
                          <a:solidFill>
                            <a:srgbClr val="494B43"/>
                          </a:solidFill>
                          <a:effectLst/>
                          <a:latin typeface="Arial" panose="020B0604020202020204" pitchFamily="34" charset="0"/>
                        </a:rPr>
                        <a:t>Group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600" b="1">
                          <a:solidFill>
                            <a:srgbClr val="494B43"/>
                          </a:solidFill>
                          <a:effectLst/>
                          <a:latin typeface="Arial" panose="020B0604020202020204" pitchFamily="34" charset="0"/>
                        </a:rPr>
                        <a:t>Artifact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600" b="1">
                          <a:solidFill>
                            <a:srgbClr val="494B43"/>
                          </a:solidFill>
                          <a:effectLst/>
                          <a:latin typeface="Arial" panose="020B0604020202020204" pitchFamily="34" charset="0"/>
                        </a:rPr>
                        <a:t>Version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600" b="1">
                          <a:solidFill>
                            <a:srgbClr val="494B43"/>
                          </a:solidFill>
                          <a:effectLst/>
                          <a:latin typeface="Arial" panose="020B0604020202020204" pitchFamily="34" charset="0"/>
                        </a:rPr>
                        <a:t>Description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234041">
                <a:tc>
                  <a:txBody>
                    <a:bodyPr/>
                    <a:lstStyle/>
                    <a:p>
                      <a:pPr algn="l"/>
                      <a:r>
                        <a:rPr lang="en-US" sz="1600" dirty="0" err="1">
                          <a:solidFill>
                            <a:srgbClr val="494B43"/>
                          </a:solidFill>
                          <a:effectLst/>
                          <a:latin typeface="Arial" panose="020B0604020202020204" pitchFamily="34" charset="0"/>
                        </a:rPr>
                        <a:t>org.springframework.data</a:t>
                      </a:r>
                      <a:endParaRPr lang="en-US" sz="1600" dirty="0">
                        <a:solidFill>
                          <a:srgbClr val="494B43"/>
                        </a:solidFill>
                        <a:effectLst/>
                        <a:latin typeface="Arial" panose="020B0604020202020204" pitchFamily="34"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spring-data-</a:t>
                      </a:r>
                      <a:r>
                        <a:rPr lang="en-US" sz="1600" dirty="0" err="1">
                          <a:solidFill>
                            <a:srgbClr val="494B43"/>
                          </a:solidFill>
                          <a:effectLst/>
                          <a:latin typeface="Arial" panose="020B0604020202020204" pitchFamily="34" charset="0"/>
                        </a:rPr>
                        <a:t>jpa</a:t>
                      </a:r>
                      <a:endParaRPr lang="en-US" sz="1600" dirty="0">
                        <a:solidFill>
                          <a:srgbClr val="494B43"/>
                        </a:solidFill>
                        <a:effectLst/>
                        <a:latin typeface="Arial" panose="020B0604020202020204" pitchFamily="34"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a:solidFill>
                            <a:srgbClr val="494B43"/>
                          </a:solidFill>
                          <a:effectLst/>
                          <a:latin typeface="Arial" panose="020B0604020202020204" pitchFamily="34" charset="0"/>
                        </a:rPr>
                        <a:t>1.3.0.RELEASE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The Spring Data JPA library</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334345">
                <a:tc>
                  <a:txBody>
                    <a:bodyPr/>
                    <a:lstStyle/>
                    <a:p>
                      <a:pPr algn="l"/>
                      <a:r>
                        <a:rPr lang="en-US" sz="1600">
                          <a:solidFill>
                            <a:srgbClr val="494B43"/>
                          </a:solidFill>
                          <a:effectLst/>
                          <a:latin typeface="Arial" panose="020B0604020202020204" pitchFamily="34" charset="0"/>
                        </a:rPr>
                        <a:t>com.google.guava</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guava</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14.0.1</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Helpful utility classes for handling collections, </a:t>
                      </a:r>
                      <a:r>
                        <a:rPr lang="en-US" sz="1600" dirty="0" err="1">
                          <a:solidFill>
                            <a:srgbClr val="494B43"/>
                          </a:solidFill>
                          <a:effectLst/>
                          <a:latin typeface="Arial" panose="020B0604020202020204" pitchFamily="34" charset="0"/>
                        </a:rPr>
                        <a:t>etc</a:t>
                      </a:r>
                      <a:endParaRPr lang="en-US" sz="1600" dirty="0">
                        <a:solidFill>
                          <a:srgbClr val="494B43"/>
                        </a:solidFill>
                        <a:effectLst/>
                        <a:latin typeface="Arial" panose="020B0604020202020204" pitchFamily="34"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434648">
                <a:tc>
                  <a:txBody>
                    <a:bodyPr/>
                    <a:lstStyle/>
                    <a:p>
                      <a:pPr algn="l"/>
                      <a:r>
                        <a:rPr lang="en-US" sz="1600" dirty="0" err="1">
                          <a:solidFill>
                            <a:srgbClr val="494B43"/>
                          </a:solidFill>
                          <a:effectLst/>
                          <a:latin typeface="Arial" panose="020B0604020202020204" pitchFamily="34" charset="0"/>
                        </a:rPr>
                        <a:t>org.springframework</a:t>
                      </a:r>
                      <a:endParaRPr lang="en-US" sz="1600" dirty="0">
                        <a:solidFill>
                          <a:srgbClr val="494B43"/>
                        </a:solidFill>
                        <a:effectLst/>
                        <a:latin typeface="Arial" panose="020B0604020202020204" pitchFamily="34"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spring-</a:t>
                      </a:r>
                      <a:r>
                        <a:rPr lang="en-US" sz="1600" dirty="0" err="1">
                          <a:solidFill>
                            <a:srgbClr val="494B43"/>
                          </a:solidFill>
                          <a:effectLst/>
                          <a:latin typeface="Arial" panose="020B0604020202020204" pitchFamily="34" charset="0"/>
                        </a:rPr>
                        <a:t>aop</a:t>
                      </a:r>
                      <a:endParaRPr lang="en-US" sz="1600" dirty="0">
                        <a:solidFill>
                          <a:srgbClr val="494B43"/>
                        </a:solidFill>
                        <a:effectLst/>
                        <a:latin typeface="Arial" panose="020B0604020202020204" pitchFamily="34" charset="0"/>
                      </a:endParaRP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4.0.2.RELEASE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The Spring AOP package for aspect-oriented programming support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73024825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212725"/>
            <a:ext cx="11277600" cy="564515"/>
          </a:xfrm>
        </p:spPr>
        <p:txBody>
          <a:bodyPr>
            <a:noAutofit/>
          </a:bodyPr>
          <a:lstStyle/>
          <a:p>
            <a:r>
              <a:rPr lang="en-US" sz="2800" b="1" dirty="0"/>
              <a:t>Using Spring Data JPA Repository Abstraction for Database </a:t>
            </a:r>
            <a:r>
              <a:rPr lang="en-US" sz="2800" b="1" dirty="0" smtClean="0"/>
              <a:t>Operations</a:t>
            </a:r>
            <a:endParaRPr lang="en-US" sz="2800" dirty="0"/>
          </a:p>
        </p:txBody>
      </p:sp>
      <p:sp>
        <p:nvSpPr>
          <p:cNvPr id="3" name="Content Placeholder 2"/>
          <p:cNvSpPr>
            <a:spLocks noGrp="1"/>
          </p:cNvSpPr>
          <p:nvPr>
            <p:ph idx="1"/>
          </p:nvPr>
        </p:nvSpPr>
        <p:spPr>
          <a:xfrm>
            <a:off x="838200" y="960120"/>
            <a:ext cx="10515600" cy="5509953"/>
          </a:xfrm>
        </p:spPr>
        <p:txBody>
          <a:bodyPr>
            <a:normAutofit fontScale="92500" lnSpcReduction="10000"/>
          </a:bodyPr>
          <a:lstStyle/>
          <a:p>
            <a:r>
              <a:rPr lang="en-US" dirty="0" smtClean="0"/>
              <a:t>One </a:t>
            </a:r>
            <a:r>
              <a:rPr lang="en-US" dirty="0"/>
              <a:t>of the main concepts of Spring Data and all its subprojects is the </a:t>
            </a:r>
            <a:r>
              <a:rPr lang="en-US" dirty="0">
                <a:solidFill>
                  <a:srgbClr val="FF0000"/>
                </a:solidFill>
              </a:rPr>
              <a:t>Repository abstraction</a:t>
            </a:r>
            <a:r>
              <a:rPr lang="en-US" dirty="0"/>
              <a:t>, which belongs to the Spring Data Commons project (</a:t>
            </a:r>
            <a:r>
              <a:rPr lang="en-US" dirty="0">
                <a:hlinkClick r:id="rId3"/>
              </a:rPr>
              <a:t>https://github.com/spring-projects/spring-data-commons</a:t>
            </a:r>
            <a:r>
              <a:rPr lang="en-US" dirty="0"/>
              <a:t>). </a:t>
            </a:r>
            <a:endParaRPr lang="en-US" dirty="0" smtClean="0"/>
          </a:p>
          <a:p>
            <a:r>
              <a:rPr lang="en-US" dirty="0" smtClean="0"/>
              <a:t>At </a:t>
            </a:r>
            <a:r>
              <a:rPr lang="en-US" dirty="0"/>
              <a:t>the time of this writing, it's at version 1.5.2.RELEASE. </a:t>
            </a:r>
            <a:endParaRPr lang="en-US" dirty="0" smtClean="0"/>
          </a:p>
          <a:p>
            <a:r>
              <a:rPr lang="en-US" dirty="0" smtClean="0"/>
              <a:t>In </a:t>
            </a:r>
            <a:r>
              <a:rPr lang="en-US" dirty="0"/>
              <a:t>Spring Data JPA, the repository abstraction wraps the underlying JPA </a:t>
            </a:r>
            <a:r>
              <a:rPr lang="en-US" dirty="0" err="1"/>
              <a:t>EntityManager</a:t>
            </a:r>
            <a:r>
              <a:rPr lang="en-US" dirty="0"/>
              <a:t> and provides a simpler interface for JPA-based data access. </a:t>
            </a:r>
            <a:endParaRPr lang="en-US" dirty="0" smtClean="0"/>
          </a:p>
          <a:p>
            <a:r>
              <a:rPr lang="en-US" dirty="0" smtClean="0"/>
              <a:t>The </a:t>
            </a:r>
            <a:r>
              <a:rPr lang="en-US" dirty="0"/>
              <a:t>central interface within Spring Data is </a:t>
            </a:r>
            <a:r>
              <a:rPr lang="en-US" dirty="0" smtClean="0"/>
              <a:t>the </a:t>
            </a:r>
            <a:r>
              <a:rPr lang="en-US" dirty="0" err="1" smtClean="0"/>
              <a:t>org.springframework.data.repository.Repository</a:t>
            </a:r>
            <a:r>
              <a:rPr lang="en-US" dirty="0" smtClean="0"/>
              <a:t>&lt;T,ID </a:t>
            </a:r>
            <a:r>
              <a:rPr lang="en-US" dirty="0"/>
              <a:t>extends Serializable&gt; interface, which is a marker interface belonging to the Spring Data Commons distribution. </a:t>
            </a:r>
            <a:endParaRPr lang="en-US" dirty="0" smtClean="0"/>
          </a:p>
          <a:p>
            <a:r>
              <a:rPr lang="en-US" dirty="0" smtClean="0"/>
              <a:t>Spring </a:t>
            </a:r>
            <a:r>
              <a:rPr lang="en-US" dirty="0"/>
              <a:t>Data provides various extensions of the Repository interface; one of them is the </a:t>
            </a:r>
            <a:r>
              <a:rPr lang="en-US" dirty="0" err="1"/>
              <a:t>org.springframework.data.repository.CrudRepositoryinterface</a:t>
            </a:r>
            <a:r>
              <a:rPr lang="en-US" dirty="0"/>
              <a:t> (which also belongs to the Spring Data Commons project), which we discuss in this section</a:t>
            </a:r>
            <a:r>
              <a:rPr lang="en-US" dirty="0" smtClean="0"/>
              <a:t>.</a:t>
            </a:r>
            <a:endParaRPr lang="en-US" dirty="0"/>
          </a:p>
        </p:txBody>
      </p:sp>
    </p:spTree>
    <p:extLst>
      <p:ext uri="{BB962C8B-B14F-4D97-AF65-F5344CB8AC3E}">
        <p14:creationId xmlns:p14="http://schemas.microsoft.com/office/powerpoint/2010/main" val="392476520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396875"/>
          </a:xfrm>
        </p:spPr>
        <p:txBody>
          <a:bodyPr>
            <a:normAutofit fontScale="90000"/>
          </a:bodyPr>
          <a:lstStyle/>
          <a:p>
            <a:endParaRPr lang="en-US" dirty="0"/>
          </a:p>
        </p:txBody>
      </p:sp>
      <p:sp>
        <p:nvSpPr>
          <p:cNvPr id="3" name="Content Placeholder 2"/>
          <p:cNvSpPr>
            <a:spLocks noGrp="1"/>
          </p:cNvSpPr>
          <p:nvPr>
            <p:ph idx="1"/>
          </p:nvPr>
        </p:nvSpPr>
        <p:spPr>
          <a:xfrm>
            <a:off x="335281" y="594360"/>
            <a:ext cx="11018519" cy="5582603"/>
          </a:xfrm>
        </p:spPr>
        <p:txBody>
          <a:bodyPr>
            <a:normAutofit/>
          </a:bodyPr>
          <a:lstStyle/>
          <a:p>
            <a:r>
              <a:rPr lang="en-US" dirty="0"/>
              <a:t>The </a:t>
            </a:r>
            <a:r>
              <a:rPr lang="en-US" dirty="0" err="1"/>
              <a:t>CrudRepository</a:t>
            </a:r>
            <a:r>
              <a:rPr lang="en-US" dirty="0"/>
              <a:t> interface provides a number of commonly used methods. </a:t>
            </a:r>
            <a:endParaRPr lang="en-US" dirty="0" smtClean="0"/>
          </a:p>
          <a:p>
            <a:r>
              <a:rPr lang="en-US" dirty="0" smtClean="0">
                <a:hlinkClick r:id="rId3"/>
              </a:rPr>
              <a:t>Listing </a:t>
            </a:r>
            <a:r>
              <a:rPr lang="en-US" dirty="0">
                <a:hlinkClick r:id="rId3"/>
              </a:rPr>
              <a:t>8-30</a:t>
            </a:r>
            <a:r>
              <a:rPr lang="en-US" dirty="0"/>
              <a:t> shows the interface declaration, which is extracted from Spring Data Commons project source code.</a:t>
            </a:r>
          </a:p>
          <a:p>
            <a:r>
              <a:rPr lang="en-US" b="1" dirty="0"/>
              <a:t>Listing 8-30: The </a:t>
            </a:r>
            <a:r>
              <a:rPr lang="en-US" dirty="0" err="1"/>
              <a:t>CrudRepository</a:t>
            </a:r>
            <a:r>
              <a:rPr lang="en-US" b="1" dirty="0"/>
              <a:t> Interface</a:t>
            </a:r>
            <a:endParaRPr lang="en-US" dirty="0"/>
          </a:p>
          <a:p>
            <a:endParaRPr lang="en-US" dirty="0"/>
          </a:p>
        </p:txBody>
      </p:sp>
      <p:pic>
        <p:nvPicPr>
          <p:cNvPr id="4" name="Picture 3"/>
          <p:cNvPicPr>
            <a:picLocks noChangeAspect="1"/>
          </p:cNvPicPr>
          <p:nvPr/>
        </p:nvPicPr>
        <p:blipFill>
          <a:blip r:embed="rId4"/>
          <a:stretch>
            <a:fillRect/>
          </a:stretch>
        </p:blipFill>
        <p:spPr>
          <a:xfrm>
            <a:off x="335281" y="2888343"/>
            <a:ext cx="11018519" cy="3862977"/>
          </a:xfrm>
          <a:prstGeom prst="rect">
            <a:avLst/>
          </a:prstGeom>
        </p:spPr>
      </p:pic>
    </p:spTree>
    <p:extLst>
      <p:ext uri="{BB962C8B-B14F-4D97-AF65-F5344CB8AC3E}">
        <p14:creationId xmlns:p14="http://schemas.microsoft.com/office/powerpoint/2010/main" val="116118939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Although the method naming is self-explanatory, it's better to show how the Repository abstraction works by going through a simple example. </a:t>
            </a:r>
            <a:endParaRPr lang="en-US" dirty="0" smtClean="0"/>
          </a:p>
          <a:p>
            <a:r>
              <a:rPr lang="en-US" dirty="0" smtClean="0"/>
              <a:t>Let's </a:t>
            </a:r>
            <a:r>
              <a:rPr lang="en-US" dirty="0"/>
              <a:t>revise the </a:t>
            </a:r>
            <a:r>
              <a:rPr lang="en-US" dirty="0" err="1"/>
              <a:t>ContactService</a:t>
            </a:r>
            <a:r>
              <a:rPr lang="en-US" dirty="0"/>
              <a:t> interface a bit, down to just three finder methods. </a:t>
            </a:r>
            <a:endParaRPr lang="en-US" dirty="0" smtClean="0"/>
          </a:p>
          <a:p>
            <a:r>
              <a:rPr lang="en-US" dirty="0" smtClean="0">
                <a:hlinkClick r:id="rId2"/>
              </a:rPr>
              <a:t>Listing </a:t>
            </a:r>
            <a:r>
              <a:rPr lang="en-US" dirty="0">
                <a:hlinkClick r:id="rId2"/>
              </a:rPr>
              <a:t>8-31</a:t>
            </a:r>
            <a:r>
              <a:rPr lang="en-US" dirty="0"/>
              <a:t> shows the revised </a:t>
            </a:r>
            <a:r>
              <a:rPr lang="en-US" dirty="0" err="1"/>
              <a:t>ContactService</a:t>
            </a:r>
            <a:r>
              <a:rPr lang="en-US" dirty="0"/>
              <a:t> interface. </a:t>
            </a:r>
            <a:endParaRPr lang="en-US" dirty="0" smtClean="0"/>
          </a:p>
          <a:p>
            <a:r>
              <a:rPr lang="en-US" dirty="0" smtClean="0"/>
              <a:t>After </a:t>
            </a:r>
            <a:r>
              <a:rPr lang="en-US" dirty="0"/>
              <a:t>the </a:t>
            </a:r>
            <a:r>
              <a:rPr lang="en-US" dirty="0" err="1"/>
              <a:t>ContactService</a:t>
            </a:r>
            <a:r>
              <a:rPr lang="en-US" dirty="0"/>
              <a:t> interface is revised, the </a:t>
            </a:r>
            <a:r>
              <a:rPr lang="en-US" dirty="0" err="1"/>
              <a:t>JpaSample</a:t>
            </a:r>
            <a:r>
              <a:rPr lang="en-US" dirty="0"/>
              <a:t> and </a:t>
            </a:r>
            <a:r>
              <a:rPr lang="en-US" dirty="0" err="1"/>
              <a:t>ContactServiceImpl</a:t>
            </a:r>
            <a:r>
              <a:rPr lang="en-US" dirty="0"/>
              <a:t> classes will have errors. </a:t>
            </a:r>
            <a:endParaRPr lang="en-US" dirty="0" smtClean="0"/>
          </a:p>
          <a:p>
            <a:r>
              <a:rPr lang="en-US" dirty="0" smtClean="0"/>
              <a:t>Just </a:t>
            </a:r>
            <a:r>
              <a:rPr lang="en-US" dirty="0"/>
              <a:t>delete these two classes and proceed with the implementation of the interface by using Spring Data JPA.</a:t>
            </a:r>
          </a:p>
          <a:p>
            <a:endParaRPr lang="en-US" dirty="0"/>
          </a:p>
        </p:txBody>
      </p:sp>
    </p:spTree>
    <p:extLst>
      <p:ext uri="{BB962C8B-B14F-4D97-AF65-F5344CB8AC3E}">
        <p14:creationId xmlns:p14="http://schemas.microsoft.com/office/powerpoint/2010/main" val="311357861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7395"/>
          </a:xfrm>
        </p:spPr>
        <p:txBody>
          <a:bodyPr>
            <a:normAutofit/>
          </a:bodyPr>
          <a:lstStyle/>
          <a:p>
            <a:r>
              <a:rPr lang="en-US" sz="2400" b="1" dirty="0"/>
              <a:t>Listing 8-31: The Revised </a:t>
            </a:r>
            <a:r>
              <a:rPr lang="en-US" sz="2400" dirty="0" err="1"/>
              <a:t>ContactService</a:t>
            </a:r>
            <a:r>
              <a:rPr lang="en-US" sz="2400" b="1" dirty="0"/>
              <a:t> </a:t>
            </a:r>
            <a:r>
              <a:rPr lang="en-US" sz="2400" b="1" dirty="0" smtClean="0"/>
              <a:t>Interface</a:t>
            </a:r>
            <a:endParaRPr lang="en-US" sz="2400" dirty="0"/>
          </a:p>
        </p:txBody>
      </p:sp>
      <p:sp>
        <p:nvSpPr>
          <p:cNvPr id="6" name="Content Placeholder 5"/>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The </a:t>
            </a:r>
            <a:r>
              <a:rPr lang="en-US" dirty="0"/>
              <a:t>next step is to prepare the </a:t>
            </a:r>
            <a:r>
              <a:rPr lang="en-US" dirty="0" err="1"/>
              <a:t>ContactRepository</a:t>
            </a:r>
            <a:r>
              <a:rPr lang="en-US" dirty="0"/>
              <a:t> interface, which extends the </a:t>
            </a:r>
            <a:r>
              <a:rPr lang="en-US" dirty="0" err="1"/>
              <a:t>CrudRepository</a:t>
            </a:r>
            <a:r>
              <a:rPr lang="en-US" dirty="0"/>
              <a:t> interface. </a:t>
            </a:r>
            <a:endParaRPr lang="en-US" dirty="0" smtClean="0"/>
          </a:p>
          <a:p>
            <a:r>
              <a:rPr lang="en-US" dirty="0" smtClean="0">
                <a:hlinkClick r:id="rId3"/>
              </a:rPr>
              <a:t>Listing </a:t>
            </a:r>
            <a:r>
              <a:rPr lang="en-US" dirty="0">
                <a:hlinkClick r:id="rId3"/>
              </a:rPr>
              <a:t>8-32</a:t>
            </a:r>
            <a:r>
              <a:rPr lang="en-US" dirty="0"/>
              <a:t> shows the </a:t>
            </a:r>
            <a:r>
              <a:rPr lang="en-US" dirty="0" err="1"/>
              <a:t>ContactRepository</a:t>
            </a:r>
            <a:r>
              <a:rPr lang="en-US" dirty="0"/>
              <a:t> interface.</a:t>
            </a:r>
          </a:p>
          <a:p>
            <a:endParaRPr lang="en-US" dirty="0"/>
          </a:p>
        </p:txBody>
      </p:sp>
      <p:pic>
        <p:nvPicPr>
          <p:cNvPr id="7" name="Picture 6"/>
          <p:cNvPicPr>
            <a:picLocks noChangeAspect="1"/>
          </p:cNvPicPr>
          <p:nvPr/>
        </p:nvPicPr>
        <p:blipFill>
          <a:blip r:embed="rId4"/>
          <a:stretch>
            <a:fillRect/>
          </a:stretch>
        </p:blipFill>
        <p:spPr>
          <a:xfrm>
            <a:off x="548640" y="1395254"/>
            <a:ext cx="10652759" cy="2606040"/>
          </a:xfrm>
          <a:prstGeom prst="rect">
            <a:avLst/>
          </a:prstGeom>
        </p:spPr>
      </p:pic>
    </p:spTree>
    <p:extLst>
      <p:ext uri="{BB962C8B-B14F-4D97-AF65-F5344CB8AC3E}">
        <p14:creationId xmlns:p14="http://schemas.microsoft.com/office/powerpoint/2010/main" val="349114558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Listing 8-32: The </a:t>
            </a:r>
            <a:r>
              <a:rPr lang="en-US" sz="2800" dirty="0" err="1"/>
              <a:t>ContactRepository</a:t>
            </a:r>
            <a:r>
              <a:rPr lang="en-US" sz="2800" b="1" dirty="0"/>
              <a:t> </a:t>
            </a:r>
            <a:r>
              <a:rPr lang="en-US" sz="2800" b="1" dirty="0" smtClean="0"/>
              <a:t>Interface</a:t>
            </a:r>
            <a:endParaRPr lang="en-US" sz="2800" dirty="0"/>
          </a:p>
        </p:txBody>
      </p:sp>
      <p:pic>
        <p:nvPicPr>
          <p:cNvPr id="5" name="Content Placeholder 4"/>
          <p:cNvPicPr>
            <a:picLocks noGrp="1" noChangeAspect="1"/>
          </p:cNvPicPr>
          <p:nvPr>
            <p:ph idx="1"/>
          </p:nvPr>
        </p:nvPicPr>
        <p:blipFill>
          <a:blip r:embed="rId3"/>
          <a:stretch>
            <a:fillRect/>
          </a:stretch>
        </p:blipFill>
        <p:spPr>
          <a:xfrm>
            <a:off x="838200" y="2423160"/>
            <a:ext cx="10622280" cy="1889760"/>
          </a:xfrm>
          <a:prstGeom prst="rect">
            <a:avLst/>
          </a:prstGeom>
        </p:spPr>
      </p:pic>
    </p:spTree>
    <p:extLst>
      <p:ext uri="{BB962C8B-B14F-4D97-AF65-F5344CB8AC3E}">
        <p14:creationId xmlns:p14="http://schemas.microsoft.com/office/powerpoint/2010/main" val="281708115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412115"/>
          </a:xfrm>
        </p:spPr>
        <p:txBody>
          <a:bodyPr>
            <a:normAutofit fontScale="90000"/>
          </a:bodyPr>
          <a:lstStyle/>
          <a:p>
            <a:endParaRPr lang="en-US" dirty="0"/>
          </a:p>
        </p:txBody>
      </p:sp>
      <p:sp>
        <p:nvSpPr>
          <p:cNvPr id="3" name="Content Placeholder 2"/>
          <p:cNvSpPr>
            <a:spLocks noGrp="1"/>
          </p:cNvSpPr>
          <p:nvPr>
            <p:ph idx="1"/>
          </p:nvPr>
        </p:nvSpPr>
        <p:spPr>
          <a:xfrm>
            <a:off x="838200" y="792480"/>
            <a:ext cx="10515600" cy="5753463"/>
          </a:xfrm>
        </p:spPr>
        <p:txBody>
          <a:bodyPr>
            <a:normAutofit fontScale="85000" lnSpcReduction="10000"/>
          </a:bodyPr>
          <a:lstStyle/>
          <a:p>
            <a:r>
              <a:rPr lang="en-US" dirty="0"/>
              <a:t>We just need to declare two methods in this interface, as the </a:t>
            </a:r>
            <a:r>
              <a:rPr lang="en-US" dirty="0" err="1"/>
              <a:t>findAll</a:t>
            </a:r>
            <a:r>
              <a:rPr lang="en-US" dirty="0"/>
              <a:t>() method is already provided by the </a:t>
            </a:r>
            <a:r>
              <a:rPr lang="en-US" dirty="0" err="1"/>
              <a:t>CrudRepository.findAll</a:t>
            </a:r>
            <a:r>
              <a:rPr lang="en-US" dirty="0"/>
              <a:t>() method. </a:t>
            </a:r>
            <a:endParaRPr lang="en-US" dirty="0" smtClean="0"/>
          </a:p>
          <a:p>
            <a:r>
              <a:rPr lang="en-US" dirty="0" smtClean="0"/>
              <a:t>As </a:t>
            </a:r>
            <a:r>
              <a:rPr lang="en-US" dirty="0"/>
              <a:t>shown in the preceding listing, the </a:t>
            </a:r>
            <a:r>
              <a:rPr lang="en-US" dirty="0" err="1"/>
              <a:t>ContactRepository</a:t>
            </a:r>
            <a:r>
              <a:rPr lang="en-US" dirty="0"/>
              <a:t> interface extends the </a:t>
            </a:r>
            <a:r>
              <a:rPr lang="en-US" dirty="0" err="1"/>
              <a:t>CrudRepository</a:t>
            </a:r>
            <a:r>
              <a:rPr lang="en-US" dirty="0"/>
              <a:t> interface, passing in the entity class (Contact) and the ID type (Long). </a:t>
            </a:r>
            <a:endParaRPr lang="en-US" dirty="0" smtClean="0"/>
          </a:p>
          <a:p>
            <a:r>
              <a:rPr lang="en-US" dirty="0" smtClean="0"/>
              <a:t>One </a:t>
            </a:r>
            <a:r>
              <a:rPr lang="en-US" dirty="0"/>
              <a:t>fancy aspect of Spring Data's Repository abstraction is that when you use the common naming convention such as </a:t>
            </a:r>
            <a:r>
              <a:rPr lang="en-US" dirty="0" err="1">
                <a:solidFill>
                  <a:schemeClr val="accent1"/>
                </a:solidFill>
              </a:rPr>
              <a:t>findByFirstName</a:t>
            </a:r>
            <a:r>
              <a:rPr lang="en-US" dirty="0"/>
              <a:t> and </a:t>
            </a:r>
            <a:r>
              <a:rPr lang="en-US" dirty="0" err="1" smtClean="0">
                <a:solidFill>
                  <a:schemeClr val="accent1"/>
                </a:solidFill>
              </a:rPr>
              <a:t>findByFirstNameAndLastName</a:t>
            </a:r>
            <a:r>
              <a:rPr lang="en-US" dirty="0"/>
              <a:t>, you don't need to provide Spring Data JPA with the named query. </a:t>
            </a:r>
            <a:endParaRPr lang="en-US" dirty="0" smtClean="0"/>
          </a:p>
          <a:p>
            <a:r>
              <a:rPr lang="en-US" dirty="0" smtClean="0"/>
              <a:t>Instead</a:t>
            </a:r>
            <a:r>
              <a:rPr lang="en-US" dirty="0"/>
              <a:t>, Spring Data JPA will "infer" and construct the query for you based on the method name. </a:t>
            </a:r>
            <a:endParaRPr lang="en-US" dirty="0" smtClean="0"/>
          </a:p>
          <a:p>
            <a:r>
              <a:rPr lang="en-US" dirty="0" smtClean="0"/>
              <a:t>For </a:t>
            </a:r>
            <a:r>
              <a:rPr lang="en-US" dirty="0"/>
              <a:t>example, for the </a:t>
            </a:r>
            <a:r>
              <a:rPr lang="en-US" dirty="0" err="1"/>
              <a:t>findByFirstName</a:t>
            </a:r>
            <a:r>
              <a:rPr lang="en-US" dirty="0"/>
              <a:t>() method, Spring Data JPA will automatically prepare the query </a:t>
            </a:r>
            <a:r>
              <a:rPr lang="en-US" dirty="0">
                <a:solidFill>
                  <a:schemeClr val="accent1">
                    <a:lumMod val="75000"/>
                  </a:schemeClr>
                </a:solidFill>
              </a:rPr>
              <a:t>select c from Contact c where </a:t>
            </a:r>
            <a:r>
              <a:rPr lang="en-US" dirty="0" err="1">
                <a:solidFill>
                  <a:schemeClr val="accent1">
                    <a:lumMod val="75000"/>
                  </a:schemeClr>
                </a:solidFill>
              </a:rPr>
              <a:t>c.firstName</a:t>
            </a:r>
            <a:r>
              <a:rPr lang="en-US" dirty="0">
                <a:solidFill>
                  <a:schemeClr val="accent1">
                    <a:lumMod val="75000"/>
                  </a:schemeClr>
                </a:solidFill>
              </a:rPr>
              <a:t> = :</a:t>
            </a:r>
            <a:r>
              <a:rPr lang="en-US" dirty="0" err="1" smtClean="0">
                <a:solidFill>
                  <a:schemeClr val="accent1">
                    <a:lumMod val="75000"/>
                  </a:schemeClr>
                </a:solidFill>
              </a:rPr>
              <a:t>firstName</a:t>
            </a:r>
            <a:r>
              <a:rPr lang="en-US" dirty="0" smtClean="0"/>
              <a:t> for </a:t>
            </a:r>
            <a:r>
              <a:rPr lang="en-US" dirty="0"/>
              <a:t>you and set the named parameter </a:t>
            </a:r>
            <a:r>
              <a:rPr lang="en-US" dirty="0" err="1"/>
              <a:t>firstName</a:t>
            </a:r>
            <a:r>
              <a:rPr lang="en-US" dirty="0"/>
              <a:t> from the argument.</a:t>
            </a:r>
          </a:p>
          <a:p>
            <a:r>
              <a:rPr lang="en-US" dirty="0"/>
              <a:t>To use the Repository abstraction, we have to define it in Spring's configuration. </a:t>
            </a:r>
            <a:endParaRPr lang="en-US" dirty="0" smtClean="0"/>
          </a:p>
          <a:p>
            <a:r>
              <a:rPr lang="en-US" dirty="0" smtClean="0">
                <a:hlinkClick r:id="rId3"/>
              </a:rPr>
              <a:t>Listing </a:t>
            </a:r>
            <a:r>
              <a:rPr lang="en-US" dirty="0">
                <a:hlinkClick r:id="rId3"/>
              </a:rPr>
              <a:t>8-33</a:t>
            </a:r>
            <a:r>
              <a:rPr lang="en-US" dirty="0"/>
              <a:t> shows the configuration file (app-context-annotation.xml</a:t>
            </a:r>
            <a:r>
              <a:rPr lang="en-US" dirty="0" smtClean="0"/>
              <a:t>).</a:t>
            </a:r>
            <a:endParaRPr lang="en-US" dirty="0"/>
          </a:p>
        </p:txBody>
      </p:sp>
    </p:spTree>
    <p:extLst>
      <p:ext uri="{BB962C8B-B14F-4D97-AF65-F5344CB8AC3E}">
        <p14:creationId xmlns:p14="http://schemas.microsoft.com/office/powerpoint/2010/main" val="37784871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06"/>
            <a:ext cx="10515600" cy="563130"/>
          </a:xfrm>
        </p:spPr>
        <p:txBody>
          <a:bodyPr>
            <a:noAutofit/>
          </a:bodyPr>
          <a:lstStyle/>
          <a:p>
            <a:r>
              <a:rPr lang="en-US" sz="2800" b="1" dirty="0"/>
              <a:t>Listing 6-10: Spring-Managed </a:t>
            </a:r>
            <a:r>
              <a:rPr lang="en-US" sz="2800" b="1" dirty="0" err="1"/>
              <a:t>DriverManagerDataSource</a:t>
            </a:r>
            <a:r>
              <a:rPr lang="en-US" sz="2800" b="1" dirty="0"/>
              <a:t> </a:t>
            </a:r>
            <a:r>
              <a:rPr lang="en-US" sz="2800" b="1" dirty="0" err="1"/>
              <a:t>dataSource</a:t>
            </a:r>
            <a:r>
              <a:rPr lang="en-US" sz="2800" b="1" dirty="0"/>
              <a:t> </a:t>
            </a:r>
            <a:r>
              <a:rPr lang="en-US" sz="2800" b="1" dirty="0" smtClean="0"/>
              <a:t>Bean</a:t>
            </a:r>
            <a:endParaRPr lang="en-US" sz="2800" dirty="0"/>
          </a:p>
        </p:txBody>
      </p:sp>
      <p:pic>
        <p:nvPicPr>
          <p:cNvPr id="5" name="Picture 4"/>
          <p:cNvPicPr>
            <a:picLocks noChangeAspect="1"/>
          </p:cNvPicPr>
          <p:nvPr/>
        </p:nvPicPr>
        <p:blipFill>
          <a:blip r:embed="rId2"/>
          <a:stretch>
            <a:fillRect/>
          </a:stretch>
        </p:blipFill>
        <p:spPr>
          <a:xfrm>
            <a:off x="838200" y="4508498"/>
            <a:ext cx="9912927" cy="1724662"/>
          </a:xfrm>
          <a:prstGeom prst="rect">
            <a:avLst/>
          </a:prstGeom>
        </p:spPr>
      </p:pic>
      <p:pic>
        <p:nvPicPr>
          <p:cNvPr id="6" name="Content Placeholder 5"/>
          <p:cNvPicPr>
            <a:picLocks noGrp="1" noChangeAspect="1"/>
          </p:cNvPicPr>
          <p:nvPr>
            <p:ph idx="1"/>
          </p:nvPr>
        </p:nvPicPr>
        <p:blipFill>
          <a:blip r:embed="rId3"/>
          <a:stretch>
            <a:fillRect/>
          </a:stretch>
        </p:blipFill>
        <p:spPr>
          <a:xfrm>
            <a:off x="838200" y="741996"/>
            <a:ext cx="10637520" cy="3494723"/>
          </a:xfrm>
          <a:prstGeom prst="rect">
            <a:avLst/>
          </a:prstGeom>
        </p:spPr>
      </p:pic>
    </p:spTree>
    <p:extLst>
      <p:ext uri="{BB962C8B-B14F-4D97-AF65-F5344CB8AC3E}">
        <p14:creationId xmlns:p14="http://schemas.microsoft.com/office/powerpoint/2010/main" val="322751216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442595"/>
          </a:xfrm>
        </p:spPr>
        <p:txBody>
          <a:bodyPr>
            <a:normAutofit/>
          </a:bodyPr>
          <a:lstStyle/>
          <a:p>
            <a:pPr algn="ctr"/>
            <a:r>
              <a:rPr lang="en-US" sz="2400" b="1" dirty="0"/>
              <a:t>Listing 8-33: JPA Repository Configuration in </a:t>
            </a:r>
            <a:r>
              <a:rPr lang="en-US" sz="2400" b="1" dirty="0" smtClean="0"/>
              <a:t>Spring</a:t>
            </a:r>
            <a:endParaRPr lang="en-US" sz="2400" dirty="0"/>
          </a:p>
        </p:txBody>
      </p:sp>
      <p:pic>
        <p:nvPicPr>
          <p:cNvPr id="4" name="Content Placeholder 3"/>
          <p:cNvPicPr>
            <a:picLocks noGrp="1" noChangeAspect="1"/>
          </p:cNvPicPr>
          <p:nvPr>
            <p:ph idx="1"/>
          </p:nvPr>
        </p:nvPicPr>
        <p:blipFill>
          <a:blip r:embed="rId3"/>
          <a:stretch>
            <a:fillRect/>
          </a:stretch>
        </p:blipFill>
        <p:spPr>
          <a:xfrm>
            <a:off x="191592" y="579120"/>
            <a:ext cx="11826240" cy="6035040"/>
          </a:xfrm>
          <a:prstGeom prst="rect">
            <a:avLst/>
          </a:prstGeom>
        </p:spPr>
      </p:pic>
    </p:spTree>
    <p:extLst>
      <p:ext uri="{BB962C8B-B14F-4D97-AF65-F5344CB8AC3E}">
        <p14:creationId xmlns:p14="http://schemas.microsoft.com/office/powerpoint/2010/main" val="31759178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First, we need to add the </a:t>
            </a:r>
            <a:r>
              <a:rPr lang="en-US" dirty="0" err="1"/>
              <a:t>jpa</a:t>
            </a:r>
            <a:r>
              <a:rPr lang="en-US" dirty="0"/>
              <a:t> namespace in the configuration file. </a:t>
            </a:r>
            <a:endParaRPr lang="en-US" dirty="0" smtClean="0"/>
          </a:p>
          <a:p>
            <a:r>
              <a:rPr lang="en-US" dirty="0" smtClean="0"/>
              <a:t>Then</a:t>
            </a:r>
            <a:r>
              <a:rPr lang="en-US" dirty="0"/>
              <a:t>, the </a:t>
            </a:r>
            <a:r>
              <a:rPr lang="en-US" dirty="0">
                <a:solidFill>
                  <a:srgbClr val="FF0000"/>
                </a:solidFill>
              </a:rPr>
              <a:t>&lt;</a:t>
            </a:r>
            <a:r>
              <a:rPr lang="en-US" dirty="0" err="1">
                <a:solidFill>
                  <a:srgbClr val="FF0000"/>
                </a:solidFill>
              </a:rPr>
              <a:t>jpa:repositories</a:t>
            </a:r>
            <a:r>
              <a:rPr lang="en-US" dirty="0">
                <a:solidFill>
                  <a:srgbClr val="FF0000"/>
                </a:solidFill>
              </a:rPr>
              <a:t>&gt;</a:t>
            </a:r>
            <a:r>
              <a:rPr lang="en-US" dirty="0"/>
              <a:t> tag is used to configure Spring Data JPA's </a:t>
            </a:r>
            <a:r>
              <a:rPr lang="en-US" dirty="0" smtClean="0">
                <a:solidFill>
                  <a:srgbClr val="FF0000"/>
                </a:solidFill>
              </a:rPr>
              <a:t>Repository </a:t>
            </a:r>
            <a:r>
              <a:rPr lang="en-US" dirty="0" smtClean="0"/>
              <a:t>abstraction</a:t>
            </a:r>
            <a:r>
              <a:rPr lang="en-US" dirty="0"/>
              <a:t>. </a:t>
            </a:r>
            <a:endParaRPr lang="en-US" dirty="0" smtClean="0"/>
          </a:p>
          <a:p>
            <a:r>
              <a:rPr lang="en-US" dirty="0" smtClean="0"/>
              <a:t>We </a:t>
            </a:r>
            <a:r>
              <a:rPr lang="en-US" dirty="0"/>
              <a:t>instruct Spring to scan the package </a:t>
            </a:r>
            <a:r>
              <a:rPr lang="en-US" dirty="0">
                <a:solidFill>
                  <a:srgbClr val="FF0000"/>
                </a:solidFill>
              </a:rPr>
              <a:t>com.apress.prospring4.ch8</a:t>
            </a:r>
            <a:r>
              <a:rPr lang="en-US" dirty="0"/>
              <a:t> for repository interfaces and to pass in </a:t>
            </a:r>
            <a:r>
              <a:rPr lang="en-US" dirty="0" err="1">
                <a:solidFill>
                  <a:srgbClr val="FF0000"/>
                </a:solidFill>
              </a:rPr>
              <a:t>EntityManagerFactory</a:t>
            </a:r>
            <a:r>
              <a:rPr lang="en-US" dirty="0"/>
              <a:t> and the transaction manager, respectively.</a:t>
            </a:r>
          </a:p>
          <a:p>
            <a:r>
              <a:rPr lang="en-US" dirty="0">
                <a:hlinkClick r:id="rId3"/>
              </a:rPr>
              <a:t>Listing 8-34</a:t>
            </a:r>
            <a:r>
              <a:rPr lang="en-US" dirty="0"/>
              <a:t> shows the implementation of the three finder methods of the </a:t>
            </a:r>
            <a:r>
              <a:rPr lang="en-US" dirty="0" err="1">
                <a:solidFill>
                  <a:srgbClr val="FF0000"/>
                </a:solidFill>
              </a:rPr>
              <a:t>ContactService</a:t>
            </a:r>
            <a:r>
              <a:rPr lang="en-US" dirty="0"/>
              <a:t> interface</a:t>
            </a:r>
            <a:r>
              <a:rPr lang="en-US" dirty="0" smtClean="0"/>
              <a:t>.</a:t>
            </a:r>
          </a:p>
        </p:txBody>
      </p:sp>
    </p:spTree>
    <p:extLst>
      <p:ext uri="{BB962C8B-B14F-4D97-AF65-F5344CB8AC3E}">
        <p14:creationId xmlns:p14="http://schemas.microsoft.com/office/powerpoint/2010/main" val="403743502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19" y="197485"/>
            <a:ext cx="10515600" cy="396875"/>
          </a:xfrm>
        </p:spPr>
        <p:txBody>
          <a:bodyPr>
            <a:normAutofit fontScale="90000"/>
          </a:bodyPr>
          <a:lstStyle/>
          <a:p>
            <a:pPr algn="ctr"/>
            <a:r>
              <a:rPr lang="en-US" sz="2400" b="1" dirty="0"/>
              <a:t>Listing 8-34: The </a:t>
            </a:r>
            <a:r>
              <a:rPr lang="en-US" sz="2400" dirty="0" err="1"/>
              <a:t>ContactServiceImpl</a:t>
            </a:r>
            <a:r>
              <a:rPr lang="en-US" sz="2400" b="1" dirty="0"/>
              <a:t> </a:t>
            </a:r>
            <a:r>
              <a:rPr lang="en-US" sz="2400" b="1" dirty="0" smtClean="0"/>
              <a:t>Class</a:t>
            </a:r>
            <a:endParaRPr lang="en-US" sz="2400" dirty="0"/>
          </a:p>
        </p:txBody>
      </p:sp>
      <p:pic>
        <p:nvPicPr>
          <p:cNvPr id="4" name="Content Placeholder 3"/>
          <p:cNvPicPr>
            <a:picLocks noGrp="1" noChangeAspect="1"/>
          </p:cNvPicPr>
          <p:nvPr>
            <p:ph idx="1"/>
          </p:nvPr>
        </p:nvPicPr>
        <p:blipFill>
          <a:blip r:embed="rId3"/>
          <a:stretch>
            <a:fillRect/>
          </a:stretch>
        </p:blipFill>
        <p:spPr>
          <a:xfrm>
            <a:off x="579120" y="594360"/>
            <a:ext cx="11048999" cy="6156960"/>
          </a:xfrm>
          <a:prstGeom prst="rect">
            <a:avLst/>
          </a:prstGeom>
        </p:spPr>
      </p:pic>
    </p:spTree>
    <p:extLst>
      <p:ext uri="{BB962C8B-B14F-4D97-AF65-F5344CB8AC3E}">
        <p14:creationId xmlns:p14="http://schemas.microsoft.com/office/powerpoint/2010/main" val="42627372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74955"/>
          </a:xfrm>
        </p:spPr>
        <p:txBody>
          <a:bodyPr>
            <a:normAutofit fontScale="90000"/>
          </a:bodyPr>
          <a:lstStyle/>
          <a:p>
            <a:endParaRPr lang="en-US"/>
          </a:p>
        </p:txBody>
      </p:sp>
      <p:sp>
        <p:nvSpPr>
          <p:cNvPr id="3" name="Content Placeholder 2"/>
          <p:cNvSpPr>
            <a:spLocks noGrp="1"/>
          </p:cNvSpPr>
          <p:nvPr>
            <p:ph idx="1"/>
          </p:nvPr>
        </p:nvSpPr>
        <p:spPr>
          <a:xfrm>
            <a:off x="838200" y="609600"/>
            <a:ext cx="10515600" cy="5567363"/>
          </a:xfrm>
        </p:spPr>
        <p:txBody>
          <a:bodyPr>
            <a:normAutofit/>
          </a:bodyPr>
          <a:lstStyle/>
          <a:p>
            <a:r>
              <a:rPr lang="en-US" dirty="0"/>
              <a:t>You can see that instead of </a:t>
            </a:r>
            <a:r>
              <a:rPr lang="en-US" dirty="0" err="1"/>
              <a:t>EntityManager</a:t>
            </a:r>
            <a:r>
              <a:rPr lang="en-US" dirty="0"/>
              <a:t>, we just need to inject the </a:t>
            </a:r>
            <a:r>
              <a:rPr lang="en-US" dirty="0" err="1"/>
              <a:t>ContactRepository</a:t>
            </a:r>
            <a:r>
              <a:rPr lang="en-US" dirty="0"/>
              <a:t> interface into the service class, and Spring Data JPA will do all the low-level work for us. </a:t>
            </a:r>
            <a:endParaRPr lang="en-US" dirty="0" smtClean="0"/>
          </a:p>
          <a:p>
            <a:r>
              <a:rPr lang="en-US" dirty="0" smtClean="0">
                <a:hlinkClick r:id="rId3"/>
              </a:rPr>
              <a:t>Listing </a:t>
            </a:r>
            <a:r>
              <a:rPr lang="en-US" dirty="0">
                <a:hlinkClick r:id="rId3"/>
              </a:rPr>
              <a:t>8-35</a:t>
            </a:r>
            <a:r>
              <a:rPr lang="en-US" dirty="0"/>
              <a:t> shows the updated testing program</a:t>
            </a:r>
            <a:r>
              <a:rPr lang="en-US" dirty="0" smtClean="0"/>
              <a:t>.</a:t>
            </a:r>
          </a:p>
          <a:p>
            <a:endParaRPr lang="en-US" dirty="0"/>
          </a:p>
        </p:txBody>
      </p:sp>
      <p:pic>
        <p:nvPicPr>
          <p:cNvPr id="4" name="Picture 3"/>
          <p:cNvPicPr>
            <a:picLocks noChangeAspect="1"/>
          </p:cNvPicPr>
          <p:nvPr/>
        </p:nvPicPr>
        <p:blipFill>
          <a:blip r:embed="rId4"/>
          <a:stretch>
            <a:fillRect/>
          </a:stretch>
        </p:blipFill>
        <p:spPr>
          <a:xfrm>
            <a:off x="358140" y="2539364"/>
            <a:ext cx="11475720" cy="3983355"/>
          </a:xfrm>
          <a:prstGeom prst="rect">
            <a:avLst/>
          </a:prstGeom>
        </p:spPr>
      </p:pic>
    </p:spTree>
    <p:extLst>
      <p:ext uri="{BB962C8B-B14F-4D97-AF65-F5344CB8AC3E}">
        <p14:creationId xmlns:p14="http://schemas.microsoft.com/office/powerpoint/2010/main" val="363161052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Running the program yields the contact listing as expected.</a:t>
            </a:r>
          </a:p>
          <a:p>
            <a:r>
              <a:rPr lang="en-US" dirty="0"/>
              <a:t>You have seen how Spring Data JPA can help simplify the development. </a:t>
            </a:r>
            <a:endParaRPr lang="en-US" dirty="0" smtClean="0"/>
          </a:p>
          <a:p>
            <a:r>
              <a:rPr lang="en-US" dirty="0" smtClean="0"/>
              <a:t>We </a:t>
            </a:r>
            <a:r>
              <a:rPr lang="en-US" dirty="0"/>
              <a:t>don't need to prepare a named query, don't need to call </a:t>
            </a:r>
            <a:r>
              <a:rPr lang="en-US" dirty="0" smtClean="0"/>
              <a:t>the </a:t>
            </a:r>
            <a:r>
              <a:rPr lang="en-US" dirty="0" err="1" smtClean="0">
                <a:solidFill>
                  <a:srgbClr val="FF0000"/>
                </a:solidFill>
              </a:rPr>
              <a:t>EntityManager.createQuery</a:t>
            </a:r>
            <a:r>
              <a:rPr lang="en-US" dirty="0">
                <a:solidFill>
                  <a:srgbClr val="FF0000"/>
                </a:solidFill>
              </a:rPr>
              <a:t>()</a:t>
            </a:r>
            <a:r>
              <a:rPr lang="en-US" dirty="0"/>
              <a:t> method, and so on.</a:t>
            </a:r>
          </a:p>
          <a:p>
            <a:r>
              <a:rPr lang="en-US" dirty="0"/>
              <a:t>What we covered were only the simplest examples. </a:t>
            </a:r>
            <a:endParaRPr lang="en-US" dirty="0" smtClean="0"/>
          </a:p>
          <a:p>
            <a:r>
              <a:rPr lang="en-US" dirty="0" smtClean="0"/>
              <a:t>The</a:t>
            </a:r>
            <a:r>
              <a:rPr lang="en-US" dirty="0"/>
              <a:t> </a:t>
            </a:r>
            <a:r>
              <a:rPr lang="en-US" dirty="0">
                <a:solidFill>
                  <a:srgbClr val="FF0000"/>
                </a:solidFill>
              </a:rPr>
              <a:t>Repository</a:t>
            </a:r>
            <a:r>
              <a:rPr lang="en-US" dirty="0"/>
              <a:t> abstraction supports a lot of features, including defining custom queries with the </a:t>
            </a:r>
            <a:r>
              <a:rPr lang="en-US" dirty="0">
                <a:solidFill>
                  <a:srgbClr val="FF0000"/>
                </a:solidFill>
              </a:rPr>
              <a:t>@</a:t>
            </a:r>
            <a:r>
              <a:rPr lang="en-US" dirty="0" smtClean="0">
                <a:solidFill>
                  <a:srgbClr val="FF0000"/>
                </a:solidFill>
              </a:rPr>
              <a:t>Query</a:t>
            </a:r>
            <a:r>
              <a:rPr lang="en-US" dirty="0" smtClean="0"/>
              <a:t> annotation</a:t>
            </a:r>
            <a:r>
              <a:rPr lang="en-US" dirty="0"/>
              <a:t>, the </a:t>
            </a:r>
            <a:r>
              <a:rPr lang="en-US" dirty="0">
                <a:solidFill>
                  <a:srgbClr val="FF0000"/>
                </a:solidFill>
              </a:rPr>
              <a:t>Specification</a:t>
            </a:r>
            <a:r>
              <a:rPr lang="en-US" dirty="0"/>
              <a:t> feature (belonging to the Spring Data JPA project as of version 1.4.4.RELEASE), and so on. For more information, please refer to the reference documentation listed here:</a:t>
            </a:r>
          </a:p>
          <a:p>
            <a:r>
              <a:rPr lang="en-US" i="1" dirty="0"/>
              <a:t>Spring Data Commons project:</a:t>
            </a:r>
            <a:r>
              <a:rPr lang="en-US" dirty="0"/>
              <a:t> </a:t>
            </a:r>
            <a:r>
              <a:rPr lang="en-US" dirty="0">
                <a:hlinkClick r:id="rId2"/>
              </a:rPr>
              <a:t>http://static.springsource.org/spring-data/data-commons/docs/current/reference/html/</a:t>
            </a:r>
            <a:endParaRPr lang="en-US" dirty="0"/>
          </a:p>
          <a:p>
            <a:r>
              <a:rPr lang="en-US" i="1" dirty="0"/>
              <a:t>Spring Data JPA project:</a:t>
            </a:r>
            <a:r>
              <a:rPr lang="en-US" dirty="0"/>
              <a:t> </a:t>
            </a:r>
            <a:r>
              <a:rPr lang="en-US" dirty="0">
                <a:hlinkClick r:id="rId3"/>
              </a:rPr>
              <a:t>http://static.springsource.org/spring-data/data-jpa/docs/current/reference/html/</a:t>
            </a:r>
            <a:endParaRPr lang="en-US" dirty="0"/>
          </a:p>
          <a:p>
            <a:endParaRPr lang="en-US" dirty="0"/>
          </a:p>
        </p:txBody>
      </p:sp>
    </p:spTree>
    <p:extLst>
      <p:ext uri="{BB962C8B-B14F-4D97-AF65-F5344CB8AC3E}">
        <p14:creationId xmlns:p14="http://schemas.microsoft.com/office/powerpoint/2010/main" val="361431396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lstStyle/>
          <a:p>
            <a:r>
              <a:rPr lang="en-US" b="1" dirty="0"/>
              <a:t>Keeping Track of Changes on the Entity </a:t>
            </a:r>
            <a:r>
              <a:rPr lang="en-US" b="1" dirty="0" smtClean="0"/>
              <a:t>Class</a:t>
            </a:r>
            <a:endParaRPr lang="en-US" dirty="0"/>
          </a:p>
        </p:txBody>
      </p:sp>
      <p:sp>
        <p:nvSpPr>
          <p:cNvPr id="3" name="Content Placeholder 2"/>
          <p:cNvSpPr>
            <a:spLocks noGrp="1"/>
          </p:cNvSpPr>
          <p:nvPr>
            <p:ph idx="1"/>
          </p:nvPr>
        </p:nvSpPr>
        <p:spPr>
          <a:xfrm>
            <a:off x="274320" y="1280160"/>
            <a:ext cx="11917680" cy="4896803"/>
          </a:xfrm>
        </p:spPr>
        <p:txBody>
          <a:bodyPr>
            <a:normAutofit lnSpcReduction="10000"/>
          </a:bodyPr>
          <a:lstStyle/>
          <a:p>
            <a:r>
              <a:rPr lang="en-US" dirty="0" smtClean="0"/>
              <a:t>In </a:t>
            </a:r>
            <a:r>
              <a:rPr lang="en-US" dirty="0"/>
              <a:t>most applications, we need to keep track of basic audit activities for the business data being maintained by users. </a:t>
            </a:r>
            <a:endParaRPr lang="en-US" dirty="0" smtClean="0"/>
          </a:p>
          <a:p>
            <a:r>
              <a:rPr lang="en-US" dirty="0" smtClean="0"/>
              <a:t>The </a:t>
            </a:r>
            <a:r>
              <a:rPr lang="en-US" dirty="0"/>
              <a:t>audit information typically includes the user who creates the data, the date it was created, the date it was last modified, and the user who last modified it.</a:t>
            </a:r>
          </a:p>
          <a:p>
            <a:r>
              <a:rPr lang="en-US" dirty="0"/>
              <a:t>The Spring Data JPA project provides this function in the form of a JPA entity listener, which helps you keep track of the audit information automatically. </a:t>
            </a:r>
            <a:endParaRPr lang="en-US" dirty="0" smtClean="0"/>
          </a:p>
          <a:p>
            <a:r>
              <a:rPr lang="en-US" dirty="0" smtClean="0"/>
              <a:t>To </a:t>
            </a:r>
            <a:r>
              <a:rPr lang="en-US" dirty="0"/>
              <a:t>use the feature, the entity class needs to implement the </a:t>
            </a:r>
            <a:r>
              <a:rPr lang="en-US" dirty="0" err="1">
                <a:solidFill>
                  <a:srgbClr val="FF0000"/>
                </a:solidFill>
              </a:rPr>
              <a:t>org.springframework.data.domain.Auditable</a:t>
            </a:r>
            <a:r>
              <a:rPr lang="en-US" dirty="0">
                <a:solidFill>
                  <a:srgbClr val="FF0000"/>
                </a:solidFill>
              </a:rPr>
              <a:t>&lt;U,ID extends Serializable&gt;</a:t>
            </a:r>
            <a:r>
              <a:rPr lang="en-US" dirty="0"/>
              <a:t> interface (belonging to Spring Data Commons) or extend any class that implemented the interface. </a:t>
            </a:r>
          </a:p>
          <a:p>
            <a:r>
              <a:rPr lang="en-US" dirty="0" smtClean="0">
                <a:hlinkClick r:id="rId3"/>
              </a:rPr>
              <a:t>Listing </a:t>
            </a:r>
            <a:r>
              <a:rPr lang="en-US" dirty="0">
                <a:hlinkClick r:id="rId3"/>
              </a:rPr>
              <a:t>8-36</a:t>
            </a:r>
            <a:r>
              <a:rPr lang="en-US" dirty="0"/>
              <a:t> shows the Auditable interface that was extracted from Spring Data's reference documentation</a:t>
            </a:r>
            <a:r>
              <a:rPr lang="en-US" dirty="0" smtClean="0"/>
              <a:t>.</a:t>
            </a:r>
            <a:endParaRPr lang="en-US" b="1" dirty="0"/>
          </a:p>
          <a:p>
            <a:endParaRPr lang="en-US" dirty="0"/>
          </a:p>
        </p:txBody>
      </p:sp>
    </p:spTree>
    <p:extLst>
      <p:ext uri="{BB962C8B-B14F-4D97-AF65-F5344CB8AC3E}">
        <p14:creationId xmlns:p14="http://schemas.microsoft.com/office/powerpoint/2010/main" val="402146478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167005"/>
            <a:ext cx="10515600" cy="503555"/>
          </a:xfrm>
        </p:spPr>
        <p:txBody>
          <a:bodyPr>
            <a:normAutofit fontScale="90000"/>
          </a:bodyPr>
          <a:lstStyle/>
          <a:p>
            <a:pPr algn="ctr"/>
            <a:r>
              <a:rPr lang="en-US" sz="3200" b="1" dirty="0"/>
              <a:t>Listing 8-36: The </a:t>
            </a:r>
            <a:r>
              <a:rPr lang="en-US" sz="3200" dirty="0"/>
              <a:t>Auditable</a:t>
            </a:r>
            <a:r>
              <a:rPr lang="en-US" sz="3200" b="1" dirty="0"/>
              <a:t> </a:t>
            </a:r>
            <a:r>
              <a:rPr lang="en-US" sz="3200" b="1" dirty="0" smtClean="0"/>
              <a:t>Interface</a:t>
            </a:r>
            <a:endParaRPr lang="en-US" sz="3200" dirty="0"/>
          </a:p>
        </p:txBody>
      </p:sp>
      <p:pic>
        <p:nvPicPr>
          <p:cNvPr id="4" name="Content Placeholder 3"/>
          <p:cNvPicPr>
            <a:picLocks noGrp="1" noChangeAspect="1"/>
          </p:cNvPicPr>
          <p:nvPr>
            <p:ph idx="1"/>
          </p:nvPr>
        </p:nvPicPr>
        <p:blipFill>
          <a:blip r:embed="rId3"/>
          <a:stretch>
            <a:fillRect/>
          </a:stretch>
        </p:blipFill>
        <p:spPr>
          <a:xfrm>
            <a:off x="670560" y="777240"/>
            <a:ext cx="11049000" cy="5943600"/>
          </a:xfrm>
          <a:prstGeom prst="rect">
            <a:avLst/>
          </a:prstGeom>
        </p:spPr>
      </p:pic>
    </p:spTree>
    <p:extLst>
      <p:ext uri="{BB962C8B-B14F-4D97-AF65-F5344CB8AC3E}">
        <p14:creationId xmlns:p14="http://schemas.microsoft.com/office/powerpoint/2010/main" val="6099094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8600"/>
            <a:ext cx="10515600" cy="6461760"/>
          </a:xfrm>
        </p:spPr>
        <p:txBody>
          <a:bodyPr>
            <a:normAutofit fontScale="92500" lnSpcReduction="10000"/>
          </a:bodyPr>
          <a:lstStyle/>
          <a:p>
            <a:r>
              <a:rPr lang="en-US" dirty="0"/>
              <a:t>To show how it works, let's create a new table called CONTACT_AUDIT in our database schema, which is based on the CONTACT table, with four audit-related columns added. </a:t>
            </a:r>
            <a:endParaRPr lang="en-US" dirty="0" smtClean="0"/>
          </a:p>
          <a:p>
            <a:r>
              <a:rPr lang="en-US" dirty="0" smtClean="0">
                <a:hlinkClick r:id="rId3"/>
              </a:rPr>
              <a:t>Listing </a:t>
            </a:r>
            <a:r>
              <a:rPr lang="en-US" dirty="0">
                <a:hlinkClick r:id="rId3"/>
              </a:rPr>
              <a:t>8-37</a:t>
            </a:r>
            <a:r>
              <a:rPr lang="en-US" dirty="0"/>
              <a:t> shows the table creation script (</a:t>
            </a:r>
            <a:r>
              <a:rPr lang="en-US" dirty="0" err="1"/>
              <a:t>schema.sql</a:t>
            </a:r>
            <a:r>
              <a:rPr lang="en-US" dirty="0"/>
              <a:t>).</a:t>
            </a:r>
          </a:p>
          <a:p>
            <a:r>
              <a:rPr lang="en-US" b="1" dirty="0"/>
              <a:t>Listing 8-37: The </a:t>
            </a:r>
            <a:r>
              <a:rPr lang="en-US" dirty="0"/>
              <a:t>CONTACT_AUDIT</a:t>
            </a:r>
            <a:r>
              <a:rPr lang="en-US" b="1" dirty="0"/>
              <a:t> Table</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a:t>
            </a:r>
            <a:r>
              <a:rPr lang="en-US" dirty="0"/>
              <a:t>four columns with bold characters indicate the audit-related columns. </a:t>
            </a:r>
            <a:endParaRPr lang="en-US" dirty="0" smtClean="0"/>
          </a:p>
          <a:p>
            <a:r>
              <a:rPr lang="en-US" dirty="0" smtClean="0"/>
              <a:t>The </a:t>
            </a:r>
            <a:r>
              <a:rPr lang="en-US" dirty="0"/>
              <a:t>next step is to create the entity class called </a:t>
            </a:r>
            <a:r>
              <a:rPr lang="en-US" dirty="0" err="1"/>
              <a:t>ContactAudit</a:t>
            </a:r>
            <a:r>
              <a:rPr lang="en-US" dirty="0"/>
              <a:t>. </a:t>
            </a:r>
            <a:endParaRPr lang="en-US" dirty="0" smtClean="0"/>
          </a:p>
          <a:p>
            <a:r>
              <a:rPr lang="en-US" dirty="0" smtClean="0">
                <a:hlinkClick r:id="rId3"/>
              </a:rPr>
              <a:t>Listing </a:t>
            </a:r>
            <a:r>
              <a:rPr lang="en-US" dirty="0">
                <a:hlinkClick r:id="rId3"/>
              </a:rPr>
              <a:t>8-38</a:t>
            </a:r>
            <a:r>
              <a:rPr lang="en-US" dirty="0"/>
              <a:t> shows the </a:t>
            </a:r>
            <a:r>
              <a:rPr lang="en-US" dirty="0" err="1"/>
              <a:t>ContactAudit</a:t>
            </a:r>
            <a:r>
              <a:rPr lang="en-US" dirty="0"/>
              <a:t> class.</a:t>
            </a:r>
          </a:p>
          <a:p>
            <a:endParaRPr lang="en-US" dirty="0"/>
          </a:p>
        </p:txBody>
      </p:sp>
      <p:pic>
        <p:nvPicPr>
          <p:cNvPr id="4" name="Picture 3"/>
          <p:cNvPicPr>
            <a:picLocks noChangeAspect="1"/>
          </p:cNvPicPr>
          <p:nvPr/>
        </p:nvPicPr>
        <p:blipFill>
          <a:blip r:embed="rId4"/>
          <a:stretch>
            <a:fillRect/>
          </a:stretch>
        </p:blipFill>
        <p:spPr>
          <a:xfrm>
            <a:off x="838200" y="2194560"/>
            <a:ext cx="10805160" cy="3108960"/>
          </a:xfrm>
          <a:prstGeom prst="rect">
            <a:avLst/>
          </a:prstGeom>
        </p:spPr>
      </p:pic>
    </p:spTree>
    <p:extLst>
      <p:ext uri="{BB962C8B-B14F-4D97-AF65-F5344CB8AC3E}">
        <p14:creationId xmlns:p14="http://schemas.microsoft.com/office/powerpoint/2010/main" val="240726826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305435"/>
          </a:xfrm>
        </p:spPr>
        <p:txBody>
          <a:bodyPr>
            <a:noAutofit/>
          </a:bodyPr>
          <a:lstStyle/>
          <a:p>
            <a:pPr algn="ctr"/>
            <a:r>
              <a:rPr lang="en-US" sz="2800" b="1" dirty="0"/>
              <a:t>Listing 8-38: The </a:t>
            </a:r>
            <a:r>
              <a:rPr lang="en-US" sz="2800" dirty="0" err="1"/>
              <a:t>ContactAudit</a:t>
            </a:r>
            <a:r>
              <a:rPr lang="en-US" sz="2800" b="1" dirty="0"/>
              <a:t> </a:t>
            </a:r>
            <a:r>
              <a:rPr lang="en-US" sz="2800" b="1" dirty="0" smtClean="0"/>
              <a:t>Class</a:t>
            </a:r>
            <a:endParaRPr lang="en-US" sz="2800" dirty="0"/>
          </a:p>
        </p:txBody>
      </p:sp>
      <p:pic>
        <p:nvPicPr>
          <p:cNvPr id="4" name="Content Placeholder 3"/>
          <p:cNvPicPr>
            <a:picLocks noGrp="1" noChangeAspect="1"/>
          </p:cNvPicPr>
          <p:nvPr>
            <p:ph idx="1"/>
          </p:nvPr>
        </p:nvPicPr>
        <p:blipFill>
          <a:blip r:embed="rId3"/>
          <a:stretch>
            <a:fillRect/>
          </a:stretch>
        </p:blipFill>
        <p:spPr>
          <a:xfrm>
            <a:off x="274320" y="472440"/>
            <a:ext cx="11643360" cy="6385560"/>
          </a:xfrm>
          <a:prstGeom prst="rect">
            <a:avLst/>
          </a:prstGeom>
        </p:spPr>
      </p:pic>
    </p:spTree>
    <p:extLst>
      <p:ext uri="{BB962C8B-B14F-4D97-AF65-F5344CB8AC3E}">
        <p14:creationId xmlns:p14="http://schemas.microsoft.com/office/powerpoint/2010/main" val="376819034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142355"/>
          </a:xfrm>
          <a:prstGeom prst="rect">
            <a:avLst/>
          </a:prstGeom>
        </p:spPr>
      </p:pic>
    </p:spTree>
    <p:extLst>
      <p:ext uri="{BB962C8B-B14F-4D97-AF65-F5344CB8AC3E}">
        <p14:creationId xmlns:p14="http://schemas.microsoft.com/office/powerpoint/2010/main" val="1857604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213995"/>
          </a:xfrm>
        </p:spPr>
        <p:txBody>
          <a:bodyPr>
            <a:normAutofit fontScale="90000"/>
          </a:bodyPr>
          <a:lstStyle/>
          <a:p>
            <a:endParaRPr lang="en-US" dirty="0"/>
          </a:p>
        </p:txBody>
      </p:sp>
      <p:sp>
        <p:nvSpPr>
          <p:cNvPr id="3" name="Content Placeholder 2"/>
          <p:cNvSpPr>
            <a:spLocks noGrp="1"/>
          </p:cNvSpPr>
          <p:nvPr>
            <p:ph idx="1"/>
          </p:nvPr>
        </p:nvSpPr>
        <p:spPr>
          <a:xfrm>
            <a:off x="187035" y="379747"/>
            <a:ext cx="11817927" cy="6267796"/>
          </a:xfrm>
        </p:spPr>
        <p:txBody>
          <a:bodyPr>
            <a:noAutofit/>
          </a:bodyPr>
          <a:lstStyle/>
          <a:p>
            <a:r>
              <a:rPr lang="en-US" sz="3200" dirty="0"/>
              <a:t>In real-world applications, you can use the Apache Commons </a:t>
            </a:r>
            <a:r>
              <a:rPr lang="en-US" sz="3200" dirty="0" err="1"/>
              <a:t>BasicDataSource</a:t>
            </a:r>
            <a:r>
              <a:rPr lang="en-US" sz="3200" dirty="0"/>
              <a:t> (</a:t>
            </a:r>
            <a:r>
              <a:rPr lang="en-US" sz="3200" dirty="0">
                <a:hlinkClick r:id="rId3"/>
              </a:rPr>
              <a:t>http://commons.apache.org/dbcp/</a:t>
            </a:r>
            <a:r>
              <a:rPr lang="en-US" sz="3200" dirty="0"/>
              <a:t>) or a </a:t>
            </a:r>
            <a:r>
              <a:rPr lang="en-US" sz="3200" dirty="0" err="1"/>
              <a:t>DataSource</a:t>
            </a:r>
            <a:r>
              <a:rPr lang="en-US" sz="3200" dirty="0"/>
              <a:t> implemented by a JEE application server (for example, </a:t>
            </a:r>
            <a:r>
              <a:rPr lang="en-US" sz="3200" dirty="0" err="1"/>
              <a:t>JBoss</a:t>
            </a:r>
            <a:r>
              <a:rPr lang="en-US" sz="3200" dirty="0"/>
              <a:t>, WebSphere, WebLogic, or </a:t>
            </a:r>
            <a:r>
              <a:rPr lang="en-US" sz="3200" dirty="0" err="1"/>
              <a:t>GlassFish</a:t>
            </a:r>
            <a:r>
              <a:rPr lang="en-US" sz="3200" dirty="0"/>
              <a:t>), which may further increase the performance of the </a:t>
            </a:r>
            <a:r>
              <a:rPr lang="en-US" sz="3200" dirty="0" smtClean="0"/>
              <a:t>application.</a:t>
            </a:r>
          </a:p>
          <a:p>
            <a:r>
              <a:rPr lang="en-US" sz="3200" dirty="0" smtClean="0"/>
              <a:t>You </a:t>
            </a:r>
            <a:r>
              <a:rPr lang="en-US" sz="3200" dirty="0"/>
              <a:t>could use </a:t>
            </a:r>
            <a:r>
              <a:rPr lang="en-US" sz="3200" dirty="0" smtClean="0"/>
              <a:t>a </a:t>
            </a:r>
            <a:r>
              <a:rPr lang="en-US" sz="3200" dirty="0" err="1" smtClean="0"/>
              <a:t>DataSource</a:t>
            </a:r>
            <a:r>
              <a:rPr lang="en-US" sz="3200" dirty="0"/>
              <a:t> in the plain JDBC code and get the same pooling benefits; however, in most cases, you would still miss a central place to configure the </a:t>
            </a:r>
            <a:r>
              <a:rPr lang="en-US" sz="3200" dirty="0" err="1" smtClean="0"/>
              <a:t>DataSource</a:t>
            </a:r>
            <a:r>
              <a:rPr lang="en-US" sz="3200" dirty="0" smtClean="0"/>
              <a:t>.</a:t>
            </a:r>
          </a:p>
          <a:p>
            <a:r>
              <a:rPr lang="en-US" sz="3200" dirty="0" smtClean="0">
                <a:solidFill>
                  <a:srgbClr val="FF0000"/>
                </a:solidFill>
              </a:rPr>
              <a:t>Spring</a:t>
            </a:r>
            <a:r>
              <a:rPr lang="en-US" sz="3200" dirty="0">
                <a:solidFill>
                  <a:srgbClr val="FF0000"/>
                </a:solidFill>
              </a:rPr>
              <a:t>, on the other hand, allows you to declare a </a:t>
            </a:r>
            <a:r>
              <a:rPr lang="en-US" sz="3200" dirty="0" err="1">
                <a:solidFill>
                  <a:srgbClr val="FF0000"/>
                </a:solidFill>
              </a:rPr>
              <a:t>dataSource</a:t>
            </a:r>
            <a:r>
              <a:rPr lang="en-US" sz="3200" dirty="0">
                <a:solidFill>
                  <a:srgbClr val="FF0000"/>
                </a:solidFill>
              </a:rPr>
              <a:t> bean and set the connection properties in the </a:t>
            </a:r>
            <a:r>
              <a:rPr lang="en-US" sz="3200" dirty="0" err="1">
                <a:solidFill>
                  <a:srgbClr val="FF0000"/>
                </a:solidFill>
              </a:rPr>
              <a:t>ApplicationContext</a:t>
            </a:r>
            <a:r>
              <a:rPr lang="en-US" sz="3200" dirty="0">
                <a:solidFill>
                  <a:srgbClr val="FF0000"/>
                </a:solidFill>
              </a:rPr>
              <a:t> definition files </a:t>
            </a:r>
            <a:endParaRPr lang="en-US" sz="3200" dirty="0" smtClean="0">
              <a:solidFill>
                <a:srgbClr val="FF0000"/>
              </a:solidFill>
            </a:endParaRPr>
          </a:p>
          <a:p>
            <a:r>
              <a:rPr lang="en-US" sz="3200" dirty="0" smtClean="0"/>
              <a:t>(</a:t>
            </a:r>
            <a:r>
              <a:rPr lang="en-US" sz="3200" dirty="0"/>
              <a:t>see </a:t>
            </a:r>
            <a:r>
              <a:rPr lang="en-US" sz="3200" dirty="0">
                <a:hlinkClick r:id="rId4"/>
              </a:rPr>
              <a:t>Listing 6-12</a:t>
            </a:r>
            <a:r>
              <a:rPr lang="en-US" sz="3200" dirty="0"/>
              <a:t>; the file name is datasource-dbcp.xml</a:t>
            </a:r>
            <a:r>
              <a:rPr lang="en-US" sz="3200" dirty="0" smtClean="0"/>
              <a:t>).</a:t>
            </a:r>
          </a:p>
          <a:p>
            <a:endParaRPr lang="en-US" sz="3200" dirty="0"/>
          </a:p>
          <a:p>
            <a:endParaRPr lang="en-US" sz="3200" dirty="0"/>
          </a:p>
          <a:p>
            <a:endParaRPr lang="en-US" sz="4000" dirty="0" smtClean="0"/>
          </a:p>
          <a:p>
            <a:endParaRPr lang="en-US" sz="4000" dirty="0"/>
          </a:p>
          <a:p>
            <a:pPr marL="0" indent="0">
              <a:lnSpc>
                <a:spcPct val="100000"/>
              </a:lnSpc>
              <a:spcBef>
                <a:spcPts val="0"/>
              </a:spcBef>
              <a:buNone/>
              <a:defRPr/>
            </a:pPr>
            <a:endParaRPr lang="en-US" sz="3200" b="1" dirty="0" smtClean="0"/>
          </a:p>
          <a:p>
            <a:pPr marL="0" indent="0">
              <a:lnSpc>
                <a:spcPct val="100000"/>
              </a:lnSpc>
              <a:spcBef>
                <a:spcPts val="0"/>
              </a:spcBef>
              <a:buNone/>
              <a:defRPr/>
            </a:pPr>
            <a:endParaRPr lang="en-US" sz="3200" b="1" dirty="0" smtClean="0"/>
          </a:p>
          <a:p>
            <a:endParaRPr lang="en-US" sz="4000" dirty="0" smtClean="0"/>
          </a:p>
          <a:p>
            <a:endParaRPr lang="en-US" sz="4000" dirty="0"/>
          </a:p>
        </p:txBody>
      </p:sp>
    </p:spTree>
    <p:extLst>
      <p:ext uri="{BB962C8B-B14F-4D97-AF65-F5344CB8AC3E}">
        <p14:creationId xmlns:p14="http://schemas.microsoft.com/office/powerpoint/2010/main" val="197608094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0"/>
            <a:ext cx="10515600" cy="6858000"/>
          </a:xfrm>
          <a:prstGeom prst="rect">
            <a:avLst/>
          </a:prstGeom>
        </p:spPr>
      </p:pic>
    </p:spTree>
    <p:extLst>
      <p:ext uri="{BB962C8B-B14F-4D97-AF65-F5344CB8AC3E}">
        <p14:creationId xmlns:p14="http://schemas.microsoft.com/office/powerpoint/2010/main" val="308915187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45" y="182880"/>
            <a:ext cx="11443855" cy="6439593"/>
          </a:xfrm>
        </p:spPr>
        <p:txBody>
          <a:bodyPr>
            <a:normAutofit fontScale="92500" lnSpcReduction="20000"/>
          </a:bodyPr>
          <a:lstStyle/>
          <a:p>
            <a:r>
              <a:rPr lang="en-US" dirty="0" smtClean="0"/>
              <a:t>The</a:t>
            </a:r>
            <a:r>
              <a:rPr lang="en-US" dirty="0"/>
              <a:t> </a:t>
            </a:r>
            <a:r>
              <a:rPr lang="en-US" dirty="0" err="1">
                <a:solidFill>
                  <a:srgbClr val="FF0000"/>
                </a:solidFill>
              </a:rPr>
              <a:t>ContactAudit</a:t>
            </a:r>
            <a:r>
              <a:rPr lang="en-US" dirty="0"/>
              <a:t> entity class implements the Auditable interface and its methods by mapping the four auditing columns. </a:t>
            </a:r>
            <a:endParaRPr lang="en-US" dirty="0" smtClean="0"/>
          </a:p>
          <a:p>
            <a:r>
              <a:rPr lang="en-US" dirty="0" smtClean="0"/>
              <a:t>The</a:t>
            </a:r>
            <a:r>
              <a:rPr lang="en-US" dirty="0"/>
              <a:t> @Column annotations are applied to map to the actual column in the </a:t>
            </a:r>
            <a:r>
              <a:rPr lang="en-US" dirty="0" smtClean="0"/>
              <a:t>table.</a:t>
            </a:r>
          </a:p>
          <a:p>
            <a:r>
              <a:rPr lang="en-US" dirty="0" smtClean="0"/>
              <a:t>For </a:t>
            </a:r>
            <a:r>
              <a:rPr lang="en-US" dirty="0"/>
              <a:t>the two date attributes (</a:t>
            </a:r>
            <a:r>
              <a:rPr lang="en-US" dirty="0" err="1">
                <a:solidFill>
                  <a:srgbClr val="FF0000"/>
                </a:solidFill>
              </a:rPr>
              <a:t>createdDate</a:t>
            </a:r>
            <a:r>
              <a:rPr lang="en-US" dirty="0"/>
              <a:t> and </a:t>
            </a:r>
            <a:r>
              <a:rPr lang="en-US" dirty="0" err="1">
                <a:solidFill>
                  <a:srgbClr val="FF0000"/>
                </a:solidFill>
              </a:rPr>
              <a:t>lastModifiedDate</a:t>
            </a:r>
            <a:r>
              <a:rPr lang="en-US" dirty="0"/>
              <a:t>), the Hibernate custom user type annotation @Type is applied with the implementation class set to </a:t>
            </a:r>
            <a:r>
              <a:rPr lang="en-US" dirty="0" err="1">
                <a:solidFill>
                  <a:srgbClr val="FF0000"/>
                </a:solidFill>
              </a:rPr>
              <a:t>org.joda.time.contrib.hibernate.PersistentDateTime</a:t>
            </a:r>
            <a:r>
              <a:rPr lang="en-US" dirty="0"/>
              <a:t>. </a:t>
            </a:r>
            <a:endParaRPr lang="en-US" dirty="0" smtClean="0"/>
          </a:p>
          <a:p>
            <a:r>
              <a:rPr lang="en-US" dirty="0" smtClean="0"/>
              <a:t>As </a:t>
            </a:r>
            <a:r>
              <a:rPr lang="en-US" dirty="0"/>
              <a:t>the Spring Data JPA's Auditable interface uses the </a:t>
            </a:r>
            <a:r>
              <a:rPr lang="en-US" dirty="0" err="1"/>
              <a:t>Joda</a:t>
            </a:r>
            <a:r>
              <a:rPr lang="en-US" dirty="0"/>
              <a:t>-time library's </a:t>
            </a:r>
            <a:r>
              <a:rPr lang="en-US" dirty="0" err="1">
                <a:solidFill>
                  <a:srgbClr val="FF0000"/>
                </a:solidFill>
              </a:rPr>
              <a:t>DateTime</a:t>
            </a:r>
            <a:r>
              <a:rPr lang="en-US" dirty="0"/>
              <a:t> type, the </a:t>
            </a:r>
            <a:r>
              <a:rPr lang="en-US" dirty="0" err="1">
                <a:solidFill>
                  <a:srgbClr val="FF0000"/>
                </a:solidFill>
              </a:rPr>
              <a:t>j</a:t>
            </a:r>
            <a:r>
              <a:rPr lang="en-US" dirty="0" err="1" smtClean="0">
                <a:solidFill>
                  <a:srgbClr val="FF0000"/>
                </a:solidFill>
              </a:rPr>
              <a:t>oda</a:t>
            </a:r>
            <a:r>
              <a:rPr lang="en-US" dirty="0" smtClean="0">
                <a:solidFill>
                  <a:srgbClr val="FF0000"/>
                </a:solidFill>
              </a:rPr>
              <a:t>-time-hibernate</a:t>
            </a:r>
            <a:r>
              <a:rPr lang="en-US" dirty="0"/>
              <a:t> library provides this custom user type for use with Hibernate when persisting the attribute into the </a:t>
            </a:r>
            <a:r>
              <a:rPr lang="en-US" dirty="0" smtClean="0">
                <a:solidFill>
                  <a:srgbClr val="FF0000"/>
                </a:solidFill>
              </a:rPr>
              <a:t>TIMESTAMP</a:t>
            </a:r>
            <a:r>
              <a:rPr lang="en-US" dirty="0" smtClean="0"/>
              <a:t> column </a:t>
            </a:r>
            <a:r>
              <a:rPr lang="en-US" dirty="0"/>
              <a:t>in the database. </a:t>
            </a:r>
            <a:endParaRPr lang="en-US" dirty="0" smtClean="0"/>
          </a:p>
          <a:p>
            <a:r>
              <a:rPr lang="en-US" dirty="0" smtClean="0"/>
              <a:t>The</a:t>
            </a:r>
            <a:r>
              <a:rPr lang="en-US" dirty="0"/>
              <a:t> </a:t>
            </a:r>
            <a:r>
              <a:rPr lang="en-US" dirty="0" err="1">
                <a:solidFill>
                  <a:srgbClr val="FF0000"/>
                </a:solidFill>
              </a:rPr>
              <a:t>isNew</a:t>
            </a:r>
            <a:r>
              <a:rPr lang="en-US" dirty="0">
                <a:solidFill>
                  <a:srgbClr val="FF0000"/>
                </a:solidFill>
              </a:rPr>
              <a:t>()</a:t>
            </a:r>
            <a:r>
              <a:rPr lang="en-US" dirty="0"/>
              <a:t> method of the </a:t>
            </a:r>
            <a:r>
              <a:rPr lang="en-US" dirty="0">
                <a:solidFill>
                  <a:srgbClr val="FF0000"/>
                </a:solidFill>
              </a:rPr>
              <a:t>Auditable</a:t>
            </a:r>
            <a:r>
              <a:rPr lang="en-US" dirty="0"/>
              <a:t> interface (inherited from the </a:t>
            </a:r>
            <a:r>
              <a:rPr lang="en-US" sz="2600" dirty="0" err="1">
                <a:solidFill>
                  <a:srgbClr val="FF0000"/>
                </a:solidFill>
              </a:rPr>
              <a:t>org.springframework.data.domain.Persistable</a:t>
            </a:r>
            <a:r>
              <a:rPr lang="en-US" sz="2600" dirty="0">
                <a:solidFill>
                  <a:srgbClr val="FF0000"/>
                </a:solidFill>
              </a:rPr>
              <a:t>&lt;ID extends Serializable&gt;</a:t>
            </a:r>
            <a:r>
              <a:rPr lang="en-US" dirty="0"/>
              <a:t> interface) is also implemented. </a:t>
            </a:r>
            <a:endParaRPr lang="en-US" dirty="0" smtClean="0"/>
          </a:p>
          <a:p>
            <a:r>
              <a:rPr lang="en-US" dirty="0" smtClean="0"/>
              <a:t>The </a:t>
            </a:r>
            <a:r>
              <a:rPr lang="en-US" dirty="0"/>
              <a:t>annotation </a:t>
            </a:r>
            <a:r>
              <a:rPr lang="en-US" dirty="0">
                <a:solidFill>
                  <a:srgbClr val="FF0000"/>
                </a:solidFill>
              </a:rPr>
              <a:t>@Transient</a:t>
            </a:r>
            <a:r>
              <a:rPr lang="en-US" dirty="0"/>
              <a:t> means that the field doesn't need to persist. Spring Data JPA uses this function to identify whether it's a new entity in order to determine whether we need to set the </a:t>
            </a:r>
            <a:r>
              <a:rPr lang="en-US" dirty="0" err="1">
                <a:solidFill>
                  <a:srgbClr val="FF0000"/>
                </a:solidFill>
              </a:rPr>
              <a:t>createdBy</a:t>
            </a:r>
            <a:r>
              <a:rPr lang="en-US" dirty="0"/>
              <a:t> and </a:t>
            </a:r>
            <a:r>
              <a:rPr lang="en-US" dirty="0" err="1">
                <a:solidFill>
                  <a:srgbClr val="FF0000"/>
                </a:solidFill>
              </a:rPr>
              <a:t>createdDate</a:t>
            </a:r>
            <a:r>
              <a:rPr lang="en-US" dirty="0"/>
              <a:t> attributes. In the implementation, we just check the ID, and if the value is null, we return true, which it means it's a new entity instance.</a:t>
            </a:r>
          </a:p>
          <a:p>
            <a:r>
              <a:rPr lang="en-US" dirty="0">
                <a:hlinkClick r:id="rId3"/>
              </a:rPr>
              <a:t>Listing 8-39</a:t>
            </a:r>
            <a:r>
              <a:rPr lang="en-US" dirty="0"/>
              <a:t> shows the </a:t>
            </a:r>
            <a:r>
              <a:rPr lang="en-US" dirty="0" err="1"/>
              <a:t>ContactAuditService</a:t>
            </a:r>
            <a:r>
              <a:rPr lang="en-US" dirty="0"/>
              <a:t> interface, where we define only a few methods to demonstrate the auditing feature</a:t>
            </a:r>
            <a:r>
              <a:rPr lang="en-US" dirty="0" smtClean="0"/>
              <a:t>.</a:t>
            </a:r>
          </a:p>
        </p:txBody>
      </p:sp>
    </p:spTree>
    <p:extLst>
      <p:ext uri="{BB962C8B-B14F-4D97-AF65-F5344CB8AC3E}">
        <p14:creationId xmlns:p14="http://schemas.microsoft.com/office/powerpoint/2010/main" val="26520707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351155"/>
          </a:xfrm>
        </p:spPr>
        <p:txBody>
          <a:bodyPr>
            <a:normAutofit fontScale="90000"/>
          </a:bodyPr>
          <a:lstStyle/>
          <a:p>
            <a:pPr algn="ctr"/>
            <a:endParaRPr lang="en-US" sz="2800" dirty="0"/>
          </a:p>
        </p:txBody>
      </p:sp>
      <p:sp>
        <p:nvSpPr>
          <p:cNvPr id="5" name="Content Placeholder 4"/>
          <p:cNvSpPr>
            <a:spLocks noGrp="1"/>
          </p:cNvSpPr>
          <p:nvPr>
            <p:ph idx="1"/>
          </p:nvPr>
        </p:nvSpPr>
        <p:spPr>
          <a:xfrm>
            <a:off x="838200" y="670560"/>
            <a:ext cx="10515600" cy="5506403"/>
          </a:xfrm>
        </p:spPr>
        <p:txBody>
          <a:bodyPr/>
          <a:lstStyle/>
          <a:p>
            <a:r>
              <a:rPr lang="en-US" b="1" dirty="0"/>
              <a:t>Listing 8-39: The </a:t>
            </a:r>
            <a:r>
              <a:rPr lang="en-US" dirty="0" err="1"/>
              <a:t>ContactAuditService</a:t>
            </a:r>
            <a:r>
              <a:rPr lang="en-US" b="1" dirty="0"/>
              <a:t> </a:t>
            </a:r>
            <a:r>
              <a:rPr lang="en-US" b="1" dirty="0" smtClean="0"/>
              <a:t>Interface</a:t>
            </a:r>
          </a:p>
          <a:p>
            <a:endParaRPr lang="en-US" b="1" dirty="0"/>
          </a:p>
          <a:p>
            <a:endParaRPr lang="en-US" b="1" dirty="0" smtClean="0"/>
          </a:p>
          <a:p>
            <a:endParaRPr lang="en-US" b="1" dirty="0"/>
          </a:p>
          <a:p>
            <a:r>
              <a:rPr lang="en-US" dirty="0" smtClean="0"/>
              <a:t>The </a:t>
            </a:r>
            <a:r>
              <a:rPr lang="en-US" dirty="0"/>
              <a:t>next step is to create the </a:t>
            </a:r>
            <a:r>
              <a:rPr lang="en-US" dirty="0" err="1"/>
              <a:t>ContactAuditRepository</a:t>
            </a:r>
            <a:r>
              <a:rPr lang="en-US" dirty="0"/>
              <a:t> interface, which is shown in </a:t>
            </a:r>
            <a:r>
              <a:rPr lang="en-US" dirty="0">
                <a:hlinkClick r:id="rId3"/>
              </a:rPr>
              <a:t>Listing 8-40</a:t>
            </a:r>
            <a:r>
              <a:rPr lang="en-US" dirty="0"/>
              <a:t>.</a:t>
            </a:r>
          </a:p>
          <a:p>
            <a:r>
              <a:rPr lang="en-US" b="1" dirty="0"/>
              <a:t>Listing 8-40: The </a:t>
            </a:r>
            <a:r>
              <a:rPr lang="en-US" dirty="0" err="1"/>
              <a:t>ContactAuditRepository</a:t>
            </a:r>
            <a:r>
              <a:rPr lang="en-US" b="1" dirty="0"/>
              <a:t> Interface</a:t>
            </a:r>
            <a:endParaRPr lang="en-US" dirty="0"/>
          </a:p>
          <a:p>
            <a:endParaRPr lang="en-US" b="1" dirty="0" smtClean="0"/>
          </a:p>
          <a:p>
            <a:endParaRPr lang="en-US" b="1" dirty="0" smtClean="0"/>
          </a:p>
        </p:txBody>
      </p:sp>
      <p:pic>
        <p:nvPicPr>
          <p:cNvPr id="6" name="Picture 5"/>
          <p:cNvPicPr>
            <a:picLocks noChangeAspect="1"/>
          </p:cNvPicPr>
          <p:nvPr/>
        </p:nvPicPr>
        <p:blipFill>
          <a:blip r:embed="rId4"/>
          <a:stretch>
            <a:fillRect/>
          </a:stretch>
        </p:blipFill>
        <p:spPr>
          <a:xfrm>
            <a:off x="2042160" y="1134427"/>
            <a:ext cx="7071360" cy="1357313"/>
          </a:xfrm>
          <a:prstGeom prst="rect">
            <a:avLst/>
          </a:prstGeom>
        </p:spPr>
      </p:pic>
      <p:pic>
        <p:nvPicPr>
          <p:cNvPr id="7" name="Picture 6"/>
          <p:cNvPicPr>
            <a:picLocks noChangeAspect="1"/>
          </p:cNvPicPr>
          <p:nvPr/>
        </p:nvPicPr>
        <p:blipFill>
          <a:blip r:embed="rId5"/>
          <a:stretch>
            <a:fillRect/>
          </a:stretch>
        </p:blipFill>
        <p:spPr>
          <a:xfrm>
            <a:off x="838200" y="4312920"/>
            <a:ext cx="10058399" cy="1737360"/>
          </a:xfrm>
          <a:prstGeom prst="rect">
            <a:avLst/>
          </a:prstGeom>
        </p:spPr>
      </p:pic>
    </p:spTree>
    <p:extLst>
      <p:ext uri="{BB962C8B-B14F-4D97-AF65-F5344CB8AC3E}">
        <p14:creationId xmlns:p14="http://schemas.microsoft.com/office/powerpoint/2010/main" val="12703924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a:t>
            </a:r>
            <a:r>
              <a:rPr lang="en-US" dirty="0"/>
              <a:t> </a:t>
            </a:r>
            <a:r>
              <a:rPr lang="en-US" dirty="0" err="1"/>
              <a:t>ContactAuditRepository</a:t>
            </a:r>
            <a:r>
              <a:rPr lang="en-US" dirty="0"/>
              <a:t> interface just extends </a:t>
            </a:r>
            <a:r>
              <a:rPr lang="en-US" dirty="0" err="1"/>
              <a:t>CrudRepository</a:t>
            </a:r>
            <a:r>
              <a:rPr lang="en-US" dirty="0"/>
              <a:t>, which has already implemented all the methods that we are going to use </a:t>
            </a:r>
            <a:r>
              <a:rPr lang="en-US" dirty="0" err="1"/>
              <a:t>forContactAuditService</a:t>
            </a:r>
            <a:r>
              <a:rPr lang="en-US" dirty="0"/>
              <a:t>. </a:t>
            </a:r>
            <a:endParaRPr lang="en-US" dirty="0" smtClean="0"/>
          </a:p>
          <a:p>
            <a:r>
              <a:rPr lang="en-US" dirty="0" smtClean="0"/>
              <a:t>The</a:t>
            </a:r>
            <a:r>
              <a:rPr lang="en-US" dirty="0"/>
              <a:t> </a:t>
            </a:r>
            <a:r>
              <a:rPr lang="en-US" dirty="0" err="1"/>
              <a:t>findById</a:t>
            </a:r>
            <a:r>
              <a:rPr lang="en-US" dirty="0"/>
              <a:t>() method is implemented by the </a:t>
            </a:r>
            <a:r>
              <a:rPr lang="en-US" dirty="0" err="1"/>
              <a:t>CrudRepository.findOne</a:t>
            </a:r>
            <a:r>
              <a:rPr lang="en-US" dirty="0"/>
              <a:t>() method.</a:t>
            </a:r>
          </a:p>
          <a:p>
            <a:r>
              <a:rPr lang="en-US" dirty="0">
                <a:hlinkClick r:id="rId2"/>
              </a:rPr>
              <a:t>Listing 8-41</a:t>
            </a:r>
            <a:r>
              <a:rPr lang="en-US" dirty="0"/>
              <a:t> shows the service implementation class </a:t>
            </a:r>
            <a:r>
              <a:rPr lang="en-US" dirty="0" err="1"/>
              <a:t>ContactAuditServiceImpl</a:t>
            </a:r>
            <a:r>
              <a:rPr lang="en-US" dirty="0"/>
              <a:t>.</a:t>
            </a:r>
          </a:p>
          <a:p>
            <a:endParaRPr lang="en-US" dirty="0"/>
          </a:p>
        </p:txBody>
      </p:sp>
    </p:spTree>
    <p:extLst>
      <p:ext uri="{BB962C8B-B14F-4D97-AF65-F5344CB8AC3E}">
        <p14:creationId xmlns:p14="http://schemas.microsoft.com/office/powerpoint/2010/main" val="117926946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5"/>
            <a:ext cx="10515600" cy="335915"/>
          </a:xfrm>
        </p:spPr>
        <p:txBody>
          <a:bodyPr>
            <a:normAutofit fontScale="90000"/>
          </a:bodyPr>
          <a:lstStyle/>
          <a:p>
            <a:pPr algn="ctr"/>
            <a:r>
              <a:rPr lang="en-US" sz="2400" b="1" dirty="0"/>
              <a:t>Listing 8-41: The </a:t>
            </a:r>
            <a:r>
              <a:rPr lang="en-US" sz="2400" dirty="0" err="1"/>
              <a:t>ContactAuditServiceImpl</a:t>
            </a:r>
            <a:r>
              <a:rPr lang="en-US" sz="2400" b="1" dirty="0"/>
              <a:t> </a:t>
            </a:r>
            <a:r>
              <a:rPr lang="en-US" sz="2400" b="1" dirty="0" smtClean="0"/>
              <a:t>Class</a:t>
            </a:r>
            <a:endParaRPr lang="en-US" sz="2400" dirty="0"/>
          </a:p>
        </p:txBody>
      </p:sp>
      <p:pic>
        <p:nvPicPr>
          <p:cNvPr id="4" name="Content Placeholder 3"/>
          <p:cNvPicPr>
            <a:picLocks noGrp="1" noChangeAspect="1"/>
          </p:cNvPicPr>
          <p:nvPr>
            <p:ph idx="1"/>
          </p:nvPr>
        </p:nvPicPr>
        <p:blipFill>
          <a:blip r:embed="rId3"/>
          <a:stretch>
            <a:fillRect/>
          </a:stretch>
        </p:blipFill>
        <p:spPr>
          <a:xfrm>
            <a:off x="243840" y="594360"/>
            <a:ext cx="11948159" cy="6111240"/>
          </a:xfrm>
          <a:prstGeom prst="rect">
            <a:avLst/>
          </a:prstGeom>
        </p:spPr>
      </p:pic>
    </p:spTree>
    <p:extLst>
      <p:ext uri="{BB962C8B-B14F-4D97-AF65-F5344CB8AC3E}">
        <p14:creationId xmlns:p14="http://schemas.microsoft.com/office/powerpoint/2010/main" val="9636762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259080"/>
            <a:ext cx="11554691" cy="6224847"/>
          </a:xfrm>
        </p:spPr>
        <p:txBody>
          <a:bodyPr>
            <a:normAutofit/>
          </a:bodyPr>
          <a:lstStyle/>
          <a:p>
            <a:r>
              <a:rPr lang="en-US" sz="2400" dirty="0"/>
              <a:t>We also need to do a little configuration work. </a:t>
            </a:r>
            <a:endParaRPr lang="en-US" sz="2400" dirty="0" smtClean="0"/>
          </a:p>
          <a:p>
            <a:r>
              <a:rPr lang="en-US" sz="2400" dirty="0" smtClean="0"/>
              <a:t>The </a:t>
            </a:r>
            <a:r>
              <a:rPr lang="en-US" sz="2400" dirty="0"/>
              <a:t>first task is to declare </a:t>
            </a:r>
            <a:r>
              <a:rPr lang="en-US" sz="2400" dirty="0" err="1">
                <a:solidFill>
                  <a:srgbClr val="FF0000"/>
                </a:solidFill>
              </a:rPr>
              <a:t>AuditingEntityListener</a:t>
            </a:r>
            <a:r>
              <a:rPr lang="en-US" sz="2400" dirty="0">
                <a:solidFill>
                  <a:srgbClr val="FF0000"/>
                </a:solidFill>
              </a:rPr>
              <a:t>&lt;T&gt;</a:t>
            </a:r>
            <a:r>
              <a:rPr lang="en-US" sz="2400" dirty="0"/>
              <a:t>, which is a JPA entity listener that provides the auditing service. </a:t>
            </a:r>
            <a:endParaRPr lang="en-US" sz="2400" dirty="0" smtClean="0"/>
          </a:p>
          <a:p>
            <a:r>
              <a:rPr lang="en-US" sz="2400" dirty="0" smtClean="0"/>
              <a:t>To </a:t>
            </a:r>
            <a:r>
              <a:rPr lang="en-US" sz="2400" dirty="0"/>
              <a:t>declare the listener, create a file called </a:t>
            </a:r>
            <a:r>
              <a:rPr lang="en-US" sz="2400" dirty="0">
                <a:solidFill>
                  <a:srgbClr val="FF0000"/>
                </a:solidFill>
              </a:rPr>
              <a:t>/</a:t>
            </a:r>
            <a:r>
              <a:rPr lang="en-US" sz="2400" dirty="0" err="1">
                <a:solidFill>
                  <a:srgbClr val="FF0000"/>
                </a:solidFill>
              </a:rPr>
              <a:t>src</a:t>
            </a:r>
            <a:r>
              <a:rPr lang="en-US" sz="2400" dirty="0">
                <a:solidFill>
                  <a:srgbClr val="FF0000"/>
                </a:solidFill>
              </a:rPr>
              <a:t>/main/resources/META-INF/orm.xml </a:t>
            </a:r>
            <a:r>
              <a:rPr lang="en-US" sz="2400" dirty="0"/>
              <a:t>(it's mandatory to use this file name, which is indicated by JPA specification) under the project root folder and declare the listener, like the one in </a:t>
            </a:r>
            <a:r>
              <a:rPr lang="en-US" sz="2400" dirty="0">
                <a:hlinkClick r:id="rId3"/>
              </a:rPr>
              <a:t>Listing 8-42</a:t>
            </a:r>
            <a:r>
              <a:rPr lang="en-US" sz="2400" dirty="0" smtClean="0"/>
              <a:t>.</a:t>
            </a:r>
          </a:p>
          <a:p>
            <a:r>
              <a:rPr lang="en-US" sz="2400" b="1" dirty="0"/>
              <a:t>Listing 8-42: Declaring the Entity Listener</a:t>
            </a:r>
            <a:endParaRPr lang="en-US" sz="2400" dirty="0"/>
          </a:p>
          <a:p>
            <a:endParaRPr lang="en-US" sz="2400" dirty="0"/>
          </a:p>
        </p:txBody>
      </p:sp>
      <p:pic>
        <p:nvPicPr>
          <p:cNvPr id="4" name="Picture 3"/>
          <p:cNvPicPr>
            <a:picLocks noChangeAspect="1"/>
          </p:cNvPicPr>
          <p:nvPr/>
        </p:nvPicPr>
        <p:blipFill>
          <a:blip r:embed="rId4"/>
          <a:stretch>
            <a:fillRect/>
          </a:stretch>
        </p:blipFill>
        <p:spPr>
          <a:xfrm>
            <a:off x="441960" y="3048000"/>
            <a:ext cx="11551920" cy="3642360"/>
          </a:xfrm>
          <a:prstGeom prst="rect">
            <a:avLst/>
          </a:prstGeom>
        </p:spPr>
      </p:pic>
    </p:spTree>
    <p:extLst>
      <p:ext uri="{BB962C8B-B14F-4D97-AF65-F5344CB8AC3E}">
        <p14:creationId xmlns:p14="http://schemas.microsoft.com/office/powerpoint/2010/main" val="23327115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JPA provider will discover this listener during persistence operations (save and update events) for audit fields processing.</a:t>
            </a:r>
          </a:p>
          <a:p>
            <a:r>
              <a:rPr lang="en-US" dirty="0"/>
              <a:t>We also need to define the listener in Spring's configuration. </a:t>
            </a:r>
            <a:endParaRPr lang="en-US" dirty="0" smtClean="0"/>
          </a:p>
          <a:p>
            <a:r>
              <a:rPr lang="en-US" dirty="0" smtClean="0">
                <a:hlinkClick r:id="rId2"/>
              </a:rPr>
              <a:t>Listing </a:t>
            </a:r>
            <a:r>
              <a:rPr lang="en-US" dirty="0">
                <a:hlinkClick r:id="rId2"/>
              </a:rPr>
              <a:t>8-43</a:t>
            </a:r>
            <a:r>
              <a:rPr lang="en-US" dirty="0"/>
              <a:t> shows the required configuration (</a:t>
            </a:r>
            <a:r>
              <a:rPr lang="en-US" dirty="0">
                <a:solidFill>
                  <a:srgbClr val="FF0000"/>
                </a:solidFill>
              </a:rPr>
              <a:t>app-context-annotation.xml</a:t>
            </a:r>
            <a:r>
              <a:rPr lang="en-US" dirty="0"/>
              <a:t>).</a:t>
            </a:r>
          </a:p>
          <a:p>
            <a:endParaRPr lang="en-US" dirty="0"/>
          </a:p>
        </p:txBody>
      </p:sp>
    </p:spTree>
    <p:extLst>
      <p:ext uri="{BB962C8B-B14F-4D97-AF65-F5344CB8AC3E}">
        <p14:creationId xmlns:p14="http://schemas.microsoft.com/office/powerpoint/2010/main" val="14389197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0"/>
            <a:ext cx="10515600" cy="290195"/>
          </a:xfrm>
        </p:spPr>
        <p:txBody>
          <a:bodyPr>
            <a:noAutofit/>
          </a:bodyPr>
          <a:lstStyle/>
          <a:p>
            <a:pPr algn="ctr"/>
            <a:r>
              <a:rPr lang="en-US" sz="3200" b="1" dirty="0"/>
              <a:t>Listing 8-43: Declaring the Entity Listener in </a:t>
            </a:r>
            <a:r>
              <a:rPr lang="en-US" sz="3200" b="1" dirty="0" smtClean="0"/>
              <a:t>Spring</a:t>
            </a:r>
            <a:endParaRPr lang="en-US" sz="3200" dirty="0"/>
          </a:p>
        </p:txBody>
      </p:sp>
      <p:pic>
        <p:nvPicPr>
          <p:cNvPr id="4" name="Content Placeholder 3"/>
          <p:cNvPicPr>
            <a:picLocks noGrp="1" noChangeAspect="1"/>
          </p:cNvPicPr>
          <p:nvPr>
            <p:ph idx="1"/>
          </p:nvPr>
        </p:nvPicPr>
        <p:blipFill>
          <a:blip r:embed="rId3"/>
          <a:stretch>
            <a:fillRect/>
          </a:stretch>
        </p:blipFill>
        <p:spPr>
          <a:xfrm>
            <a:off x="365760" y="290195"/>
            <a:ext cx="11637554" cy="6415405"/>
          </a:xfrm>
          <a:prstGeom prst="rect">
            <a:avLst/>
          </a:prstGeom>
        </p:spPr>
      </p:pic>
    </p:spTree>
    <p:extLst>
      <p:ext uri="{BB962C8B-B14F-4D97-AF65-F5344CB8AC3E}">
        <p14:creationId xmlns:p14="http://schemas.microsoft.com/office/powerpoint/2010/main" val="72348170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tag </a:t>
            </a:r>
            <a:r>
              <a:rPr lang="en-US" dirty="0">
                <a:solidFill>
                  <a:srgbClr val="FF0000"/>
                </a:solidFill>
              </a:rPr>
              <a:t>&lt;Spring Data JPA </a:t>
            </a:r>
            <a:r>
              <a:rPr lang="en-US" dirty="0" err="1">
                <a:solidFill>
                  <a:srgbClr val="FF0000"/>
                </a:solidFill>
              </a:rPr>
              <a:t>project:audit</a:t>
            </a:r>
            <a:r>
              <a:rPr lang="en-US" dirty="0">
                <a:solidFill>
                  <a:srgbClr val="FF0000"/>
                </a:solidFill>
              </a:rPr>
              <a:t> </a:t>
            </a:r>
            <a:r>
              <a:rPr lang="en-US" dirty="0" err="1">
                <a:solidFill>
                  <a:srgbClr val="FF0000"/>
                </a:solidFill>
              </a:rPr>
              <a:t>information:auditing</a:t>
            </a:r>
            <a:r>
              <a:rPr lang="en-US" dirty="0">
                <a:solidFill>
                  <a:srgbClr val="FF0000"/>
                </a:solidFill>
              </a:rPr>
              <a:t>&gt;</a:t>
            </a:r>
            <a:r>
              <a:rPr lang="en-US" dirty="0"/>
              <a:t> is to enable the Spring Data JPA auditing feature, while the bean </a:t>
            </a:r>
            <a:r>
              <a:rPr lang="en-US" dirty="0" err="1">
                <a:solidFill>
                  <a:srgbClr val="FF0000"/>
                </a:solidFill>
              </a:rPr>
              <a:t>auditorAwareBean</a:t>
            </a:r>
            <a:r>
              <a:rPr lang="en-US" dirty="0"/>
              <a:t> is the bean providing the user information. </a:t>
            </a:r>
            <a:endParaRPr lang="en-US" dirty="0" smtClean="0"/>
          </a:p>
          <a:p>
            <a:r>
              <a:rPr lang="en-US" dirty="0" smtClean="0">
                <a:hlinkClick r:id="rId2"/>
              </a:rPr>
              <a:t>Listing </a:t>
            </a:r>
            <a:r>
              <a:rPr lang="en-US" dirty="0">
                <a:hlinkClick r:id="rId2"/>
              </a:rPr>
              <a:t>8-44</a:t>
            </a:r>
            <a:r>
              <a:rPr lang="en-US" dirty="0"/>
              <a:t> shows the </a:t>
            </a:r>
            <a:r>
              <a:rPr lang="en-US" dirty="0" err="1"/>
              <a:t>AuditorAwareBean</a:t>
            </a:r>
            <a:r>
              <a:rPr lang="en-US" dirty="0"/>
              <a:t> class.</a:t>
            </a:r>
          </a:p>
          <a:p>
            <a:endParaRPr lang="en-US" dirty="0"/>
          </a:p>
        </p:txBody>
      </p:sp>
      <p:pic>
        <p:nvPicPr>
          <p:cNvPr id="4" name="Picture 3"/>
          <p:cNvPicPr>
            <a:picLocks noChangeAspect="1"/>
          </p:cNvPicPr>
          <p:nvPr/>
        </p:nvPicPr>
        <p:blipFill>
          <a:blip r:embed="rId3"/>
          <a:stretch>
            <a:fillRect/>
          </a:stretch>
        </p:blipFill>
        <p:spPr>
          <a:xfrm>
            <a:off x="1082040" y="3749040"/>
            <a:ext cx="10424160" cy="2727960"/>
          </a:xfrm>
          <a:prstGeom prst="rect">
            <a:avLst/>
          </a:prstGeom>
        </p:spPr>
      </p:pic>
    </p:spTree>
    <p:extLst>
      <p:ext uri="{BB962C8B-B14F-4D97-AF65-F5344CB8AC3E}">
        <p14:creationId xmlns:p14="http://schemas.microsoft.com/office/powerpoint/2010/main" val="9889081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3400"/>
            <a:ext cx="10515600" cy="5643563"/>
          </a:xfrm>
        </p:spPr>
        <p:txBody>
          <a:bodyPr>
            <a:normAutofit fontScale="92500" lnSpcReduction="10000"/>
          </a:bodyPr>
          <a:lstStyle/>
          <a:p>
            <a:r>
              <a:rPr lang="en-US" dirty="0"/>
              <a:t>The </a:t>
            </a:r>
            <a:r>
              <a:rPr lang="en-US" dirty="0" err="1">
                <a:solidFill>
                  <a:srgbClr val="FF0000"/>
                </a:solidFill>
              </a:rPr>
              <a:t>AuditorAwareBean</a:t>
            </a:r>
            <a:r>
              <a:rPr lang="en-US" dirty="0"/>
              <a:t> implements the </a:t>
            </a:r>
            <a:r>
              <a:rPr lang="en-US" dirty="0" err="1">
                <a:solidFill>
                  <a:srgbClr val="FF0000"/>
                </a:solidFill>
              </a:rPr>
              <a:t>AuditorAware</a:t>
            </a:r>
            <a:r>
              <a:rPr lang="en-US" dirty="0">
                <a:solidFill>
                  <a:srgbClr val="FF0000"/>
                </a:solidFill>
              </a:rPr>
              <a:t>&lt;T</a:t>
            </a:r>
            <a:r>
              <a:rPr lang="en-US" dirty="0"/>
              <a:t>&gt; interface, passing in the type String. </a:t>
            </a:r>
            <a:endParaRPr lang="en-US" dirty="0" smtClean="0"/>
          </a:p>
          <a:p>
            <a:r>
              <a:rPr lang="en-US" dirty="0" smtClean="0"/>
              <a:t>In </a:t>
            </a:r>
            <a:r>
              <a:rPr lang="en-US" dirty="0"/>
              <a:t>real situations, this should be an instance of user information—for example, a User class, which represents the logged-in user who is performing the data update action. </a:t>
            </a:r>
            <a:endParaRPr lang="en-US" dirty="0" smtClean="0"/>
          </a:p>
          <a:p>
            <a:r>
              <a:rPr lang="en-US" dirty="0" smtClean="0"/>
              <a:t>We </a:t>
            </a:r>
            <a:r>
              <a:rPr lang="en-US" dirty="0"/>
              <a:t>use </a:t>
            </a:r>
            <a:r>
              <a:rPr lang="en-US" dirty="0">
                <a:solidFill>
                  <a:srgbClr val="FF0000"/>
                </a:solidFill>
              </a:rPr>
              <a:t>String</a:t>
            </a:r>
            <a:r>
              <a:rPr lang="en-US" dirty="0"/>
              <a:t> here just for simplicity. </a:t>
            </a:r>
            <a:endParaRPr lang="en-US" dirty="0" smtClean="0"/>
          </a:p>
          <a:p>
            <a:r>
              <a:rPr lang="en-US" dirty="0" smtClean="0"/>
              <a:t>In the </a:t>
            </a:r>
            <a:r>
              <a:rPr lang="en-US" dirty="0" err="1" smtClean="0">
                <a:solidFill>
                  <a:srgbClr val="FF0000"/>
                </a:solidFill>
              </a:rPr>
              <a:t>AuditorAwareBean</a:t>
            </a:r>
            <a:r>
              <a:rPr lang="en-US" dirty="0"/>
              <a:t> class, the method </a:t>
            </a:r>
            <a:r>
              <a:rPr lang="en-US" dirty="0" err="1">
                <a:solidFill>
                  <a:srgbClr val="FF0000"/>
                </a:solidFill>
              </a:rPr>
              <a:t>getCurrentAuditor</a:t>
            </a:r>
            <a:r>
              <a:rPr lang="en-US" dirty="0"/>
              <a:t>() is implemented, and the value is hard-coded to prospring4. </a:t>
            </a:r>
            <a:endParaRPr lang="en-US" dirty="0" smtClean="0"/>
          </a:p>
          <a:p>
            <a:r>
              <a:rPr lang="en-US" dirty="0" smtClean="0"/>
              <a:t>In </a:t>
            </a:r>
            <a:r>
              <a:rPr lang="en-US" dirty="0"/>
              <a:t>real situations, the user should be obtained from the underlying security infrastructure. </a:t>
            </a:r>
            <a:endParaRPr lang="en-US" dirty="0" smtClean="0"/>
          </a:p>
          <a:p>
            <a:r>
              <a:rPr lang="en-US" dirty="0" smtClean="0"/>
              <a:t>For </a:t>
            </a:r>
            <a:r>
              <a:rPr lang="en-US" dirty="0"/>
              <a:t>example, in Spring Security, the user information can be retrieved from the </a:t>
            </a:r>
            <a:r>
              <a:rPr lang="en-US" dirty="0" err="1">
                <a:solidFill>
                  <a:srgbClr val="FF0000"/>
                </a:solidFill>
              </a:rPr>
              <a:t>SecurityContextHolder</a:t>
            </a:r>
            <a:r>
              <a:rPr lang="en-US" dirty="0"/>
              <a:t> class.</a:t>
            </a:r>
          </a:p>
          <a:p>
            <a:r>
              <a:rPr lang="en-US" dirty="0"/>
              <a:t>Now all the implementation work is completed. </a:t>
            </a:r>
            <a:r>
              <a:rPr lang="en-US" dirty="0">
                <a:hlinkClick r:id="rId3"/>
              </a:rPr>
              <a:t>Listing 8-45</a:t>
            </a:r>
            <a:r>
              <a:rPr lang="en-US" dirty="0"/>
              <a:t> shows the </a:t>
            </a:r>
            <a:r>
              <a:rPr lang="en-US" dirty="0" err="1">
                <a:solidFill>
                  <a:srgbClr val="FF0000"/>
                </a:solidFill>
              </a:rPr>
              <a:t>SpringJPASample</a:t>
            </a:r>
            <a:r>
              <a:rPr lang="en-US" dirty="0"/>
              <a:t> testing program</a:t>
            </a:r>
            <a:r>
              <a:rPr lang="en-US" dirty="0" smtClean="0"/>
              <a:t>.</a:t>
            </a:r>
          </a:p>
          <a:p>
            <a:endParaRPr lang="en-US" dirty="0"/>
          </a:p>
        </p:txBody>
      </p:sp>
    </p:spTree>
    <p:extLst>
      <p:ext uri="{BB962C8B-B14F-4D97-AF65-F5344CB8AC3E}">
        <p14:creationId xmlns:p14="http://schemas.microsoft.com/office/powerpoint/2010/main" val="212686615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197485"/>
            <a:ext cx="10515600" cy="503555"/>
          </a:xfrm>
        </p:spPr>
        <p:txBody>
          <a:bodyPr>
            <a:normAutofit fontScale="90000"/>
          </a:bodyPr>
          <a:lstStyle/>
          <a:p>
            <a:pPr algn="ctr"/>
            <a:r>
              <a:rPr lang="en-US" b="1" dirty="0"/>
              <a:t>Listing 6-12: Spring-Managed </a:t>
            </a:r>
            <a:r>
              <a:rPr lang="en-US" dirty="0" err="1"/>
              <a:t>dataSource</a:t>
            </a:r>
            <a:r>
              <a:rPr lang="en-US" b="1" dirty="0"/>
              <a:t> Bean</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100000"/>
              </a:lnSpc>
              <a:spcBef>
                <a:spcPts val="0"/>
              </a:spcBef>
              <a:buNone/>
              <a:defRPr/>
            </a:pPr>
            <a:endParaRPr lang="en-US" b="1" dirty="0" smtClean="0"/>
          </a:p>
          <a:p>
            <a:pPr marL="0" indent="0">
              <a:lnSpc>
                <a:spcPct val="100000"/>
              </a:lnSpc>
              <a:spcBef>
                <a:spcPts val="0"/>
              </a:spcBef>
              <a:buNone/>
              <a:defRPr/>
            </a:pPr>
            <a:endParaRPr lang="en-US" b="1" dirty="0"/>
          </a:p>
          <a:p>
            <a:pPr marL="0" indent="0">
              <a:lnSpc>
                <a:spcPct val="100000"/>
              </a:lnSpc>
              <a:spcBef>
                <a:spcPts val="0"/>
              </a:spcBef>
              <a:buNone/>
              <a:defRPr/>
            </a:pPr>
            <a:endParaRPr lang="en-US" b="1" dirty="0" smtClean="0"/>
          </a:p>
          <a:p>
            <a:pPr marL="0" indent="0">
              <a:lnSpc>
                <a:spcPct val="100000"/>
              </a:lnSpc>
              <a:spcBef>
                <a:spcPts val="0"/>
              </a:spcBef>
              <a:buNone/>
              <a:defRPr/>
            </a:pPr>
            <a:endParaRPr lang="en-US" b="1" dirty="0"/>
          </a:p>
          <a:p>
            <a:pPr marL="0" indent="0">
              <a:lnSpc>
                <a:spcPct val="100000"/>
              </a:lnSpc>
              <a:spcBef>
                <a:spcPts val="0"/>
              </a:spcBef>
              <a:buNone/>
              <a:defRPr/>
            </a:pPr>
            <a:endParaRPr lang="en-US" b="1" dirty="0" smtClean="0"/>
          </a:p>
          <a:p>
            <a:pPr marL="0" indent="0">
              <a:lnSpc>
                <a:spcPct val="100000"/>
              </a:lnSpc>
              <a:spcBef>
                <a:spcPts val="0"/>
              </a:spcBef>
              <a:buNone/>
              <a:defRPr/>
            </a:pPr>
            <a:endParaRPr lang="en-US" b="1" dirty="0"/>
          </a:p>
          <a:p>
            <a:pPr marL="0" indent="0">
              <a:lnSpc>
                <a:spcPct val="100000"/>
              </a:lnSpc>
              <a:spcBef>
                <a:spcPts val="0"/>
              </a:spcBef>
              <a:buNone/>
              <a:defRPr/>
            </a:pPr>
            <a:endParaRPr lang="en-US" b="1" dirty="0" smtClean="0"/>
          </a:p>
          <a:p>
            <a:pPr marL="0" indent="0">
              <a:lnSpc>
                <a:spcPct val="100000"/>
              </a:lnSpc>
              <a:spcBef>
                <a:spcPts val="0"/>
              </a:spcBef>
              <a:buNone/>
              <a:defRPr/>
            </a:pPr>
            <a:endParaRPr lang="en-US" b="1" dirty="0"/>
          </a:p>
          <a:p>
            <a:pPr marL="0" indent="0">
              <a:lnSpc>
                <a:spcPct val="100000"/>
              </a:lnSpc>
              <a:spcBef>
                <a:spcPts val="0"/>
              </a:spcBef>
              <a:buNone/>
              <a:defRPr/>
            </a:pPr>
            <a:endParaRPr lang="en-US" b="1" dirty="0" smtClean="0"/>
          </a:p>
          <a:p>
            <a:pPr marL="0" indent="0">
              <a:lnSpc>
                <a:spcPct val="100000"/>
              </a:lnSpc>
              <a:spcBef>
                <a:spcPts val="0"/>
              </a:spcBef>
              <a:buNone/>
              <a:defRPr/>
            </a:pPr>
            <a:r>
              <a:rPr lang="en-US" b="1" dirty="0" smtClean="0"/>
              <a:t>Note</a:t>
            </a:r>
            <a:r>
              <a:rPr lang="en-US" b="1" dirty="0"/>
              <a:t> </a:t>
            </a:r>
            <a:r>
              <a:rPr lang="en-US" dirty="0"/>
              <a:t>Besides the Apache Commons </a:t>
            </a:r>
            <a:r>
              <a:rPr lang="en-US" dirty="0" err="1"/>
              <a:t>BasicDataSource</a:t>
            </a:r>
            <a:r>
              <a:rPr lang="en-US" dirty="0"/>
              <a:t>, other popular open source database connection pool libraries include C3P0 (</a:t>
            </a:r>
            <a:r>
              <a:rPr lang="en-US" dirty="0">
                <a:hlinkClick r:id="rId2"/>
              </a:rPr>
              <a:t>www.mchange.com/projects/c3p0/index.html</a:t>
            </a:r>
            <a:r>
              <a:rPr lang="en-US" dirty="0"/>
              <a:t>) and </a:t>
            </a:r>
            <a:r>
              <a:rPr lang="en-US" dirty="0" err="1"/>
              <a:t>BoneCP</a:t>
            </a:r>
            <a:r>
              <a:rPr lang="en-US" dirty="0"/>
              <a:t> (</a:t>
            </a:r>
            <a:r>
              <a:rPr lang="en-US" dirty="0">
                <a:hlinkClick r:id="rId3"/>
              </a:rPr>
              <a:t>http://jolbox.com/</a:t>
            </a:r>
            <a:r>
              <a:rPr lang="en-US" dirty="0"/>
              <a:t>).</a:t>
            </a:r>
          </a:p>
          <a:p>
            <a:endParaRPr lang="en-US" sz="3600" dirty="0"/>
          </a:p>
        </p:txBody>
      </p:sp>
      <p:pic>
        <p:nvPicPr>
          <p:cNvPr id="4" name="Picture 3"/>
          <p:cNvPicPr>
            <a:picLocks noChangeAspect="1"/>
          </p:cNvPicPr>
          <p:nvPr/>
        </p:nvPicPr>
        <p:blipFill>
          <a:blip r:embed="rId4"/>
          <a:stretch>
            <a:fillRect/>
          </a:stretch>
        </p:blipFill>
        <p:spPr>
          <a:xfrm>
            <a:off x="838200" y="944880"/>
            <a:ext cx="10543309" cy="3672840"/>
          </a:xfrm>
          <a:prstGeom prst="rect">
            <a:avLst/>
          </a:prstGeom>
        </p:spPr>
      </p:pic>
    </p:spTree>
    <p:extLst>
      <p:ext uri="{BB962C8B-B14F-4D97-AF65-F5344CB8AC3E}">
        <p14:creationId xmlns:p14="http://schemas.microsoft.com/office/powerpoint/2010/main" val="243592969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198755"/>
          </a:xfrm>
        </p:spPr>
        <p:txBody>
          <a:bodyPr>
            <a:noAutofit/>
          </a:bodyPr>
          <a:lstStyle/>
          <a:p>
            <a:pPr algn="ctr"/>
            <a:r>
              <a:rPr lang="en-US" sz="2800" b="1" dirty="0"/>
              <a:t>Listing 8-45: Testing the Spring Data JPA Auditing </a:t>
            </a:r>
            <a:r>
              <a:rPr lang="en-US" sz="2800" b="1" dirty="0" smtClean="0"/>
              <a:t>Feature</a:t>
            </a:r>
            <a:endParaRPr lang="en-US" sz="2800" dirty="0"/>
          </a:p>
        </p:txBody>
      </p:sp>
      <p:pic>
        <p:nvPicPr>
          <p:cNvPr id="4" name="Content Placeholder 3"/>
          <p:cNvPicPr>
            <a:picLocks noGrp="1" noChangeAspect="1"/>
          </p:cNvPicPr>
          <p:nvPr>
            <p:ph idx="1"/>
          </p:nvPr>
        </p:nvPicPr>
        <p:blipFill>
          <a:blip r:embed="rId3"/>
          <a:stretch>
            <a:fillRect/>
          </a:stretch>
        </p:blipFill>
        <p:spPr>
          <a:xfrm>
            <a:off x="243840" y="655320"/>
            <a:ext cx="11551920" cy="5821679"/>
          </a:xfrm>
          <a:prstGeom prst="rect">
            <a:avLst/>
          </a:prstGeom>
        </p:spPr>
      </p:pic>
    </p:spTree>
    <p:extLst>
      <p:ext uri="{BB962C8B-B14F-4D97-AF65-F5344CB8AC3E}">
        <p14:creationId xmlns:p14="http://schemas.microsoft.com/office/powerpoint/2010/main" val="275409306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0705"/>
            <a:ext cx="10515600" cy="4351338"/>
          </a:xfrm>
        </p:spPr>
        <p:txBody>
          <a:bodyPr/>
          <a:lstStyle/>
          <a:p>
            <a:r>
              <a:rPr lang="en-US" dirty="0"/>
              <a:t>In </a:t>
            </a:r>
            <a:r>
              <a:rPr lang="en-US" dirty="0">
                <a:hlinkClick r:id="rId2"/>
              </a:rPr>
              <a:t>Listing 8-45</a:t>
            </a:r>
            <a:r>
              <a:rPr lang="en-US" dirty="0"/>
              <a:t>, we list the contact audit information both after a new contact is inserted and after it's later updated. </a:t>
            </a:r>
            <a:endParaRPr lang="en-US" dirty="0" smtClean="0"/>
          </a:p>
          <a:p>
            <a:r>
              <a:rPr lang="en-US" dirty="0" smtClean="0"/>
              <a:t>Running </a:t>
            </a:r>
            <a:r>
              <a:rPr lang="en-US" dirty="0"/>
              <a:t>the program produces the following output</a:t>
            </a:r>
            <a:r>
              <a:rPr lang="en-US" dirty="0" smtClean="0"/>
              <a:t>:</a:t>
            </a:r>
            <a:endParaRPr lang="en-US" dirty="0"/>
          </a:p>
        </p:txBody>
      </p:sp>
      <p:pic>
        <p:nvPicPr>
          <p:cNvPr id="4" name="Picture 3"/>
          <p:cNvPicPr>
            <a:picLocks noChangeAspect="1"/>
          </p:cNvPicPr>
          <p:nvPr/>
        </p:nvPicPr>
        <p:blipFill>
          <a:blip r:embed="rId3"/>
          <a:stretch>
            <a:fillRect/>
          </a:stretch>
        </p:blipFill>
        <p:spPr>
          <a:xfrm>
            <a:off x="182880" y="2011680"/>
            <a:ext cx="11902440" cy="4251960"/>
          </a:xfrm>
          <a:prstGeom prst="rect">
            <a:avLst/>
          </a:prstGeom>
        </p:spPr>
      </p:pic>
    </p:spTree>
    <p:extLst>
      <p:ext uri="{BB962C8B-B14F-4D97-AF65-F5344CB8AC3E}">
        <p14:creationId xmlns:p14="http://schemas.microsoft.com/office/powerpoint/2010/main" val="6394970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the previous output, you can see that after the new contact is created, the create date and last-modified dates are the same</a:t>
            </a:r>
            <a:r>
              <a:rPr lang="en-US" dirty="0" smtClean="0"/>
              <a:t>. </a:t>
            </a:r>
          </a:p>
          <a:p>
            <a:r>
              <a:rPr lang="en-US" dirty="0" smtClean="0"/>
              <a:t>However, </a:t>
            </a:r>
            <a:r>
              <a:rPr lang="en-US" dirty="0"/>
              <a:t>after the update, the last-modified date is </a:t>
            </a:r>
            <a:r>
              <a:rPr lang="en-US" dirty="0" smtClean="0"/>
              <a:t>updated.</a:t>
            </a:r>
          </a:p>
          <a:p>
            <a:r>
              <a:rPr lang="en-US" dirty="0" smtClean="0"/>
              <a:t>Auditing </a:t>
            </a:r>
            <a:r>
              <a:rPr lang="en-US" dirty="0"/>
              <a:t>is another handy feature that Spring Data JPA provides so that you don't need to implement the logic yourself.</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208599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 y="243205"/>
            <a:ext cx="11369040" cy="473075"/>
          </a:xfrm>
        </p:spPr>
        <p:txBody>
          <a:bodyPr>
            <a:normAutofit fontScale="90000"/>
          </a:bodyPr>
          <a:lstStyle/>
          <a:p>
            <a:pPr algn="ctr"/>
            <a:r>
              <a:rPr lang="en-US" b="1" dirty="0"/>
              <a:t>Keeping Entity Versions by Using Hibernate </a:t>
            </a:r>
            <a:r>
              <a:rPr lang="en-US" b="1" dirty="0" err="1" smtClean="0"/>
              <a:t>Envers</a:t>
            </a:r>
            <a:endParaRPr lang="en-US" dirty="0"/>
          </a:p>
        </p:txBody>
      </p:sp>
      <p:sp>
        <p:nvSpPr>
          <p:cNvPr id="3" name="Content Placeholder 2"/>
          <p:cNvSpPr>
            <a:spLocks noGrp="1"/>
          </p:cNvSpPr>
          <p:nvPr>
            <p:ph idx="1"/>
          </p:nvPr>
        </p:nvSpPr>
        <p:spPr>
          <a:xfrm>
            <a:off x="228600" y="960120"/>
            <a:ext cx="11658600" cy="5699760"/>
          </a:xfrm>
        </p:spPr>
        <p:txBody>
          <a:bodyPr>
            <a:normAutofit fontScale="85000" lnSpcReduction="20000"/>
          </a:bodyPr>
          <a:lstStyle/>
          <a:p>
            <a:r>
              <a:rPr lang="en-US" dirty="0"/>
              <a:t>In an enterprise application, for business-critical data, it is always a requirement to keep </a:t>
            </a:r>
            <a:r>
              <a:rPr lang="en-US" i="1" dirty="0"/>
              <a:t>versions</a:t>
            </a:r>
            <a:r>
              <a:rPr lang="en-US" dirty="0"/>
              <a:t> of each entity. </a:t>
            </a:r>
            <a:endParaRPr lang="en-US" dirty="0" smtClean="0"/>
          </a:p>
          <a:p>
            <a:r>
              <a:rPr lang="en-US" dirty="0" smtClean="0"/>
              <a:t>For </a:t>
            </a:r>
            <a:r>
              <a:rPr lang="en-US" dirty="0"/>
              <a:t>example, in a customer relationship management (CRM) system, each time a customer record is inserted, updated, or deleted, the previous version should be kept in a history or auditing table to fulfill the firm's auditing or other compliance requirements.</a:t>
            </a:r>
          </a:p>
          <a:p>
            <a:r>
              <a:rPr lang="en-US" dirty="0"/>
              <a:t>To accomplish this, there are two common options. </a:t>
            </a:r>
            <a:endParaRPr lang="en-US" dirty="0" smtClean="0"/>
          </a:p>
          <a:p>
            <a:r>
              <a:rPr lang="en-US" dirty="0" smtClean="0"/>
              <a:t>The </a:t>
            </a:r>
            <a:r>
              <a:rPr lang="en-US" dirty="0"/>
              <a:t>first one is to create database triggers that will clone the pre-update record into the history table before any update operations. </a:t>
            </a:r>
            <a:endParaRPr lang="en-US" dirty="0" smtClean="0"/>
          </a:p>
          <a:p>
            <a:r>
              <a:rPr lang="en-US" dirty="0" smtClean="0"/>
              <a:t>The </a:t>
            </a:r>
            <a:r>
              <a:rPr lang="en-US" dirty="0"/>
              <a:t>second is to develop the logic in the data access layer (for example, by using AOP). </a:t>
            </a:r>
            <a:endParaRPr lang="en-US" dirty="0" smtClean="0"/>
          </a:p>
          <a:p>
            <a:r>
              <a:rPr lang="en-US" dirty="0" smtClean="0"/>
              <a:t>However</a:t>
            </a:r>
            <a:r>
              <a:rPr lang="en-US" dirty="0"/>
              <a:t>, both options have their drawbacks. The trigger approach is tied to the database platform, while implementing the logic manually is quite clumsy and error prone.</a:t>
            </a:r>
          </a:p>
          <a:p>
            <a:r>
              <a:rPr lang="en-US" dirty="0"/>
              <a:t>Hibernate </a:t>
            </a:r>
            <a:r>
              <a:rPr lang="en-US" dirty="0" err="1"/>
              <a:t>Envers</a:t>
            </a:r>
            <a:r>
              <a:rPr lang="en-US" dirty="0"/>
              <a:t> (Entity Versioning System) is a Hibernate module specifically designed to automate the versioning of entities. In this section, we discuss how to use </a:t>
            </a:r>
            <a:r>
              <a:rPr lang="en-US" dirty="0" err="1"/>
              <a:t>Envers</a:t>
            </a:r>
            <a:r>
              <a:rPr lang="en-US" dirty="0"/>
              <a:t> to implement the versioning of the </a:t>
            </a:r>
            <a:r>
              <a:rPr lang="en-US" dirty="0" err="1"/>
              <a:t>ContactAudit</a:t>
            </a:r>
            <a:r>
              <a:rPr lang="en-US" dirty="0"/>
              <a:t> entity.</a:t>
            </a:r>
          </a:p>
          <a:p>
            <a:pPr fontAlgn="t"/>
            <a:r>
              <a:rPr lang="en-US" b="1" dirty="0"/>
              <a:t>Note </a:t>
            </a:r>
            <a:r>
              <a:rPr lang="en-US" dirty="0"/>
              <a:t>Hibernate </a:t>
            </a:r>
            <a:r>
              <a:rPr lang="en-US" dirty="0" err="1"/>
              <a:t>Envers</a:t>
            </a:r>
            <a:r>
              <a:rPr lang="en-US" dirty="0"/>
              <a:t> is not a feature of JPA. We mention it here because we believe it's more appropriate to cover this after we have discussed some basic auditing features that you can use with spring Data JPA.</a:t>
            </a:r>
          </a:p>
          <a:p>
            <a:pPr marL="0" indent="0">
              <a:buNone/>
            </a:pPr>
            <a:endParaRPr lang="en-US" dirty="0"/>
          </a:p>
        </p:txBody>
      </p:sp>
    </p:spTree>
    <p:extLst>
      <p:ext uri="{BB962C8B-B14F-4D97-AF65-F5344CB8AC3E}">
        <p14:creationId xmlns:p14="http://schemas.microsoft.com/office/powerpoint/2010/main" val="9103609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20" y="154861"/>
            <a:ext cx="10515600" cy="518795"/>
          </a:xfrm>
        </p:spPr>
        <p:txBody>
          <a:bodyPr>
            <a:normAutofit fontScale="90000"/>
          </a:bodyPr>
          <a:lstStyle/>
          <a:p>
            <a:pPr algn="ctr"/>
            <a:r>
              <a:rPr lang="en-US" b="1" dirty="0"/>
              <a:t>Table 8-4: </a:t>
            </a:r>
            <a:r>
              <a:rPr lang="en-US" b="1" dirty="0" err="1"/>
              <a:t>Envers</a:t>
            </a:r>
            <a:r>
              <a:rPr lang="en-US" b="1" dirty="0"/>
              <a:t> Auditing </a:t>
            </a:r>
            <a:r>
              <a:rPr lang="en-US" b="1" dirty="0" smtClean="0"/>
              <a:t>Strategies</a:t>
            </a:r>
            <a:endParaRPr lang="en-US" dirty="0"/>
          </a:p>
        </p:txBody>
      </p:sp>
      <p:sp>
        <p:nvSpPr>
          <p:cNvPr id="3" name="Content Placeholder 2"/>
          <p:cNvSpPr>
            <a:spLocks noGrp="1"/>
          </p:cNvSpPr>
          <p:nvPr>
            <p:ph idx="1"/>
          </p:nvPr>
        </p:nvSpPr>
        <p:spPr>
          <a:xfrm>
            <a:off x="182880" y="673656"/>
            <a:ext cx="11689080" cy="6062424"/>
          </a:xfrm>
        </p:spPr>
        <p:txBody>
          <a:bodyPr>
            <a:noAutofit/>
          </a:bodyPr>
          <a:lstStyle/>
          <a:p>
            <a:r>
              <a:rPr lang="en-US" sz="2400" dirty="0" err="1"/>
              <a:t>Envers</a:t>
            </a:r>
            <a:r>
              <a:rPr lang="en-US" sz="2400" dirty="0"/>
              <a:t> supports two auditing strategies, which are shown in </a:t>
            </a:r>
            <a:r>
              <a:rPr lang="en-US" sz="2400" dirty="0">
                <a:hlinkClick r:id="rId3"/>
              </a:rPr>
              <a:t>Table 8-4</a:t>
            </a:r>
            <a:r>
              <a:rPr lang="en-US" sz="2400" dirty="0" smtClean="0"/>
              <a:t>.</a:t>
            </a:r>
          </a:p>
          <a:p>
            <a:endParaRPr lang="en-US" sz="2400" b="1" dirty="0"/>
          </a:p>
          <a:p>
            <a:endParaRPr lang="en-US" sz="2400" b="1" dirty="0" smtClean="0"/>
          </a:p>
          <a:p>
            <a:endParaRPr lang="en-US" sz="2400" b="1" dirty="0"/>
          </a:p>
          <a:p>
            <a:pPr marL="0" indent="0">
              <a:buNone/>
            </a:pPr>
            <a:r>
              <a:rPr lang="en-US" sz="2400" b="1" dirty="0"/>
              <a:t> </a:t>
            </a:r>
            <a:endParaRPr lang="en-US" sz="2400" b="1" dirty="0" smtClean="0"/>
          </a:p>
          <a:p>
            <a:endParaRPr lang="en-US" sz="2400" b="1" dirty="0"/>
          </a:p>
          <a:p>
            <a:endParaRPr lang="en-US" sz="2400" b="1" dirty="0" smtClean="0"/>
          </a:p>
          <a:p>
            <a:endParaRPr lang="en-US" sz="2400" b="1" dirty="0" smtClean="0"/>
          </a:p>
          <a:p>
            <a:endParaRPr lang="en-US" sz="2400" dirty="0" smtClean="0"/>
          </a:p>
          <a:p>
            <a:r>
              <a:rPr lang="en-US" sz="2400" dirty="0" smtClean="0"/>
              <a:t>In </a:t>
            </a:r>
            <a:r>
              <a:rPr lang="en-US" sz="2400" dirty="0"/>
              <a:t>this section, we demonstrate the validity audit strategy. Although it will trigger more database updates, retrieving the history records becomes much faster. Because the end revision timestamp is also written to the history records, it will be easier to identify the snapshot of a record at a specific point in time when querying the data.</a:t>
            </a:r>
            <a:endParaRPr lang="en-US" sz="2400" b="1" dirty="0" smtClean="0"/>
          </a:p>
          <a:p>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8461820"/>
              </p:ext>
            </p:extLst>
          </p:nvPr>
        </p:nvGraphicFramePr>
        <p:xfrm>
          <a:off x="388620" y="1192451"/>
          <a:ext cx="11277600" cy="3322320"/>
        </p:xfrm>
        <a:graphic>
          <a:graphicData uri="http://schemas.openxmlformats.org/drawingml/2006/table">
            <a:tbl>
              <a:tblPr firstRow="1" bandRow="1">
                <a:tableStyleId>{5C22544A-7EE6-4342-B048-85BDC9FD1C3A}</a:tableStyleId>
              </a:tblPr>
              <a:tblGrid>
                <a:gridCol w="1653540"/>
                <a:gridCol w="9624060"/>
              </a:tblGrid>
              <a:tr h="370840">
                <a:tc>
                  <a:txBody>
                    <a:bodyPr/>
                    <a:lstStyle/>
                    <a:p>
                      <a:r>
                        <a:rPr lang="en-US" sz="2000" b="1" i="0" kern="1200" dirty="0" smtClean="0">
                          <a:solidFill>
                            <a:schemeClr val="lt1"/>
                          </a:solidFill>
                          <a:effectLst/>
                          <a:latin typeface="+mn-lt"/>
                          <a:ea typeface="+mn-ea"/>
                          <a:cs typeface="+mn-cs"/>
                        </a:rPr>
                        <a:t>Auditing Strategy</a:t>
                      </a:r>
                      <a:endParaRPr lang="en-US" sz="2000" dirty="0"/>
                    </a:p>
                  </a:txBody>
                  <a:tcPr/>
                </a:tc>
                <a:tc>
                  <a:txBody>
                    <a:bodyPr/>
                    <a:lstStyle/>
                    <a:p>
                      <a:r>
                        <a:rPr lang="en-US" sz="2000" b="1" i="0" kern="1200" dirty="0" smtClean="0">
                          <a:solidFill>
                            <a:schemeClr val="lt1"/>
                          </a:solidFill>
                          <a:effectLst/>
                          <a:latin typeface="+mn-lt"/>
                          <a:ea typeface="+mn-ea"/>
                          <a:cs typeface="+mn-cs"/>
                        </a:rPr>
                        <a:t>Description</a:t>
                      </a:r>
                      <a:endParaRPr lang="en-US" sz="2000" dirty="0"/>
                    </a:p>
                  </a:txBody>
                  <a:tcPr/>
                </a:tc>
              </a:tr>
              <a:tr h="370840">
                <a:tc>
                  <a:txBody>
                    <a:bodyPr/>
                    <a:lstStyle/>
                    <a:p>
                      <a:r>
                        <a:rPr lang="en-US" sz="2000" b="0" i="0" kern="1200" dirty="0" smtClean="0">
                          <a:solidFill>
                            <a:schemeClr val="dk1"/>
                          </a:solidFill>
                          <a:effectLst/>
                          <a:latin typeface="+mn-lt"/>
                          <a:ea typeface="+mn-ea"/>
                          <a:cs typeface="+mn-cs"/>
                        </a:rPr>
                        <a:t>Default</a:t>
                      </a:r>
                      <a:endParaRPr lang="en-US" sz="2000" dirty="0"/>
                    </a:p>
                  </a:txBody>
                  <a:tcPr/>
                </a:tc>
                <a:tc>
                  <a:txBody>
                    <a:bodyPr/>
                    <a:lstStyle/>
                    <a:p>
                      <a:r>
                        <a:rPr lang="en-US" sz="2000" b="0" i="0" kern="1200" dirty="0" err="1" smtClean="0">
                          <a:solidFill>
                            <a:schemeClr val="dk1"/>
                          </a:solidFill>
                          <a:effectLst/>
                          <a:latin typeface="+mn-lt"/>
                          <a:ea typeface="+mn-ea"/>
                          <a:cs typeface="+mn-cs"/>
                        </a:rPr>
                        <a:t>Envers</a:t>
                      </a:r>
                      <a:r>
                        <a:rPr lang="en-US" sz="2000" b="0" i="0" kern="1200" dirty="0" smtClean="0">
                          <a:solidFill>
                            <a:schemeClr val="dk1"/>
                          </a:solidFill>
                          <a:effectLst/>
                          <a:latin typeface="+mn-lt"/>
                          <a:ea typeface="+mn-ea"/>
                          <a:cs typeface="+mn-cs"/>
                        </a:rPr>
                        <a:t> maintains a column for the revision of the record. Every time a record is inserted or updated, a new record will be inserted into the history table with the revision number retrieved from a database sequence or table.</a:t>
                      </a:r>
                      <a:endParaRPr lang="en-US" sz="2000" dirty="0"/>
                    </a:p>
                  </a:txBody>
                  <a:tcPr/>
                </a:tc>
              </a:tr>
              <a:tr h="370840">
                <a:tc>
                  <a:txBody>
                    <a:bodyPr/>
                    <a:lstStyle/>
                    <a:p>
                      <a:r>
                        <a:rPr lang="en-US" sz="2000" b="0" i="0" kern="1200" dirty="0" smtClean="0">
                          <a:solidFill>
                            <a:schemeClr val="dk1"/>
                          </a:solidFill>
                          <a:effectLst/>
                          <a:latin typeface="+mn-lt"/>
                          <a:ea typeface="+mn-ea"/>
                          <a:cs typeface="+mn-cs"/>
                        </a:rPr>
                        <a:t>Validity audit</a:t>
                      </a:r>
                      <a:endParaRPr lang="en-US" sz="2000" dirty="0"/>
                    </a:p>
                  </a:txBody>
                  <a:tcPr/>
                </a:tc>
                <a:tc>
                  <a:txBody>
                    <a:bodyPr/>
                    <a:lstStyle/>
                    <a:p>
                      <a:r>
                        <a:rPr lang="en-US" sz="2000" b="0" i="0" kern="1200" dirty="0" smtClean="0">
                          <a:solidFill>
                            <a:schemeClr val="dk1"/>
                          </a:solidFill>
                          <a:effectLst/>
                          <a:latin typeface="+mn-lt"/>
                          <a:ea typeface="+mn-ea"/>
                          <a:cs typeface="+mn-cs"/>
                        </a:rPr>
                        <a:t>This strategy stores both the start and end revisions of each history record. Every time a record is inserted or updated, a new record will be inserted into the history table with the start revision number. At the same time, the previous record will be updated with the end revision number. It's also possible to configure </a:t>
                      </a:r>
                      <a:r>
                        <a:rPr lang="en-US" sz="2000" b="0" i="0" kern="1200" dirty="0" err="1" smtClean="0">
                          <a:solidFill>
                            <a:schemeClr val="dk1"/>
                          </a:solidFill>
                          <a:effectLst/>
                          <a:latin typeface="+mn-lt"/>
                          <a:ea typeface="+mn-ea"/>
                          <a:cs typeface="+mn-cs"/>
                        </a:rPr>
                        <a:t>Envers</a:t>
                      </a:r>
                      <a:r>
                        <a:rPr lang="en-US" sz="2000" b="0" i="0" kern="1200" dirty="0" smtClean="0">
                          <a:solidFill>
                            <a:schemeClr val="dk1"/>
                          </a:solidFill>
                          <a:effectLst/>
                          <a:latin typeface="+mn-lt"/>
                          <a:ea typeface="+mn-ea"/>
                          <a:cs typeface="+mn-cs"/>
                        </a:rPr>
                        <a:t> to record the timestamp at which the end revision was updated into the previous history record.</a:t>
                      </a:r>
                      <a:endParaRPr lang="en-US" sz="2000" dirty="0"/>
                    </a:p>
                  </a:txBody>
                  <a:tcPr/>
                </a:tc>
              </a:tr>
            </a:tbl>
          </a:graphicData>
        </a:graphic>
      </p:graphicFrame>
    </p:spTree>
    <p:extLst>
      <p:ext uri="{BB962C8B-B14F-4D97-AF65-F5344CB8AC3E}">
        <p14:creationId xmlns:p14="http://schemas.microsoft.com/office/powerpoint/2010/main" val="17555817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6"/>
            <a:ext cx="10515600" cy="410152"/>
          </a:xfrm>
        </p:spPr>
        <p:txBody>
          <a:bodyPr>
            <a:normAutofit fontScale="90000"/>
          </a:bodyPr>
          <a:lstStyle/>
          <a:p>
            <a:pPr algn="ctr"/>
            <a:r>
              <a:rPr lang="en-US" b="1" dirty="0"/>
              <a:t>Adding Tables for Entity </a:t>
            </a:r>
            <a:r>
              <a:rPr lang="en-US" b="1" dirty="0" smtClean="0"/>
              <a:t>Versioning</a:t>
            </a:r>
            <a:endParaRPr lang="en-US" dirty="0"/>
          </a:p>
        </p:txBody>
      </p:sp>
      <p:sp>
        <p:nvSpPr>
          <p:cNvPr id="3" name="Content Placeholder 2"/>
          <p:cNvSpPr>
            <a:spLocks noGrp="1"/>
          </p:cNvSpPr>
          <p:nvPr>
            <p:ph idx="1"/>
          </p:nvPr>
        </p:nvSpPr>
        <p:spPr>
          <a:xfrm>
            <a:off x="289560" y="777240"/>
            <a:ext cx="11597640" cy="5872941"/>
          </a:xfrm>
        </p:spPr>
        <p:txBody>
          <a:bodyPr>
            <a:noAutofit/>
          </a:bodyPr>
          <a:lstStyle/>
          <a:p>
            <a:r>
              <a:rPr lang="en-US" sz="2400" dirty="0" smtClean="0"/>
              <a:t>To </a:t>
            </a:r>
            <a:r>
              <a:rPr lang="en-US" sz="2400" dirty="0"/>
              <a:t>support entity versioning, we need to add a few tables. First, for each table that the entity (in this case, the </a:t>
            </a:r>
            <a:r>
              <a:rPr lang="en-US" sz="2400" dirty="0" err="1"/>
              <a:t>ContactAudit</a:t>
            </a:r>
            <a:r>
              <a:rPr lang="en-US" sz="2400" dirty="0"/>
              <a:t> entity class) will be versioning, we need to create the corresponding history table. For the versioning of records in the CONTACT_AUDIT table, let's create a history table called CONTACT_AUDIT_H. </a:t>
            </a:r>
            <a:r>
              <a:rPr lang="en-US" sz="2400" dirty="0">
                <a:hlinkClick r:id="rId3"/>
              </a:rPr>
              <a:t>Listing 8-46</a:t>
            </a:r>
            <a:r>
              <a:rPr lang="en-US" sz="2400" dirty="0"/>
              <a:t> shows the table creation script (</a:t>
            </a:r>
            <a:r>
              <a:rPr lang="en-US" sz="2400" dirty="0" err="1"/>
              <a:t>schema.sql</a:t>
            </a:r>
            <a:r>
              <a:rPr lang="en-US" sz="2400" dirty="0" smtClean="0"/>
              <a:t>).</a:t>
            </a:r>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smtClean="0"/>
          </a:p>
          <a:p>
            <a:endParaRPr lang="en-US" sz="2400" dirty="0" smtClean="0"/>
          </a:p>
          <a:p>
            <a:r>
              <a:rPr lang="en-US" sz="2400" dirty="0" smtClean="0"/>
              <a:t>To </a:t>
            </a:r>
            <a:r>
              <a:rPr lang="en-US" sz="2400" dirty="0"/>
              <a:t>support the validity audit strategy, we need to add four columns for each history table (as shown in </a:t>
            </a:r>
            <a:r>
              <a:rPr lang="en-US" sz="2400" dirty="0">
                <a:hlinkClick r:id="rId3"/>
              </a:rPr>
              <a:t>Listing 8-46</a:t>
            </a:r>
            <a:r>
              <a:rPr lang="en-US" sz="2400" dirty="0"/>
              <a:t>). </a:t>
            </a:r>
            <a:r>
              <a:rPr lang="en-US" sz="2400" dirty="0">
                <a:hlinkClick r:id="rId3"/>
              </a:rPr>
              <a:t>Table 8-5</a:t>
            </a:r>
            <a:r>
              <a:rPr lang="en-US" sz="2400" dirty="0"/>
              <a:t> shows the columns and their purposes.</a:t>
            </a:r>
          </a:p>
        </p:txBody>
      </p:sp>
      <p:pic>
        <p:nvPicPr>
          <p:cNvPr id="5" name="Picture 4"/>
          <p:cNvPicPr>
            <a:picLocks noChangeAspect="1"/>
          </p:cNvPicPr>
          <p:nvPr/>
        </p:nvPicPr>
        <p:blipFill>
          <a:blip r:embed="rId4"/>
          <a:stretch>
            <a:fillRect/>
          </a:stretch>
        </p:blipFill>
        <p:spPr>
          <a:xfrm>
            <a:off x="3262746" y="2316480"/>
            <a:ext cx="8091054" cy="3207154"/>
          </a:xfrm>
          <a:prstGeom prst="rect">
            <a:avLst/>
          </a:prstGeom>
        </p:spPr>
      </p:pic>
    </p:spTree>
    <p:extLst>
      <p:ext uri="{BB962C8B-B14F-4D97-AF65-F5344CB8AC3E}">
        <p14:creationId xmlns:p14="http://schemas.microsoft.com/office/powerpoint/2010/main" val="294075730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445"/>
            <a:ext cx="10515600" cy="646257"/>
          </a:xfrm>
        </p:spPr>
        <p:txBody>
          <a:bodyPr>
            <a:normAutofit fontScale="90000"/>
          </a:bodyPr>
          <a:lstStyle/>
          <a:p>
            <a:r>
              <a:rPr lang="en-US" b="1" dirty="0"/>
              <a:t>Table 8-5: Columns Required for History </a:t>
            </a:r>
            <a:r>
              <a:rPr lang="en-US" b="1" dirty="0" smtClean="0"/>
              <a:t>Table</a:t>
            </a:r>
            <a:endParaRPr lang="en-US" dirty="0"/>
          </a:p>
        </p:txBody>
      </p:sp>
      <p:sp>
        <p:nvSpPr>
          <p:cNvPr id="3" name="Content Placeholder 2"/>
          <p:cNvSpPr>
            <a:spLocks noGrp="1"/>
          </p:cNvSpPr>
          <p:nvPr>
            <p:ph idx="1"/>
          </p:nvPr>
        </p:nvSpPr>
        <p:spPr>
          <a:xfrm>
            <a:off x="121920" y="1163782"/>
            <a:ext cx="11902440" cy="5694218"/>
          </a:xfrm>
        </p:spPr>
        <p:txBody>
          <a:bodyPr>
            <a:noAutofit/>
          </a:bodyPr>
          <a:lstStyle/>
          <a:p>
            <a:endParaRPr lang="en-US" sz="1600" b="1" dirty="0" smtClean="0"/>
          </a:p>
          <a:p>
            <a:endParaRPr lang="en-US" sz="1600" b="1" dirty="0"/>
          </a:p>
          <a:p>
            <a:endParaRPr lang="en-US" sz="1600" b="1" dirty="0" smtClean="0"/>
          </a:p>
          <a:p>
            <a:endParaRPr lang="en-US" sz="1600" b="1" dirty="0"/>
          </a:p>
          <a:p>
            <a:endParaRPr lang="en-US" sz="1600" b="1" dirty="0" smtClean="0"/>
          </a:p>
          <a:p>
            <a:r>
              <a:rPr lang="en-US" sz="2400" dirty="0" smtClean="0"/>
              <a:t>Hibernate </a:t>
            </a:r>
            <a:r>
              <a:rPr lang="en-US" sz="2400" dirty="0" err="1"/>
              <a:t>Envers</a:t>
            </a:r>
            <a:r>
              <a:rPr lang="en-US" sz="2400" dirty="0"/>
              <a:t> requires another table for keeping track of the revision number and the timestamp at which each revision was created. The table name should be REVINFO. </a:t>
            </a:r>
            <a:r>
              <a:rPr lang="en-US" sz="2400" dirty="0" smtClean="0"/>
              <a:t>        </a:t>
            </a:r>
            <a:r>
              <a:rPr lang="en-US" sz="2400" dirty="0" smtClean="0">
                <a:hlinkClick r:id="rId3"/>
              </a:rPr>
              <a:t>Listing </a:t>
            </a:r>
            <a:r>
              <a:rPr lang="en-US" sz="2400" dirty="0">
                <a:hlinkClick r:id="rId3"/>
              </a:rPr>
              <a:t>8-47</a:t>
            </a:r>
            <a:r>
              <a:rPr lang="en-US" sz="2400" dirty="0"/>
              <a:t> shows the table creation script (</a:t>
            </a:r>
            <a:r>
              <a:rPr lang="en-US" sz="2400" dirty="0" err="1"/>
              <a:t>schema.sql</a:t>
            </a:r>
            <a:r>
              <a:rPr lang="en-US" sz="2400" dirty="0"/>
              <a:t>).</a:t>
            </a:r>
          </a:p>
          <a:p>
            <a:endParaRPr lang="en-US" sz="2400" b="1" dirty="0" smtClean="0"/>
          </a:p>
          <a:p>
            <a:endParaRPr lang="en-US" sz="2400" dirty="0" smtClean="0"/>
          </a:p>
          <a:p>
            <a:endParaRPr lang="en-US" sz="2400" dirty="0" smtClean="0"/>
          </a:p>
          <a:p>
            <a:r>
              <a:rPr lang="en-US" sz="2400" dirty="0" smtClean="0"/>
              <a:t>The</a:t>
            </a:r>
            <a:r>
              <a:rPr lang="en-US" sz="2400" dirty="0"/>
              <a:t> REV column is for storing each revision number, which will be auto-incremented when a new history record is created. The REVTSTMP column stores the timestamp (in a number format) when the revision was created.</a:t>
            </a:r>
          </a:p>
          <a:p>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3021966901"/>
              </p:ext>
            </p:extLst>
          </p:nvPr>
        </p:nvGraphicFramePr>
        <p:xfrm>
          <a:off x="1016231" y="758182"/>
          <a:ext cx="10453254" cy="2106930"/>
        </p:xfrm>
        <a:graphic>
          <a:graphicData uri="http://schemas.openxmlformats.org/drawingml/2006/table">
            <a:tbl>
              <a:tblPr/>
              <a:tblGrid>
                <a:gridCol w="2961409"/>
                <a:gridCol w="1752600"/>
                <a:gridCol w="5739245"/>
              </a:tblGrid>
              <a:tr h="296153">
                <a:tc>
                  <a:txBody>
                    <a:bodyPr/>
                    <a:lstStyle/>
                    <a:p>
                      <a:pPr algn="l"/>
                      <a:r>
                        <a:rPr lang="en-US" sz="1600" b="1" dirty="0">
                          <a:solidFill>
                            <a:srgbClr val="494B43"/>
                          </a:solidFill>
                          <a:effectLst/>
                          <a:latin typeface="Arial" panose="020B0604020202020204" pitchFamily="34" charset="0"/>
                        </a:rPr>
                        <a:t>Column Type</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600" b="1">
                          <a:solidFill>
                            <a:srgbClr val="494B43"/>
                          </a:solidFill>
                          <a:effectLst/>
                          <a:latin typeface="Arial" panose="020B0604020202020204" pitchFamily="34" charset="0"/>
                        </a:rPr>
                        <a:t>Data Type</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sz="1800" b="1">
                          <a:solidFill>
                            <a:srgbClr val="494B43"/>
                          </a:solidFill>
                          <a:effectLst/>
                          <a:latin typeface="Arial" panose="020B0604020202020204" pitchFamily="34" charset="0"/>
                        </a:rPr>
                        <a:t>Description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292825">
                <a:tc>
                  <a:txBody>
                    <a:bodyPr/>
                    <a:lstStyle/>
                    <a:p>
                      <a:pPr algn="l"/>
                      <a:r>
                        <a:rPr lang="en-US" sz="1600" dirty="0">
                          <a:solidFill>
                            <a:srgbClr val="494B43"/>
                          </a:solidFill>
                          <a:effectLst/>
                          <a:latin typeface="Arial" panose="020B0604020202020204" pitchFamily="34" charset="0"/>
                        </a:rPr>
                        <a:t>AUDIT_REVISION</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INT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800" dirty="0">
                          <a:solidFill>
                            <a:srgbClr val="494B43"/>
                          </a:solidFill>
                          <a:effectLst/>
                          <a:latin typeface="Arial" panose="020B0604020202020204" pitchFamily="34" charset="0"/>
                        </a:rPr>
                        <a:t>The start revision of the history record</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505789">
                <a:tc>
                  <a:txBody>
                    <a:bodyPr/>
                    <a:lstStyle/>
                    <a:p>
                      <a:pPr algn="l"/>
                      <a:r>
                        <a:rPr lang="en-US" sz="1600" dirty="0">
                          <a:solidFill>
                            <a:srgbClr val="494B43"/>
                          </a:solidFill>
                          <a:effectLst/>
                          <a:latin typeface="Arial" panose="020B0604020202020204" pitchFamily="34" charset="0"/>
                        </a:rPr>
                        <a:t>AUDIT_TYPE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INT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800" dirty="0">
                          <a:solidFill>
                            <a:srgbClr val="494B43"/>
                          </a:solidFill>
                          <a:effectLst/>
                          <a:latin typeface="Arial" panose="020B0604020202020204" pitchFamily="34" charset="0"/>
                        </a:rPr>
                        <a:t>The action type, with these possible values:</a:t>
                      </a:r>
                      <a:br>
                        <a:rPr lang="en-US" sz="1800" dirty="0">
                          <a:solidFill>
                            <a:srgbClr val="494B43"/>
                          </a:solidFill>
                          <a:effectLst/>
                          <a:latin typeface="Arial" panose="020B0604020202020204" pitchFamily="34" charset="0"/>
                        </a:rPr>
                      </a:br>
                      <a:r>
                        <a:rPr lang="en-US" sz="1800" dirty="0">
                          <a:solidFill>
                            <a:srgbClr val="494B43"/>
                          </a:solidFill>
                          <a:effectLst/>
                          <a:latin typeface="Arial" panose="020B0604020202020204" pitchFamily="34" charset="0"/>
                        </a:rPr>
                        <a:t>0 - Add, 1 - Modify, 2 - Delete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292825">
                <a:tc>
                  <a:txBody>
                    <a:bodyPr/>
                    <a:lstStyle/>
                    <a:p>
                      <a:pPr algn="l"/>
                      <a:r>
                        <a:rPr lang="en-US" sz="1600" dirty="0">
                          <a:solidFill>
                            <a:srgbClr val="494B43"/>
                          </a:solidFill>
                          <a:effectLst/>
                          <a:latin typeface="Arial" panose="020B0604020202020204" pitchFamily="34" charset="0"/>
                        </a:rPr>
                        <a:t>AUDIT_REVISION_END</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a:solidFill>
                            <a:srgbClr val="494B43"/>
                          </a:solidFill>
                          <a:effectLst/>
                          <a:latin typeface="Arial" panose="020B0604020202020204" pitchFamily="34" charset="0"/>
                        </a:rPr>
                        <a:t>INT</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800">
                          <a:solidFill>
                            <a:srgbClr val="494B43"/>
                          </a:solidFill>
                          <a:effectLst/>
                          <a:latin typeface="Arial" panose="020B0604020202020204" pitchFamily="34" charset="0"/>
                        </a:rPr>
                        <a:t>The end revision of the history record</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r h="292825">
                <a:tc>
                  <a:txBody>
                    <a:bodyPr/>
                    <a:lstStyle/>
                    <a:p>
                      <a:pPr algn="l"/>
                      <a:r>
                        <a:rPr lang="en-US" sz="1600" dirty="0">
                          <a:solidFill>
                            <a:srgbClr val="494B43"/>
                          </a:solidFill>
                          <a:effectLst/>
                          <a:latin typeface="Arial" panose="020B0604020202020204" pitchFamily="34" charset="0"/>
                        </a:rPr>
                        <a:t>AUDIT_REVISION_END_TS</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600" dirty="0">
                          <a:solidFill>
                            <a:srgbClr val="494B43"/>
                          </a:solidFill>
                          <a:effectLst/>
                          <a:latin typeface="Arial" panose="020B0604020202020204" pitchFamily="34" charset="0"/>
                        </a:rPr>
                        <a:t>TIMESTAMP</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sz="1800" dirty="0">
                          <a:solidFill>
                            <a:srgbClr val="494B43"/>
                          </a:solidFill>
                          <a:effectLst/>
                          <a:latin typeface="Arial" panose="020B0604020202020204" pitchFamily="34" charset="0"/>
                        </a:rPr>
                        <a:t>The timestamp at which the end revision was updated</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pic>
        <p:nvPicPr>
          <p:cNvPr id="6" name="Picture 5"/>
          <p:cNvPicPr>
            <a:picLocks noChangeAspect="1"/>
          </p:cNvPicPr>
          <p:nvPr/>
        </p:nvPicPr>
        <p:blipFill>
          <a:blip r:embed="rId4"/>
          <a:stretch>
            <a:fillRect/>
          </a:stretch>
        </p:blipFill>
        <p:spPr>
          <a:xfrm>
            <a:off x="1676400" y="4053840"/>
            <a:ext cx="8077199" cy="1274609"/>
          </a:xfrm>
          <a:prstGeom prst="rect">
            <a:avLst/>
          </a:prstGeom>
        </p:spPr>
      </p:pic>
    </p:spTree>
    <p:extLst>
      <p:ext uri="{BB962C8B-B14F-4D97-AF65-F5344CB8AC3E}">
        <p14:creationId xmlns:p14="http://schemas.microsoft.com/office/powerpoint/2010/main" val="2656987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20040"/>
            <a:ext cx="11018520" cy="5856923"/>
          </a:xfrm>
        </p:spPr>
        <p:txBody>
          <a:bodyPr>
            <a:normAutofit/>
          </a:bodyPr>
          <a:lstStyle/>
          <a:p>
            <a:r>
              <a:rPr lang="en-US" b="1" dirty="0"/>
              <a:t>Configuring </a:t>
            </a:r>
            <a:r>
              <a:rPr lang="en-US" b="1" dirty="0" err="1"/>
              <a:t>EntityManagerFactory</a:t>
            </a:r>
            <a:r>
              <a:rPr lang="en-US" b="1" dirty="0"/>
              <a:t> for Entity Versioning</a:t>
            </a:r>
          </a:p>
          <a:p>
            <a:r>
              <a:rPr lang="en-US" dirty="0"/>
              <a:t>Hibernate </a:t>
            </a:r>
            <a:r>
              <a:rPr lang="en-US" dirty="0" err="1"/>
              <a:t>Envers</a:t>
            </a:r>
            <a:r>
              <a:rPr lang="en-US" dirty="0"/>
              <a:t> is implemented in the form of EJB listeners. </a:t>
            </a:r>
            <a:endParaRPr lang="en-US" dirty="0" smtClean="0"/>
          </a:p>
          <a:p>
            <a:r>
              <a:rPr lang="en-US" dirty="0" smtClean="0"/>
              <a:t>We </a:t>
            </a:r>
            <a:r>
              <a:rPr lang="en-US" dirty="0"/>
              <a:t>can configure those listeners in the </a:t>
            </a:r>
            <a:r>
              <a:rPr lang="en-US" dirty="0" err="1">
                <a:solidFill>
                  <a:srgbClr val="FF0000"/>
                </a:solidFill>
              </a:rPr>
              <a:t>LocalContainerEntityManagerFactory</a:t>
            </a:r>
            <a:r>
              <a:rPr lang="en-US" dirty="0"/>
              <a:t> bean. </a:t>
            </a:r>
            <a:r>
              <a:rPr lang="en-US" dirty="0" smtClean="0"/>
              <a:t>                                                </a:t>
            </a:r>
            <a:r>
              <a:rPr lang="en-US" dirty="0" smtClean="0">
                <a:hlinkClick r:id="rId3"/>
              </a:rPr>
              <a:t>Listing 8-48</a:t>
            </a:r>
            <a:r>
              <a:rPr lang="en-US" dirty="0" smtClean="0"/>
              <a:t> shows </a:t>
            </a:r>
            <a:r>
              <a:rPr lang="en-US" dirty="0"/>
              <a:t>the bean configuration (</a:t>
            </a:r>
            <a:r>
              <a:rPr lang="en-US" dirty="0">
                <a:solidFill>
                  <a:srgbClr val="FF0000"/>
                </a:solidFill>
              </a:rPr>
              <a:t>app-context-annotation.xml</a:t>
            </a:r>
            <a:r>
              <a:rPr lang="en-US" dirty="0"/>
              <a:t>).</a:t>
            </a:r>
          </a:p>
          <a:p>
            <a:endParaRPr lang="en-US" dirty="0"/>
          </a:p>
        </p:txBody>
      </p:sp>
    </p:spTree>
    <p:extLst>
      <p:ext uri="{BB962C8B-B14F-4D97-AF65-F5344CB8AC3E}">
        <p14:creationId xmlns:p14="http://schemas.microsoft.com/office/powerpoint/2010/main" val="27818643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244475"/>
          </a:xfrm>
        </p:spPr>
        <p:txBody>
          <a:bodyPr>
            <a:normAutofit fontScale="90000"/>
          </a:bodyPr>
          <a:lstStyle/>
          <a:p>
            <a:pPr algn="ctr"/>
            <a:r>
              <a:rPr lang="en-US" sz="2400" b="1" dirty="0"/>
              <a:t>Listing 8-48: Configuring Hibernate </a:t>
            </a:r>
            <a:r>
              <a:rPr lang="en-US" sz="2400" b="1" dirty="0" err="1"/>
              <a:t>Envers</a:t>
            </a:r>
            <a:r>
              <a:rPr lang="en-US" sz="2400" b="1" dirty="0"/>
              <a:t> in </a:t>
            </a:r>
            <a:r>
              <a:rPr lang="en-US" sz="2400" b="1" dirty="0" smtClean="0"/>
              <a:t>Spring</a:t>
            </a:r>
            <a:endParaRPr lang="en-US" sz="2400" dirty="0"/>
          </a:p>
        </p:txBody>
      </p:sp>
      <p:pic>
        <p:nvPicPr>
          <p:cNvPr id="4" name="Content Placeholder 3"/>
          <p:cNvPicPr>
            <a:picLocks noGrp="1" noChangeAspect="1"/>
          </p:cNvPicPr>
          <p:nvPr>
            <p:ph idx="1"/>
          </p:nvPr>
        </p:nvPicPr>
        <p:blipFill>
          <a:blip r:embed="rId3"/>
          <a:stretch>
            <a:fillRect/>
          </a:stretch>
        </p:blipFill>
        <p:spPr>
          <a:xfrm>
            <a:off x="243840" y="746760"/>
            <a:ext cx="11384280" cy="5775960"/>
          </a:xfrm>
          <a:prstGeom prst="rect">
            <a:avLst/>
          </a:prstGeom>
        </p:spPr>
      </p:pic>
    </p:spTree>
    <p:extLst>
      <p:ext uri="{BB962C8B-B14F-4D97-AF65-F5344CB8AC3E}">
        <p14:creationId xmlns:p14="http://schemas.microsoft.com/office/powerpoint/2010/main" val="371758790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2245"/>
            <a:ext cx="10515600" cy="290195"/>
          </a:xfrm>
        </p:spPr>
        <p:txBody>
          <a:bodyPr>
            <a:normAutofit fontScale="90000"/>
          </a:bodyPr>
          <a:lstStyle/>
          <a:p>
            <a:endParaRPr lang="en-US"/>
          </a:p>
        </p:txBody>
      </p:sp>
      <p:pic>
        <p:nvPicPr>
          <p:cNvPr id="4" name="Content Placeholder 3"/>
          <p:cNvPicPr>
            <a:picLocks noGrp="1" noChangeAspect="1"/>
          </p:cNvPicPr>
          <p:nvPr>
            <p:ph idx="1"/>
          </p:nvPr>
        </p:nvPicPr>
        <p:blipFill>
          <a:blip r:embed="rId2"/>
          <a:stretch>
            <a:fillRect/>
          </a:stretch>
        </p:blipFill>
        <p:spPr>
          <a:xfrm>
            <a:off x="167640" y="670560"/>
            <a:ext cx="11719559" cy="6035040"/>
          </a:xfrm>
          <a:prstGeom prst="rect">
            <a:avLst/>
          </a:prstGeom>
        </p:spPr>
      </p:pic>
    </p:spTree>
    <p:extLst>
      <p:ext uri="{BB962C8B-B14F-4D97-AF65-F5344CB8AC3E}">
        <p14:creationId xmlns:p14="http://schemas.microsoft.com/office/powerpoint/2010/main" val="375041099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453"/>
            <a:ext cx="10515600" cy="268028"/>
          </a:xfrm>
        </p:spPr>
        <p:txBody>
          <a:bodyPr>
            <a:normAutofit fontScale="90000"/>
          </a:bodyPr>
          <a:lstStyle/>
          <a:p>
            <a:endParaRPr lang="en-US" dirty="0"/>
          </a:p>
        </p:txBody>
      </p:sp>
      <p:sp>
        <p:nvSpPr>
          <p:cNvPr id="3" name="Content Placeholder 2"/>
          <p:cNvSpPr>
            <a:spLocks noGrp="1"/>
          </p:cNvSpPr>
          <p:nvPr>
            <p:ph idx="1"/>
          </p:nvPr>
        </p:nvSpPr>
        <p:spPr>
          <a:xfrm>
            <a:off x="350520" y="716280"/>
            <a:ext cx="11490960" cy="5460683"/>
          </a:xfrm>
        </p:spPr>
        <p:txBody>
          <a:bodyPr>
            <a:normAutofit/>
          </a:bodyPr>
          <a:lstStyle/>
          <a:p>
            <a:r>
              <a:rPr lang="en-US" dirty="0"/>
              <a:t>This particular Spring-managed </a:t>
            </a:r>
            <a:r>
              <a:rPr lang="en-US" dirty="0" err="1"/>
              <a:t>DataSource</a:t>
            </a:r>
            <a:r>
              <a:rPr lang="en-US" dirty="0"/>
              <a:t> is implemented in </a:t>
            </a:r>
            <a:r>
              <a:rPr lang="en-US" dirty="0" err="1"/>
              <a:t>org.apache.commons.dbcp.BasicDataSource</a:t>
            </a:r>
            <a:r>
              <a:rPr lang="en-US" dirty="0"/>
              <a:t>. The most important bit is that the </a:t>
            </a:r>
            <a:r>
              <a:rPr lang="en-US" dirty="0" err="1"/>
              <a:t>dataSource</a:t>
            </a:r>
            <a:r>
              <a:rPr lang="en-US" dirty="0"/>
              <a:t> bean implements </a:t>
            </a:r>
            <a:r>
              <a:rPr lang="en-US" dirty="0" err="1"/>
              <a:t>javax.sql.DataSource</a:t>
            </a:r>
            <a:r>
              <a:rPr lang="en-US" dirty="0"/>
              <a:t>, and you can immediately start using it in your data access classes.</a:t>
            </a:r>
          </a:p>
          <a:p>
            <a:r>
              <a:rPr lang="en-US" dirty="0"/>
              <a:t>Another way to configure a </a:t>
            </a:r>
            <a:r>
              <a:rPr lang="en-US" dirty="0" err="1"/>
              <a:t>dataSource</a:t>
            </a:r>
            <a:r>
              <a:rPr lang="en-US" dirty="0"/>
              <a:t> bean is to use JNDI. If the application you are developing is going to run in a JEE container, you can take advantage of the container-managed connection pooling. To use a JNDI-based data source, you need to change the </a:t>
            </a:r>
            <a:r>
              <a:rPr lang="en-US" dirty="0" err="1"/>
              <a:t>dataSource</a:t>
            </a:r>
            <a:r>
              <a:rPr lang="en-US" dirty="0"/>
              <a:t> bean declaration, as shown in </a:t>
            </a:r>
            <a:r>
              <a:rPr lang="en-US" dirty="0">
                <a:hlinkClick r:id="rId3"/>
              </a:rPr>
              <a:t>Listing 6-13</a:t>
            </a:r>
            <a:r>
              <a:rPr lang="en-US" dirty="0"/>
              <a:t>(datasource-jndi.xml</a:t>
            </a:r>
            <a:r>
              <a:rPr lang="en-US" dirty="0" smtClean="0"/>
              <a:t>).</a:t>
            </a:r>
          </a:p>
          <a:p>
            <a:r>
              <a:rPr lang="en-US" b="1" dirty="0"/>
              <a:t>Listing 6-13: Spring-Managed JNDI </a:t>
            </a:r>
            <a:r>
              <a:rPr lang="en-US" dirty="0" err="1"/>
              <a:t>dataSource</a:t>
            </a:r>
            <a:r>
              <a:rPr lang="en-US" b="1" dirty="0"/>
              <a:t> Bean</a:t>
            </a:r>
            <a:endParaRPr lang="en-US" dirty="0"/>
          </a:p>
          <a:p>
            <a:endParaRPr lang="en-US" sz="2400" dirty="0"/>
          </a:p>
        </p:txBody>
      </p:sp>
      <p:pic>
        <p:nvPicPr>
          <p:cNvPr id="6" name="Picture 5"/>
          <p:cNvPicPr>
            <a:picLocks noChangeAspect="1"/>
          </p:cNvPicPr>
          <p:nvPr/>
        </p:nvPicPr>
        <p:blipFill>
          <a:blip r:embed="rId4"/>
          <a:stretch>
            <a:fillRect/>
          </a:stretch>
        </p:blipFill>
        <p:spPr>
          <a:xfrm>
            <a:off x="563880" y="5094061"/>
            <a:ext cx="10942320" cy="1082901"/>
          </a:xfrm>
          <a:prstGeom prst="rect">
            <a:avLst/>
          </a:prstGeom>
        </p:spPr>
      </p:pic>
    </p:spTree>
    <p:extLst>
      <p:ext uri="{BB962C8B-B14F-4D97-AF65-F5344CB8AC3E}">
        <p14:creationId xmlns:p14="http://schemas.microsoft.com/office/powerpoint/2010/main" val="372699076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259715"/>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853440"/>
            <a:ext cx="10911840" cy="5715000"/>
          </a:xfrm>
          <a:prstGeom prst="rect">
            <a:avLst/>
          </a:prstGeom>
        </p:spPr>
      </p:pic>
    </p:spTree>
    <p:extLst>
      <p:ext uri="{BB962C8B-B14F-4D97-AF65-F5344CB8AC3E}">
        <p14:creationId xmlns:p14="http://schemas.microsoft.com/office/powerpoint/2010/main" val="36029347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The </a:t>
            </a:r>
            <a:r>
              <a:rPr lang="en-US" dirty="0" err="1"/>
              <a:t>Envers</a:t>
            </a:r>
            <a:r>
              <a:rPr lang="en-US" dirty="0"/>
              <a:t> audit event listener </a:t>
            </a:r>
            <a:r>
              <a:rPr lang="en-US" dirty="0">
                <a:solidFill>
                  <a:srgbClr val="FF0000"/>
                </a:solidFill>
              </a:rPr>
              <a:t>(</a:t>
            </a:r>
            <a:r>
              <a:rPr lang="en-US" dirty="0" err="1">
                <a:solidFill>
                  <a:srgbClr val="FF0000"/>
                </a:solidFill>
              </a:rPr>
              <a:t>org.hibernate.envers.event.AuditEventListener</a:t>
            </a:r>
            <a:r>
              <a:rPr lang="en-US" dirty="0">
                <a:solidFill>
                  <a:srgbClr val="FF0000"/>
                </a:solidFill>
              </a:rPr>
              <a:t>)</a:t>
            </a:r>
            <a:r>
              <a:rPr lang="en-US" dirty="0"/>
              <a:t> is attached to various persistence events. </a:t>
            </a:r>
            <a:endParaRPr lang="en-US" dirty="0" smtClean="0"/>
          </a:p>
          <a:p>
            <a:r>
              <a:rPr lang="en-US" dirty="0" smtClean="0"/>
              <a:t>The </a:t>
            </a:r>
            <a:r>
              <a:rPr lang="en-US" dirty="0"/>
              <a:t>listener intercepts the events post-insert, post-update, or post-delete and clones the pre-update snapshot of the entity class into the history table. </a:t>
            </a:r>
            <a:endParaRPr lang="en-US" dirty="0" smtClean="0"/>
          </a:p>
          <a:p>
            <a:r>
              <a:rPr lang="en-US" dirty="0" smtClean="0"/>
              <a:t>The </a:t>
            </a:r>
            <a:r>
              <a:rPr lang="en-US" dirty="0"/>
              <a:t>listener is also attached to those association update events </a:t>
            </a:r>
            <a:r>
              <a:rPr lang="en-US" dirty="0">
                <a:solidFill>
                  <a:srgbClr val="FF0000"/>
                </a:solidFill>
              </a:rPr>
              <a:t>(pre-collection-update, pre-collection-remove, and pre-collection-recreate)</a:t>
            </a:r>
            <a:r>
              <a:rPr lang="en-US" dirty="0"/>
              <a:t> for handling the update operations of the entity class's associations. </a:t>
            </a:r>
            <a:endParaRPr lang="en-US" dirty="0" smtClean="0"/>
          </a:p>
          <a:p>
            <a:r>
              <a:rPr lang="en-US" dirty="0" err="1" smtClean="0"/>
              <a:t>Envers</a:t>
            </a:r>
            <a:r>
              <a:rPr lang="en-US" dirty="0" smtClean="0"/>
              <a:t> </a:t>
            </a:r>
            <a:r>
              <a:rPr lang="en-US" dirty="0"/>
              <a:t>is capable of keeping the history of the entities within an association (for example one-to-many or many-to-many).</a:t>
            </a:r>
          </a:p>
          <a:p>
            <a:r>
              <a:rPr lang="en-US" dirty="0"/>
              <a:t>A few properties are also defined for Hibernate </a:t>
            </a:r>
            <a:r>
              <a:rPr lang="en-US" dirty="0" err="1"/>
              <a:t>Envers</a:t>
            </a:r>
            <a:r>
              <a:rPr lang="en-US" dirty="0"/>
              <a:t>, which are summarized in </a:t>
            </a:r>
            <a:r>
              <a:rPr lang="en-US" dirty="0">
                <a:hlinkClick r:id="rId2"/>
              </a:rPr>
              <a:t>Table 8-6</a:t>
            </a:r>
            <a:r>
              <a:rPr lang="en-US" dirty="0"/>
              <a:t> (the prefix of the properties, </a:t>
            </a:r>
            <a:r>
              <a:rPr lang="en-US" dirty="0" err="1"/>
              <a:t>org.hibernate.envers</a:t>
            </a:r>
            <a:r>
              <a:rPr lang="en-US" dirty="0"/>
              <a:t>, is omitted for clarity).</a:t>
            </a:r>
          </a:p>
          <a:p>
            <a:endParaRPr lang="en-US" dirty="0"/>
          </a:p>
          <a:p>
            <a:endParaRPr lang="en-US" dirty="0"/>
          </a:p>
        </p:txBody>
      </p:sp>
    </p:spTree>
    <p:extLst>
      <p:ext uri="{BB962C8B-B14F-4D97-AF65-F5344CB8AC3E}">
        <p14:creationId xmlns:p14="http://schemas.microsoft.com/office/powerpoint/2010/main" val="169112142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39"/>
            <a:ext cx="10515600" cy="379123"/>
          </a:xfrm>
        </p:spPr>
        <p:txBody>
          <a:bodyPr>
            <a:noAutofit/>
          </a:bodyPr>
          <a:lstStyle/>
          <a:p>
            <a:pPr algn="ctr"/>
            <a:r>
              <a:rPr lang="en-US" sz="2000" b="1" dirty="0" smtClean="0"/>
              <a:t>Table </a:t>
            </a:r>
            <a:r>
              <a:rPr lang="en-US" sz="2000" b="1" dirty="0"/>
              <a:t>8-6: Properties for Hibernate </a:t>
            </a:r>
            <a:r>
              <a:rPr lang="en-US" sz="2000" b="1" dirty="0" err="1" smtClean="0"/>
              <a:t>Envers</a:t>
            </a:r>
            <a:endParaRPr lang="en-US" sz="2000" dirty="0"/>
          </a:p>
        </p:txBody>
      </p:sp>
      <p:sp>
        <p:nvSpPr>
          <p:cNvPr id="3" name="Content Placeholder 2"/>
          <p:cNvSpPr>
            <a:spLocks noGrp="1"/>
          </p:cNvSpPr>
          <p:nvPr>
            <p:ph idx="1"/>
          </p:nvPr>
        </p:nvSpPr>
        <p:spPr/>
        <p:txBody>
          <a:bodyPr>
            <a:normAutofit/>
          </a:bodyPr>
          <a:lstStyle/>
          <a:p>
            <a:pPr marL="0" indent="0">
              <a:buNone/>
            </a:pPr>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endParaRPr lang="en-US" b="1" dirty="0" smtClean="0"/>
          </a:p>
          <a:p>
            <a:endParaRPr lang="en-US" b="1" dirty="0" smtClean="0"/>
          </a:p>
          <a:p>
            <a:endParaRPr lang="en-US" b="1"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1813585"/>
              </p:ext>
            </p:extLst>
          </p:nvPr>
        </p:nvGraphicFramePr>
        <p:xfrm>
          <a:off x="243840" y="355600"/>
          <a:ext cx="11490960" cy="6233160"/>
        </p:xfrm>
        <a:graphic>
          <a:graphicData uri="http://schemas.openxmlformats.org/drawingml/2006/table">
            <a:tbl>
              <a:tblPr firstRow="1" bandRow="1">
                <a:tableStyleId>{5C22544A-7EE6-4342-B048-85BDC9FD1C3A}</a:tableStyleId>
              </a:tblPr>
              <a:tblGrid>
                <a:gridCol w="5394960"/>
                <a:gridCol w="6096000"/>
              </a:tblGrid>
              <a:tr h="370840">
                <a:tc>
                  <a:txBody>
                    <a:bodyPr/>
                    <a:lstStyle/>
                    <a:p>
                      <a:r>
                        <a:rPr lang="en-US" sz="1800" b="1" i="0" kern="1200" dirty="0" smtClean="0">
                          <a:solidFill>
                            <a:schemeClr val="lt1"/>
                          </a:solidFill>
                          <a:effectLst/>
                          <a:latin typeface="+mn-lt"/>
                          <a:ea typeface="+mn-ea"/>
                          <a:cs typeface="+mn-cs"/>
                        </a:rPr>
                        <a:t>Column Type</a:t>
                      </a:r>
                      <a:endParaRPr lang="en-US" dirty="0"/>
                    </a:p>
                  </a:txBody>
                  <a:tcPr/>
                </a:tc>
                <a:tc>
                  <a:txBody>
                    <a:bodyPr/>
                    <a:lstStyle/>
                    <a:p>
                      <a:r>
                        <a:rPr lang="en-US" sz="1800" b="1" i="0" kern="1200" dirty="0" smtClean="0">
                          <a:solidFill>
                            <a:schemeClr val="lt1"/>
                          </a:solidFill>
                          <a:effectLst/>
                          <a:latin typeface="+mn-lt"/>
                          <a:ea typeface="+mn-ea"/>
                          <a:cs typeface="+mn-cs"/>
                        </a:rPr>
                        <a:t>Description</a:t>
                      </a:r>
                      <a:endParaRPr lang="en-US" dirty="0"/>
                    </a:p>
                  </a:txBody>
                  <a:tcPr/>
                </a:tc>
              </a:tr>
              <a:tr h="370840">
                <a:tc>
                  <a:txBody>
                    <a:bodyPr/>
                    <a:lstStyle/>
                    <a:p>
                      <a:r>
                        <a:rPr lang="en-US" sz="1800" b="0" i="0" kern="1200" dirty="0" err="1" smtClean="0">
                          <a:solidFill>
                            <a:schemeClr val="dk1"/>
                          </a:solidFill>
                          <a:effectLst/>
                          <a:latin typeface="+mn-lt"/>
                          <a:ea typeface="+mn-ea"/>
                          <a:cs typeface="+mn-cs"/>
                        </a:rPr>
                        <a:t>audit_table_suffix</a:t>
                      </a:r>
                      <a:endParaRPr lang="en-US" dirty="0"/>
                    </a:p>
                  </a:txBody>
                  <a:tcPr/>
                </a:tc>
                <a:tc>
                  <a:txBody>
                    <a:bodyPr/>
                    <a:lstStyle/>
                    <a:p>
                      <a:r>
                        <a:rPr lang="en-US" sz="1800" b="0" i="0" kern="1200" dirty="0" smtClean="0">
                          <a:solidFill>
                            <a:schemeClr val="dk1"/>
                          </a:solidFill>
                          <a:effectLst/>
                          <a:latin typeface="+mn-lt"/>
                          <a:ea typeface="+mn-ea"/>
                          <a:cs typeface="+mn-cs"/>
                        </a:rPr>
                        <a:t>The table name suffix for the versioned entity. For example, for the entity class </a:t>
                      </a:r>
                      <a:r>
                        <a:rPr lang="en-US" dirty="0" err="1" smtClean="0"/>
                        <a:t>ContactAudit</a:t>
                      </a:r>
                      <a:r>
                        <a:rPr lang="en-US" sz="1800" b="0" i="0" kern="1200" dirty="0" smtClean="0">
                          <a:solidFill>
                            <a:schemeClr val="dk1"/>
                          </a:solidFill>
                          <a:effectLst/>
                          <a:latin typeface="+mn-lt"/>
                          <a:ea typeface="+mn-ea"/>
                          <a:cs typeface="+mn-cs"/>
                        </a:rPr>
                        <a:t>, which is mapped to the </a:t>
                      </a:r>
                      <a:r>
                        <a:rPr lang="en-US" dirty="0" smtClean="0"/>
                        <a:t>CONTACT_AUDIT</a:t>
                      </a:r>
                      <a:r>
                        <a:rPr lang="en-US" sz="1800" b="0" i="0" kern="1200" dirty="0" smtClean="0">
                          <a:solidFill>
                            <a:schemeClr val="dk1"/>
                          </a:solidFill>
                          <a:effectLst/>
                          <a:latin typeface="+mn-lt"/>
                          <a:ea typeface="+mn-ea"/>
                          <a:cs typeface="+mn-cs"/>
                        </a:rPr>
                        <a:t> table, </a:t>
                      </a:r>
                      <a:r>
                        <a:rPr lang="en-US" sz="1800" b="0" i="0" kern="1200" dirty="0" err="1" smtClean="0">
                          <a:solidFill>
                            <a:schemeClr val="dk1"/>
                          </a:solidFill>
                          <a:effectLst/>
                          <a:latin typeface="+mn-lt"/>
                          <a:ea typeface="+mn-ea"/>
                          <a:cs typeface="+mn-cs"/>
                        </a:rPr>
                        <a:t>Envers</a:t>
                      </a:r>
                      <a:r>
                        <a:rPr lang="en-US" sz="1800" b="0" i="0" kern="1200" dirty="0" smtClean="0">
                          <a:solidFill>
                            <a:schemeClr val="dk1"/>
                          </a:solidFill>
                          <a:effectLst/>
                          <a:latin typeface="+mn-lt"/>
                          <a:ea typeface="+mn-ea"/>
                          <a:cs typeface="+mn-cs"/>
                        </a:rPr>
                        <a:t> will keep the history in the table </a:t>
                      </a:r>
                      <a:r>
                        <a:rPr lang="en-US" dirty="0" smtClean="0"/>
                        <a:t>CONTACT_AUDIT_H</a:t>
                      </a:r>
                      <a:r>
                        <a:rPr lang="en-US" sz="1800" b="0" i="0" kern="1200" dirty="0" smtClean="0">
                          <a:solidFill>
                            <a:schemeClr val="dk1"/>
                          </a:solidFill>
                          <a:effectLst/>
                          <a:latin typeface="+mn-lt"/>
                          <a:ea typeface="+mn-ea"/>
                          <a:cs typeface="+mn-cs"/>
                        </a:rPr>
                        <a:t>, since we defined the value </a:t>
                      </a:r>
                      <a:r>
                        <a:rPr lang="en-US" dirty="0" smtClean="0"/>
                        <a:t>_H</a:t>
                      </a:r>
                      <a:r>
                        <a:rPr lang="en-US" sz="1800" b="0" i="0" kern="1200" dirty="0" smtClean="0">
                          <a:solidFill>
                            <a:schemeClr val="dk1"/>
                          </a:solidFill>
                          <a:effectLst/>
                          <a:latin typeface="+mn-lt"/>
                          <a:ea typeface="+mn-ea"/>
                          <a:cs typeface="+mn-cs"/>
                        </a:rPr>
                        <a:t> for the property.</a:t>
                      </a:r>
                      <a:endParaRPr lang="en-US" dirty="0"/>
                    </a:p>
                  </a:txBody>
                  <a:tcPr/>
                </a:tc>
              </a:tr>
              <a:tr h="370840">
                <a:tc>
                  <a:txBody>
                    <a:bodyPr/>
                    <a:lstStyle/>
                    <a:p>
                      <a:r>
                        <a:rPr lang="en-US" sz="1800" b="0" i="0" kern="1200" dirty="0" err="1" smtClean="0">
                          <a:solidFill>
                            <a:schemeClr val="dk1"/>
                          </a:solidFill>
                          <a:effectLst/>
                          <a:latin typeface="+mn-lt"/>
                          <a:ea typeface="+mn-ea"/>
                          <a:cs typeface="+mn-cs"/>
                        </a:rPr>
                        <a:t>revision_field_name</a:t>
                      </a:r>
                      <a:endParaRPr lang="en-US" dirty="0"/>
                    </a:p>
                  </a:txBody>
                  <a:tcPr/>
                </a:tc>
                <a:tc>
                  <a:txBody>
                    <a:bodyPr/>
                    <a:lstStyle/>
                    <a:p>
                      <a:r>
                        <a:rPr lang="en-US" sz="1800" b="0" i="0" kern="1200" dirty="0" smtClean="0">
                          <a:solidFill>
                            <a:schemeClr val="dk1"/>
                          </a:solidFill>
                          <a:effectLst/>
                          <a:latin typeface="+mn-lt"/>
                          <a:ea typeface="+mn-ea"/>
                          <a:cs typeface="+mn-cs"/>
                        </a:rPr>
                        <a:t>The history table's column for storing the revision number for each history record.</a:t>
                      </a:r>
                      <a:endParaRPr lang="en-US" dirty="0"/>
                    </a:p>
                  </a:txBody>
                  <a:tcPr/>
                </a:tc>
              </a:tr>
              <a:tr h="370840">
                <a:tc>
                  <a:txBody>
                    <a:bodyPr/>
                    <a:lstStyle/>
                    <a:p>
                      <a:r>
                        <a:rPr lang="en-US" sz="1800" b="0" i="0" kern="1200" dirty="0" err="1" smtClean="0">
                          <a:solidFill>
                            <a:schemeClr val="dk1"/>
                          </a:solidFill>
                          <a:effectLst/>
                          <a:latin typeface="+mn-lt"/>
                          <a:ea typeface="+mn-ea"/>
                          <a:cs typeface="+mn-cs"/>
                        </a:rPr>
                        <a:t>revision_type_field_name</a:t>
                      </a:r>
                      <a:endParaRPr lang="en-US" dirty="0"/>
                    </a:p>
                  </a:txBody>
                  <a:tcPr/>
                </a:tc>
                <a:tc>
                  <a:txBody>
                    <a:bodyPr/>
                    <a:lstStyle/>
                    <a:p>
                      <a:r>
                        <a:rPr lang="en-US" sz="1800" b="0" i="0" kern="1200" dirty="0" smtClean="0">
                          <a:solidFill>
                            <a:schemeClr val="dk1"/>
                          </a:solidFill>
                          <a:effectLst/>
                          <a:latin typeface="+mn-lt"/>
                          <a:ea typeface="+mn-ea"/>
                          <a:cs typeface="+mn-cs"/>
                        </a:rPr>
                        <a:t>The history table's column for storing the update action type.</a:t>
                      </a:r>
                      <a:endParaRPr lang="en-US" dirty="0"/>
                    </a:p>
                  </a:txBody>
                  <a:tcPr/>
                </a:tc>
              </a:tr>
              <a:tr h="370840">
                <a:tc>
                  <a:txBody>
                    <a:bodyPr/>
                    <a:lstStyle/>
                    <a:p>
                      <a:r>
                        <a:rPr lang="en-US" sz="1800" b="0" i="0" kern="1200" dirty="0" err="1" smtClean="0">
                          <a:solidFill>
                            <a:schemeClr val="dk1"/>
                          </a:solidFill>
                          <a:effectLst/>
                          <a:latin typeface="+mn-lt"/>
                          <a:ea typeface="+mn-ea"/>
                          <a:cs typeface="+mn-cs"/>
                        </a:rPr>
                        <a:t>audit_strategy</a:t>
                      </a:r>
                      <a:endParaRPr lang="en-US" dirty="0"/>
                    </a:p>
                  </a:txBody>
                  <a:tcPr/>
                </a:tc>
                <a:tc>
                  <a:txBody>
                    <a:bodyPr/>
                    <a:lstStyle/>
                    <a:p>
                      <a:r>
                        <a:rPr lang="en-US" sz="1800" b="0" i="0" kern="1200" dirty="0" smtClean="0">
                          <a:solidFill>
                            <a:schemeClr val="dk1"/>
                          </a:solidFill>
                          <a:effectLst/>
                          <a:latin typeface="+mn-lt"/>
                          <a:ea typeface="+mn-ea"/>
                          <a:cs typeface="+mn-cs"/>
                        </a:rPr>
                        <a:t>The audit strategy to use for entity versioning.</a:t>
                      </a:r>
                      <a:endParaRPr lang="en-US" dirty="0"/>
                    </a:p>
                  </a:txBody>
                  <a:tcPr/>
                </a:tc>
              </a:tr>
              <a:tr h="370840">
                <a:tc>
                  <a:txBody>
                    <a:bodyPr/>
                    <a:lstStyle/>
                    <a:p>
                      <a:r>
                        <a:rPr lang="en-US" sz="1800" b="0" i="0" kern="1200" dirty="0" err="1" smtClean="0">
                          <a:solidFill>
                            <a:schemeClr val="dk1"/>
                          </a:solidFill>
                          <a:effectLst/>
                          <a:latin typeface="+mn-lt"/>
                          <a:ea typeface="+mn-ea"/>
                          <a:cs typeface="+mn-cs"/>
                        </a:rPr>
                        <a:t>audit_strategy_validity_end_rev_field_name</a:t>
                      </a:r>
                      <a:endParaRPr lang="en-US" dirty="0"/>
                    </a:p>
                  </a:txBody>
                  <a:tcPr/>
                </a:tc>
                <a:tc>
                  <a:txBody>
                    <a:bodyPr/>
                    <a:lstStyle/>
                    <a:p>
                      <a:r>
                        <a:rPr lang="en-US" sz="1800" b="0" i="0" kern="1200" dirty="0" smtClean="0">
                          <a:solidFill>
                            <a:schemeClr val="dk1"/>
                          </a:solidFill>
                          <a:effectLst/>
                          <a:latin typeface="+mn-lt"/>
                          <a:ea typeface="+mn-ea"/>
                          <a:cs typeface="+mn-cs"/>
                        </a:rPr>
                        <a:t>The history table's column for storing the end revision number for each history record. Required only when using the validity audit strategy.</a:t>
                      </a:r>
                      <a:endParaRPr lang="en-US" dirty="0"/>
                    </a:p>
                  </a:txBody>
                  <a:tcPr/>
                </a:tc>
              </a:tr>
              <a:tr h="370840">
                <a:tc>
                  <a:txBody>
                    <a:bodyPr/>
                    <a:lstStyle/>
                    <a:p>
                      <a:r>
                        <a:rPr lang="en-US" sz="1800" b="0" i="0" kern="1200" dirty="0" err="1" smtClean="0">
                          <a:solidFill>
                            <a:schemeClr val="dk1"/>
                          </a:solidFill>
                          <a:effectLst/>
                          <a:latin typeface="+mn-lt"/>
                          <a:ea typeface="+mn-ea"/>
                          <a:cs typeface="+mn-cs"/>
                        </a:rPr>
                        <a:t>audit_strategy_validity_store_revend_timestamp</a:t>
                      </a:r>
                      <a:endParaRPr lang="en-US" dirty="0"/>
                    </a:p>
                  </a:txBody>
                  <a:tcPr/>
                </a:tc>
                <a:tc>
                  <a:txBody>
                    <a:bodyPr/>
                    <a:lstStyle/>
                    <a:p>
                      <a:r>
                        <a:rPr lang="en-US" sz="1800" b="0" i="0" kern="1200" dirty="0" smtClean="0">
                          <a:solidFill>
                            <a:schemeClr val="dk1"/>
                          </a:solidFill>
                          <a:effectLst/>
                          <a:latin typeface="+mn-lt"/>
                          <a:ea typeface="+mn-ea"/>
                          <a:cs typeface="+mn-cs"/>
                        </a:rPr>
                        <a:t>Whether to store the timestamp when the end revision number for each history record is updated. Required only when using the validity audit strategy.</a:t>
                      </a:r>
                      <a:endParaRPr lang="en-US" dirty="0"/>
                    </a:p>
                  </a:txBody>
                  <a:tcPr/>
                </a:tc>
              </a:tr>
              <a:tr h="370840">
                <a:tc>
                  <a:txBody>
                    <a:bodyPr/>
                    <a:lstStyle/>
                    <a:p>
                      <a:r>
                        <a:rPr lang="en-US" sz="1800" b="0" i="0" kern="1200" dirty="0" err="1" smtClean="0">
                          <a:solidFill>
                            <a:schemeClr val="dk1"/>
                          </a:solidFill>
                          <a:effectLst/>
                          <a:latin typeface="+mn-lt"/>
                          <a:ea typeface="+mn-ea"/>
                          <a:cs typeface="+mn-cs"/>
                        </a:rPr>
                        <a:t>audit_strategy_validity_revend_timestamp_field_name</a:t>
                      </a:r>
                      <a:endParaRPr lang="en-US" dirty="0"/>
                    </a:p>
                  </a:txBody>
                  <a:tcPr/>
                </a:tc>
                <a:tc>
                  <a:txBody>
                    <a:bodyPr/>
                    <a:lstStyle/>
                    <a:p>
                      <a:r>
                        <a:rPr lang="en-US" sz="1800" b="0" i="0" kern="1200" dirty="0" smtClean="0">
                          <a:solidFill>
                            <a:schemeClr val="dk1"/>
                          </a:solidFill>
                          <a:effectLst/>
                          <a:latin typeface="+mn-lt"/>
                          <a:ea typeface="+mn-ea"/>
                          <a:cs typeface="+mn-cs"/>
                        </a:rPr>
                        <a:t>The history table's column for storing the timestamp when the end revision number for each history record is updated. Required only when using the validity audit strategy and the previous property is set to </a:t>
                      </a:r>
                      <a:r>
                        <a:rPr lang="en-US" dirty="0" smtClean="0"/>
                        <a:t>true</a:t>
                      </a:r>
                      <a:r>
                        <a:rPr lang="en-US" sz="1800" b="0" i="0" kern="1200" dirty="0" smtClean="0">
                          <a:solidFill>
                            <a:schemeClr val="dk1"/>
                          </a:solidFill>
                          <a:effectLst/>
                          <a:latin typeface="+mn-lt"/>
                          <a:ea typeface="+mn-ea"/>
                          <a:cs typeface="+mn-cs"/>
                        </a:rPr>
                        <a:t>.</a:t>
                      </a:r>
                      <a:endParaRPr lang="en-US" dirty="0"/>
                    </a:p>
                  </a:txBody>
                  <a:tcPr/>
                </a:tc>
              </a:tr>
            </a:tbl>
          </a:graphicData>
        </a:graphic>
      </p:graphicFrame>
    </p:spTree>
    <p:extLst>
      <p:ext uri="{BB962C8B-B14F-4D97-AF65-F5344CB8AC3E}">
        <p14:creationId xmlns:p14="http://schemas.microsoft.com/office/powerpoint/2010/main" val="45062894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Enabling Entity Versioning and History Retrieval</a:t>
            </a:r>
          </a:p>
          <a:p>
            <a:r>
              <a:rPr lang="en-US" b="1" dirty="0"/>
              <a:t> </a:t>
            </a:r>
            <a:r>
              <a:rPr lang="en-US" dirty="0"/>
              <a:t>To enable versioning of an entity, just annotate the entity class with @Audited. </a:t>
            </a:r>
            <a:endParaRPr lang="en-US" dirty="0" smtClean="0"/>
          </a:p>
          <a:p>
            <a:r>
              <a:rPr lang="en-US" dirty="0" smtClean="0">
                <a:hlinkClick r:id="rId2"/>
              </a:rPr>
              <a:t>Listing </a:t>
            </a:r>
            <a:r>
              <a:rPr lang="en-US" dirty="0">
                <a:hlinkClick r:id="rId2"/>
              </a:rPr>
              <a:t>8-49</a:t>
            </a:r>
            <a:r>
              <a:rPr lang="en-US" dirty="0"/>
              <a:t> shows the </a:t>
            </a:r>
            <a:r>
              <a:rPr lang="en-US" dirty="0" err="1"/>
              <a:t>ContactAudit</a:t>
            </a:r>
            <a:r>
              <a:rPr lang="en-US" dirty="0"/>
              <a:t> entity class with the annotation applied.</a:t>
            </a:r>
            <a:r>
              <a:rPr lang="en-US" b="1" dirty="0"/>
              <a:t/>
            </a:r>
            <a:br>
              <a:rPr lang="en-US" b="1" dirty="0"/>
            </a:br>
            <a:endParaRPr lang="en-US" b="1" dirty="0"/>
          </a:p>
          <a:p>
            <a:endParaRPr lang="en-US" dirty="0"/>
          </a:p>
        </p:txBody>
      </p:sp>
    </p:spTree>
    <p:extLst>
      <p:ext uri="{BB962C8B-B14F-4D97-AF65-F5344CB8AC3E}">
        <p14:creationId xmlns:p14="http://schemas.microsoft.com/office/powerpoint/2010/main" val="95688714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445"/>
            <a:ext cx="10515600" cy="320675"/>
          </a:xfrm>
        </p:spPr>
        <p:txBody>
          <a:bodyPr>
            <a:normAutofit fontScale="90000"/>
          </a:bodyPr>
          <a:lstStyle/>
          <a:p>
            <a:pPr algn="ctr"/>
            <a:r>
              <a:rPr lang="en-US" sz="3200" b="1" dirty="0"/>
              <a:t>Listing 8-49: The </a:t>
            </a:r>
            <a:r>
              <a:rPr lang="en-US" sz="3200" dirty="0" err="1"/>
              <a:t>ContactAudit</a:t>
            </a:r>
            <a:r>
              <a:rPr lang="en-US" sz="3200" b="1" dirty="0"/>
              <a:t> </a:t>
            </a:r>
            <a:r>
              <a:rPr lang="en-US" sz="3200" b="1" dirty="0" smtClean="0"/>
              <a:t>Class</a:t>
            </a:r>
            <a:endParaRPr lang="en-US" sz="3200" dirty="0"/>
          </a:p>
        </p:txBody>
      </p:sp>
      <p:pic>
        <p:nvPicPr>
          <p:cNvPr id="4" name="Content Placeholder 3"/>
          <p:cNvPicPr>
            <a:picLocks noGrp="1" noChangeAspect="1"/>
          </p:cNvPicPr>
          <p:nvPr>
            <p:ph idx="1"/>
          </p:nvPr>
        </p:nvPicPr>
        <p:blipFill>
          <a:blip r:embed="rId3"/>
          <a:stretch>
            <a:fillRect/>
          </a:stretch>
        </p:blipFill>
        <p:spPr>
          <a:xfrm>
            <a:off x="838200" y="838200"/>
            <a:ext cx="10774679" cy="5338763"/>
          </a:xfrm>
          <a:prstGeom prst="rect">
            <a:avLst/>
          </a:prstGeom>
        </p:spPr>
      </p:pic>
    </p:spTree>
    <p:extLst>
      <p:ext uri="{BB962C8B-B14F-4D97-AF65-F5344CB8AC3E}">
        <p14:creationId xmlns:p14="http://schemas.microsoft.com/office/powerpoint/2010/main" val="151252213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305435"/>
          </a:xfrm>
        </p:spPr>
        <p:txBody>
          <a:bodyPr>
            <a:normAutofit fontScale="90000"/>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685800"/>
            <a:ext cx="10323285" cy="5928360"/>
          </a:xfrm>
          <a:prstGeom prst="rect">
            <a:avLst/>
          </a:prstGeom>
        </p:spPr>
      </p:pic>
    </p:spTree>
    <p:extLst>
      <p:ext uri="{BB962C8B-B14F-4D97-AF65-F5344CB8AC3E}">
        <p14:creationId xmlns:p14="http://schemas.microsoft.com/office/powerpoint/2010/main" val="28255052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309995"/>
          </a:xfrm>
          <a:prstGeom prst="rect">
            <a:avLst/>
          </a:prstGeom>
        </p:spPr>
      </p:pic>
    </p:spTree>
    <p:extLst>
      <p:ext uri="{BB962C8B-B14F-4D97-AF65-F5344CB8AC3E}">
        <p14:creationId xmlns:p14="http://schemas.microsoft.com/office/powerpoint/2010/main" val="55027775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8925"/>
            <a:ext cx="10515600" cy="366395"/>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899160"/>
            <a:ext cx="10515600" cy="5638800"/>
          </a:xfrm>
          <a:prstGeom prst="rect">
            <a:avLst/>
          </a:prstGeom>
        </p:spPr>
      </p:pic>
    </p:spTree>
    <p:extLst>
      <p:ext uri="{BB962C8B-B14F-4D97-AF65-F5344CB8AC3E}">
        <p14:creationId xmlns:p14="http://schemas.microsoft.com/office/powerpoint/2010/main" val="86899384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3130"/>
          </a:xfrm>
        </p:spPr>
        <p:txBody>
          <a:bodyPr>
            <a:normAutofit fontScale="90000"/>
          </a:bodyPr>
          <a:lstStyle/>
          <a:p>
            <a:endParaRPr lang="en-US" dirty="0"/>
          </a:p>
        </p:txBody>
      </p:sp>
      <p:sp>
        <p:nvSpPr>
          <p:cNvPr id="3" name="Content Placeholder 2"/>
          <p:cNvSpPr>
            <a:spLocks noGrp="1"/>
          </p:cNvSpPr>
          <p:nvPr>
            <p:ph idx="1"/>
          </p:nvPr>
        </p:nvSpPr>
        <p:spPr>
          <a:xfrm>
            <a:off x="838200" y="1052945"/>
            <a:ext cx="10515600" cy="5124018"/>
          </a:xfrm>
        </p:spPr>
        <p:txBody>
          <a:bodyPr>
            <a:normAutofit/>
          </a:bodyPr>
          <a:lstStyle/>
          <a:p>
            <a:r>
              <a:rPr lang="en-US" dirty="0" smtClean="0"/>
              <a:t>The entity class is annotated with </a:t>
            </a:r>
            <a:r>
              <a:rPr lang="en-US" dirty="0" smtClean="0">
                <a:solidFill>
                  <a:srgbClr val="FF0000"/>
                </a:solidFill>
              </a:rPr>
              <a:t>@Audited</a:t>
            </a:r>
            <a:r>
              <a:rPr lang="en-US" dirty="0" smtClean="0"/>
              <a:t>, which </a:t>
            </a:r>
            <a:r>
              <a:rPr lang="en-US" dirty="0" err="1" smtClean="0"/>
              <a:t>Envers</a:t>
            </a:r>
            <a:r>
              <a:rPr lang="en-US" dirty="0" smtClean="0"/>
              <a:t> listeners will check for and perform versioning of the updated entities. </a:t>
            </a:r>
          </a:p>
          <a:p>
            <a:r>
              <a:rPr lang="en-US" dirty="0" smtClean="0"/>
              <a:t>By default, </a:t>
            </a:r>
            <a:r>
              <a:rPr lang="en-US" dirty="0" err="1" smtClean="0">
                <a:solidFill>
                  <a:srgbClr val="FF0000"/>
                </a:solidFill>
              </a:rPr>
              <a:t>Envers</a:t>
            </a:r>
            <a:r>
              <a:rPr lang="en-US" dirty="0" smtClean="0">
                <a:solidFill>
                  <a:srgbClr val="FF0000"/>
                </a:solidFill>
              </a:rPr>
              <a:t> </a:t>
            </a:r>
            <a:r>
              <a:rPr lang="en-US" dirty="0" smtClean="0"/>
              <a:t>will also try to keep a history of the associations.</a:t>
            </a:r>
          </a:p>
          <a:p>
            <a:r>
              <a:rPr lang="en-US" dirty="0" smtClean="0"/>
              <a:t>To retrieve the history records, </a:t>
            </a:r>
            <a:r>
              <a:rPr lang="en-US" dirty="0" err="1" smtClean="0"/>
              <a:t>Envers</a:t>
            </a:r>
            <a:r>
              <a:rPr lang="en-US" dirty="0" smtClean="0"/>
              <a:t> provides the</a:t>
            </a:r>
            <a:r>
              <a:rPr lang="en-US" dirty="0" smtClean="0">
                <a:solidFill>
                  <a:srgbClr val="FF0000"/>
                </a:solidFill>
              </a:rPr>
              <a:t> </a:t>
            </a:r>
            <a:r>
              <a:rPr lang="en-US" dirty="0" err="1" smtClean="0">
                <a:solidFill>
                  <a:srgbClr val="FF0000"/>
                </a:solidFill>
              </a:rPr>
              <a:t>org.hibernate.envers.AuditReader</a:t>
            </a:r>
            <a:r>
              <a:rPr lang="en-US" dirty="0" smtClean="0"/>
              <a:t> interface, which can be obtained from the </a:t>
            </a:r>
            <a:r>
              <a:rPr lang="en-US" dirty="0" err="1" smtClean="0">
                <a:solidFill>
                  <a:srgbClr val="FF0000"/>
                </a:solidFill>
              </a:rPr>
              <a:t>AuditReaderFactory</a:t>
            </a:r>
            <a:r>
              <a:rPr lang="en-US" dirty="0" smtClean="0"/>
              <a:t> class. </a:t>
            </a:r>
          </a:p>
          <a:p>
            <a:r>
              <a:rPr lang="en-US" dirty="0" smtClean="0"/>
              <a:t>Let's add a new method called </a:t>
            </a:r>
            <a:r>
              <a:rPr lang="en-US" dirty="0" err="1" smtClean="0">
                <a:solidFill>
                  <a:srgbClr val="FF0000"/>
                </a:solidFill>
              </a:rPr>
              <a:t>findAuditByRevision</a:t>
            </a:r>
            <a:r>
              <a:rPr lang="en-US" dirty="0" smtClean="0">
                <a:solidFill>
                  <a:srgbClr val="FF0000"/>
                </a:solidFill>
              </a:rPr>
              <a:t>()</a:t>
            </a:r>
            <a:r>
              <a:rPr lang="en-US" dirty="0" smtClean="0"/>
              <a:t> into the </a:t>
            </a:r>
            <a:r>
              <a:rPr lang="en-US" dirty="0" err="1" smtClean="0">
                <a:solidFill>
                  <a:srgbClr val="FF0000"/>
                </a:solidFill>
              </a:rPr>
              <a:t>ContactAuditService</a:t>
            </a:r>
            <a:r>
              <a:rPr lang="en-US" dirty="0" smtClean="0"/>
              <a:t> interface for the retrieving the </a:t>
            </a:r>
            <a:r>
              <a:rPr lang="en-US" dirty="0" err="1" smtClean="0"/>
              <a:t>ContactAudit</a:t>
            </a:r>
            <a:r>
              <a:rPr lang="en-US" dirty="0" smtClean="0"/>
              <a:t> history record by the revision number.</a:t>
            </a:r>
          </a:p>
          <a:p>
            <a:r>
              <a:rPr lang="en-US" dirty="0" smtClean="0">
                <a:hlinkClick r:id="rId3"/>
              </a:rPr>
              <a:t>Listing 8-50</a:t>
            </a:r>
            <a:r>
              <a:rPr lang="en-US" dirty="0" smtClean="0"/>
              <a:t> shows the </a:t>
            </a:r>
            <a:r>
              <a:rPr lang="en-US" dirty="0" err="1" smtClean="0">
                <a:solidFill>
                  <a:srgbClr val="FF0000"/>
                </a:solidFill>
              </a:rPr>
              <a:t>ContactAuditService</a:t>
            </a:r>
            <a:r>
              <a:rPr lang="en-US" dirty="0" smtClean="0"/>
              <a:t> interface.</a:t>
            </a:r>
          </a:p>
          <a:p>
            <a:endParaRPr lang="en-US" dirty="0"/>
          </a:p>
          <a:p>
            <a:endParaRPr lang="en-US" dirty="0"/>
          </a:p>
        </p:txBody>
      </p:sp>
    </p:spTree>
    <p:extLst>
      <p:ext uri="{BB962C8B-B14F-4D97-AF65-F5344CB8AC3E}">
        <p14:creationId xmlns:p14="http://schemas.microsoft.com/office/powerpoint/2010/main" val="121500354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Listing 8-50: The </a:t>
            </a:r>
            <a:r>
              <a:rPr lang="en-US" dirty="0" err="1"/>
              <a:t>findAuditByRevision</a:t>
            </a:r>
            <a:r>
              <a:rPr lang="en-US" dirty="0"/>
              <a:t>()</a:t>
            </a:r>
            <a:r>
              <a:rPr lang="en-US" b="1" dirty="0"/>
              <a:t> </a:t>
            </a:r>
            <a:r>
              <a:rPr lang="en-US" b="1" dirty="0" smtClean="0"/>
              <a:t>Method</a:t>
            </a:r>
            <a:r>
              <a:rPr lang="en-US" dirty="0" smtClean="0"/>
              <a:t/>
            </a:r>
            <a:br>
              <a:rPr lang="en-US" dirty="0" smtClean="0"/>
            </a:br>
            <a:endParaRPr lang="en-US" dirty="0"/>
          </a:p>
        </p:txBody>
      </p:sp>
      <p:pic>
        <p:nvPicPr>
          <p:cNvPr id="4" name="Content Placeholder 3"/>
          <p:cNvPicPr>
            <a:picLocks noGrp="1" noChangeAspect="1"/>
          </p:cNvPicPr>
          <p:nvPr>
            <p:ph idx="1"/>
          </p:nvPr>
        </p:nvPicPr>
        <p:blipFill>
          <a:blip r:embed="rId3"/>
          <a:stretch>
            <a:fillRect/>
          </a:stretch>
        </p:blipFill>
        <p:spPr>
          <a:xfrm>
            <a:off x="838200" y="2118360"/>
            <a:ext cx="10515599" cy="3337559"/>
          </a:xfrm>
          <a:prstGeom prst="rect">
            <a:avLst/>
          </a:prstGeom>
        </p:spPr>
      </p:pic>
    </p:spTree>
    <p:extLst>
      <p:ext uri="{BB962C8B-B14F-4D97-AF65-F5344CB8AC3E}">
        <p14:creationId xmlns:p14="http://schemas.microsoft.com/office/powerpoint/2010/main" val="257371089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749" y="151765"/>
            <a:ext cx="10515600" cy="366395"/>
          </a:xfrm>
        </p:spPr>
        <p:txBody>
          <a:bodyPr>
            <a:normAutofit fontScale="90000"/>
          </a:bodyPr>
          <a:lstStyle/>
          <a:p>
            <a:pPr algn="ctr"/>
            <a:r>
              <a:rPr lang="en-US" b="1" dirty="0" smtClean="0"/>
              <a:t>Overview</a:t>
            </a:r>
            <a:endParaRPr lang="en-US" dirty="0"/>
          </a:p>
        </p:txBody>
      </p:sp>
      <p:sp>
        <p:nvSpPr>
          <p:cNvPr id="3" name="Content Placeholder 2"/>
          <p:cNvSpPr>
            <a:spLocks noGrp="1"/>
          </p:cNvSpPr>
          <p:nvPr>
            <p:ph idx="1"/>
          </p:nvPr>
        </p:nvSpPr>
        <p:spPr>
          <a:xfrm>
            <a:off x="436728" y="685800"/>
            <a:ext cx="11327642" cy="5715000"/>
          </a:xfrm>
        </p:spPr>
        <p:txBody>
          <a:bodyPr>
            <a:normAutofit fontScale="77500" lnSpcReduction="20000"/>
          </a:bodyPr>
          <a:lstStyle/>
          <a:p>
            <a:r>
              <a:rPr lang="en-US" dirty="0"/>
              <a:t>By now you have seen how easy it is to build a fully Spring-managed application. You have a solid understanding of bean configuration and aspect-oriented programming (AOP). However, one part of the puzzle is missing: how do you get the data that drives the application?</a:t>
            </a:r>
          </a:p>
          <a:p>
            <a:r>
              <a:rPr lang="en-US" dirty="0"/>
              <a:t>Apart from simple throwaway command-line utilities, almost every application needs to persist data to some sort of data store. The most usual and convenient data store is a relational database.</a:t>
            </a:r>
          </a:p>
          <a:p>
            <a:r>
              <a:rPr lang="en-US" dirty="0"/>
              <a:t>The most notable open source relational databases are perhaps MySQL (</a:t>
            </a:r>
            <a:r>
              <a:rPr lang="en-US" dirty="0">
                <a:hlinkClick r:id="rId2"/>
              </a:rPr>
              <a:t>www.mysql.com</a:t>
            </a:r>
            <a:r>
              <a:rPr lang="en-US" dirty="0"/>
              <a:t>) and PostgreSQL (</a:t>
            </a:r>
            <a:r>
              <a:rPr lang="en-US" dirty="0">
                <a:hlinkClick r:id="rId3"/>
              </a:rPr>
              <a:t>www.postgresql.org</a:t>
            </a:r>
            <a:r>
              <a:rPr lang="en-US" dirty="0"/>
              <a:t>). MySQL is generally more widely used for web application development, especially on the Linux platform. On the other side, PostgreSQL is friendlier to Oracle developers, because its procedural language, PL/</a:t>
            </a:r>
            <a:r>
              <a:rPr lang="en-US" dirty="0" err="1"/>
              <a:t>pgSQL</a:t>
            </a:r>
            <a:r>
              <a:rPr lang="en-US" dirty="0"/>
              <a:t>, is very close to Oracle's PL/SQL language.</a:t>
            </a:r>
          </a:p>
          <a:p>
            <a:r>
              <a:rPr lang="en-US" dirty="0"/>
              <a:t>Even if you choose the fastest and most reliable database, you cannot afford to lose its speed and flexibility by using a poorly designed and implemented data access layer. Applications tend to use the data access layer very frequently; thus, any unnecessary bottlenecks in the data access code impact the entire application, no matter how well designed it is.</a:t>
            </a:r>
          </a:p>
          <a:p>
            <a:r>
              <a:rPr lang="en-US" dirty="0"/>
              <a:t>In this chapter, we show you how you can use Spring to simplify the implementation of data access code using JDBC. We start by looking at the large and repetitive amount of code you would normally need to write without Spring and then compare it to a class implemented using Spring's data access classes. The result is truly amazing, as Spring allows you to use the full power of human-tuned SQL queries while minimizing the amount of support code you need to implement. Specifically, we discuss the following</a:t>
            </a:r>
            <a:r>
              <a:rPr lang="en-US" dirty="0" smtClean="0"/>
              <a:t>:</a:t>
            </a:r>
            <a:endParaRPr lang="en-US" dirty="0"/>
          </a:p>
        </p:txBody>
      </p:sp>
    </p:spTree>
    <p:extLst>
      <p:ext uri="{BB962C8B-B14F-4D97-AF65-F5344CB8AC3E}">
        <p14:creationId xmlns:p14="http://schemas.microsoft.com/office/powerpoint/2010/main" val="253146721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03555"/>
          </a:xfrm>
        </p:spPr>
        <p:txBody>
          <a:bodyPr>
            <a:normAutofit fontScale="90000"/>
          </a:bodyPr>
          <a:lstStyle/>
          <a:p>
            <a:endParaRPr lang="en-US" dirty="0"/>
          </a:p>
        </p:txBody>
      </p:sp>
      <p:sp>
        <p:nvSpPr>
          <p:cNvPr id="3" name="Content Placeholder 2"/>
          <p:cNvSpPr>
            <a:spLocks noGrp="1"/>
          </p:cNvSpPr>
          <p:nvPr>
            <p:ph idx="1"/>
          </p:nvPr>
        </p:nvSpPr>
        <p:spPr>
          <a:xfrm>
            <a:off x="624840" y="838200"/>
            <a:ext cx="11140440" cy="5638800"/>
          </a:xfrm>
        </p:spPr>
        <p:txBody>
          <a:bodyPr>
            <a:normAutofit/>
          </a:bodyPr>
          <a:lstStyle/>
          <a:p>
            <a:r>
              <a:rPr lang="en-US" dirty="0"/>
              <a:t>In the previous example, we use Spring's </a:t>
            </a:r>
            <a:r>
              <a:rPr lang="en-US" dirty="0" err="1">
                <a:solidFill>
                  <a:srgbClr val="FF0000"/>
                </a:solidFill>
              </a:rPr>
              <a:t>JndiObjectFactoryBean</a:t>
            </a:r>
            <a:r>
              <a:rPr lang="en-US" dirty="0"/>
              <a:t> to obtain the data source by JNDI lookup. Starting from version 2.5, Spring provides the </a:t>
            </a:r>
            <a:r>
              <a:rPr lang="en-US" dirty="0" err="1" smtClean="0"/>
              <a:t>jee</a:t>
            </a:r>
            <a:r>
              <a:rPr lang="en-US" dirty="0" smtClean="0"/>
              <a:t> namespace</a:t>
            </a:r>
            <a:r>
              <a:rPr lang="en-US" dirty="0"/>
              <a:t>, which further simplifies the configuration. </a:t>
            </a:r>
            <a:endParaRPr lang="en-US" dirty="0" smtClean="0"/>
          </a:p>
          <a:p>
            <a:r>
              <a:rPr lang="en-US" dirty="0" smtClean="0">
                <a:hlinkClick r:id="rId3"/>
              </a:rPr>
              <a:t>Listing </a:t>
            </a:r>
            <a:r>
              <a:rPr lang="en-US" dirty="0">
                <a:hlinkClick r:id="rId3"/>
              </a:rPr>
              <a:t>6-14</a:t>
            </a:r>
            <a:r>
              <a:rPr lang="en-US" dirty="0"/>
              <a:t> shows the same JNDI data source configuration using the </a:t>
            </a:r>
            <a:r>
              <a:rPr lang="en-US" dirty="0" err="1"/>
              <a:t>jee</a:t>
            </a:r>
            <a:r>
              <a:rPr lang="en-US" dirty="0"/>
              <a:t> namespace (datasource-jee.xml).</a:t>
            </a:r>
          </a:p>
          <a:p>
            <a:r>
              <a:rPr lang="en-US" b="1" dirty="0"/>
              <a:t>Listing 6-14: Spring-Managed JNDI </a:t>
            </a:r>
            <a:r>
              <a:rPr lang="en-US" dirty="0" err="1"/>
              <a:t>dataSource</a:t>
            </a:r>
            <a:r>
              <a:rPr lang="en-US" b="1" dirty="0"/>
              <a:t> Bean (Using the </a:t>
            </a:r>
            <a:r>
              <a:rPr lang="en-US" dirty="0" err="1"/>
              <a:t>jee</a:t>
            </a:r>
            <a:r>
              <a:rPr lang="en-US" b="1" dirty="0"/>
              <a:t> Namespace</a:t>
            </a:r>
            <a:r>
              <a:rPr lang="en-US" b="1" dirty="0" smtClean="0"/>
              <a:t>)</a:t>
            </a:r>
          </a:p>
          <a:p>
            <a:endParaRPr lang="en-US" b="1" dirty="0"/>
          </a:p>
          <a:p>
            <a:r>
              <a:rPr lang="en-US" dirty="0"/>
              <a:t>In the previous listing, we declare the </a:t>
            </a:r>
            <a:r>
              <a:rPr lang="en-US" dirty="0" err="1"/>
              <a:t>jee</a:t>
            </a:r>
            <a:r>
              <a:rPr lang="en-US" dirty="0"/>
              <a:t> namespace in the &lt;beans&gt; tag and then the &lt;</a:t>
            </a:r>
            <a:r>
              <a:rPr lang="en-US" dirty="0" err="1"/>
              <a:t>jee:jndi-lookup</a:t>
            </a:r>
            <a:r>
              <a:rPr lang="en-US" dirty="0"/>
              <a:t>&gt; tag to declare the data source.</a:t>
            </a:r>
          </a:p>
          <a:p>
            <a:r>
              <a:rPr lang="en-US" dirty="0"/>
              <a:t>If you take the JNDI approach, you must not forget to add a resource reference (resource-ref) in the application descriptor file (see </a:t>
            </a:r>
            <a:r>
              <a:rPr lang="en-US" dirty="0">
                <a:hlinkClick r:id="rId3"/>
              </a:rPr>
              <a:t>Listing 6-15</a:t>
            </a:r>
            <a:r>
              <a:rPr lang="en-US" dirty="0" smtClean="0"/>
              <a:t>).</a:t>
            </a:r>
            <a:endParaRPr lang="en-US" dirty="0"/>
          </a:p>
          <a:p>
            <a:endParaRPr lang="en-US" dirty="0"/>
          </a:p>
          <a:p>
            <a:endParaRPr lang="en-US" dirty="0"/>
          </a:p>
        </p:txBody>
      </p:sp>
      <p:pic>
        <p:nvPicPr>
          <p:cNvPr id="6" name="Picture 5"/>
          <p:cNvPicPr>
            <a:picLocks noChangeAspect="1"/>
          </p:cNvPicPr>
          <p:nvPr/>
        </p:nvPicPr>
        <p:blipFill>
          <a:blip r:embed="rId4"/>
          <a:stretch>
            <a:fillRect/>
          </a:stretch>
        </p:blipFill>
        <p:spPr>
          <a:xfrm>
            <a:off x="2117188" y="3766661"/>
            <a:ext cx="7568418" cy="444097"/>
          </a:xfrm>
          <a:prstGeom prst="rect">
            <a:avLst/>
          </a:prstGeom>
        </p:spPr>
      </p:pic>
    </p:spTree>
    <p:extLst>
      <p:ext uri="{BB962C8B-B14F-4D97-AF65-F5344CB8AC3E}">
        <p14:creationId xmlns:p14="http://schemas.microsoft.com/office/powerpoint/2010/main" val="365724699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 retrieve a history record, one option is to pass in the entity's ID and the revision number. </a:t>
            </a:r>
          </a:p>
          <a:p>
            <a:r>
              <a:rPr lang="en-US" dirty="0">
                <a:hlinkClick r:id="rId2"/>
              </a:rPr>
              <a:t>Listing 8-51</a:t>
            </a:r>
            <a:r>
              <a:rPr lang="en-US" dirty="0"/>
              <a:t> shows the implementation of the method.</a:t>
            </a:r>
          </a:p>
          <a:p>
            <a:r>
              <a:rPr lang="en-US" dirty="0"/>
              <a:t>The </a:t>
            </a:r>
            <a:r>
              <a:rPr lang="en-US" dirty="0" err="1">
                <a:solidFill>
                  <a:srgbClr val="FF0000"/>
                </a:solidFill>
              </a:rPr>
              <a:t>EntityManager</a:t>
            </a:r>
            <a:r>
              <a:rPr lang="en-US" dirty="0"/>
              <a:t> is injected into the class, which is passed to the </a:t>
            </a:r>
            <a:r>
              <a:rPr lang="en-US" dirty="0" err="1">
                <a:solidFill>
                  <a:srgbClr val="FF0000"/>
                </a:solidFill>
              </a:rPr>
              <a:t>AuditReaderFactory</a:t>
            </a:r>
            <a:r>
              <a:rPr lang="en-US" dirty="0"/>
              <a:t> to retrieve an instance of </a:t>
            </a:r>
            <a:r>
              <a:rPr lang="en-US" dirty="0" err="1">
                <a:solidFill>
                  <a:srgbClr val="FF0000"/>
                </a:solidFill>
              </a:rPr>
              <a:t>AuditReader</a:t>
            </a:r>
            <a:r>
              <a:rPr lang="en-US" dirty="0"/>
              <a:t>. </a:t>
            </a:r>
          </a:p>
          <a:p>
            <a:r>
              <a:rPr lang="en-US" dirty="0"/>
              <a:t>Then we can call the </a:t>
            </a:r>
            <a:r>
              <a:rPr lang="en-US" dirty="0" err="1">
                <a:solidFill>
                  <a:srgbClr val="FF0000"/>
                </a:solidFill>
              </a:rPr>
              <a:t>AuditReader.find</a:t>
            </a:r>
            <a:r>
              <a:rPr lang="en-US" dirty="0">
                <a:solidFill>
                  <a:srgbClr val="FF0000"/>
                </a:solidFill>
              </a:rPr>
              <a:t>()</a:t>
            </a:r>
            <a:r>
              <a:rPr lang="en-US" dirty="0"/>
              <a:t> method to retrieve the instance of the </a:t>
            </a:r>
            <a:r>
              <a:rPr lang="en-US" dirty="0" err="1">
                <a:solidFill>
                  <a:srgbClr val="FF0000"/>
                </a:solidFill>
              </a:rPr>
              <a:t>ContactAudit</a:t>
            </a:r>
            <a:r>
              <a:rPr lang="en-US" dirty="0"/>
              <a:t> entity at a particular revision.</a:t>
            </a:r>
          </a:p>
          <a:p>
            <a:endParaRPr lang="en-US" dirty="0"/>
          </a:p>
        </p:txBody>
      </p:sp>
    </p:spTree>
    <p:extLst>
      <p:ext uri="{BB962C8B-B14F-4D97-AF65-F5344CB8AC3E}">
        <p14:creationId xmlns:p14="http://schemas.microsoft.com/office/powerpoint/2010/main" val="349840924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213995"/>
          </a:xfrm>
        </p:spPr>
        <p:txBody>
          <a:bodyPr>
            <a:normAutofit fontScale="90000"/>
          </a:bodyPr>
          <a:lstStyle/>
          <a:p>
            <a:pPr algn="ctr"/>
            <a:r>
              <a:rPr lang="en-US" sz="2400" b="1" dirty="0"/>
              <a:t>Listing 8-51: Implementing the </a:t>
            </a:r>
            <a:r>
              <a:rPr lang="en-US" sz="2400" dirty="0" err="1"/>
              <a:t>findAuditByRevision</a:t>
            </a:r>
            <a:r>
              <a:rPr lang="en-US" sz="2400" dirty="0"/>
              <a:t>()</a:t>
            </a:r>
            <a:r>
              <a:rPr lang="en-US" sz="2400" b="1" dirty="0"/>
              <a:t> </a:t>
            </a:r>
            <a:r>
              <a:rPr lang="en-US" sz="2400" b="1" dirty="0" smtClean="0"/>
              <a:t>Method</a:t>
            </a:r>
            <a:endParaRPr lang="en-US" sz="2400" dirty="0"/>
          </a:p>
        </p:txBody>
      </p:sp>
      <p:pic>
        <p:nvPicPr>
          <p:cNvPr id="4" name="Content Placeholder 3"/>
          <p:cNvPicPr>
            <a:picLocks noGrp="1" noChangeAspect="1"/>
          </p:cNvPicPr>
          <p:nvPr>
            <p:ph idx="1"/>
          </p:nvPr>
        </p:nvPicPr>
        <p:blipFill>
          <a:blip r:embed="rId3"/>
          <a:stretch>
            <a:fillRect/>
          </a:stretch>
        </p:blipFill>
        <p:spPr>
          <a:xfrm>
            <a:off x="320040" y="518160"/>
            <a:ext cx="11719560" cy="6339840"/>
          </a:xfrm>
          <a:prstGeom prst="rect">
            <a:avLst/>
          </a:prstGeom>
        </p:spPr>
      </p:pic>
    </p:spTree>
    <p:extLst>
      <p:ext uri="{BB962C8B-B14F-4D97-AF65-F5344CB8AC3E}">
        <p14:creationId xmlns:p14="http://schemas.microsoft.com/office/powerpoint/2010/main" val="406485251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74955"/>
          </a:xfrm>
        </p:spPr>
        <p:txBody>
          <a:bodyPr>
            <a:normAutofit fontScale="90000"/>
          </a:bodyPr>
          <a:lstStyle/>
          <a:p>
            <a:endParaRPr lang="en-US" dirty="0"/>
          </a:p>
        </p:txBody>
      </p:sp>
      <p:sp>
        <p:nvSpPr>
          <p:cNvPr id="3" name="Content Placeholder 2"/>
          <p:cNvSpPr>
            <a:spLocks noGrp="1"/>
          </p:cNvSpPr>
          <p:nvPr>
            <p:ph idx="1"/>
          </p:nvPr>
        </p:nvSpPr>
        <p:spPr>
          <a:xfrm>
            <a:off x="838200" y="701040"/>
            <a:ext cx="10515600" cy="5475923"/>
          </a:xfrm>
        </p:spPr>
        <p:txBody>
          <a:bodyPr>
            <a:normAutofit/>
          </a:bodyPr>
          <a:lstStyle/>
          <a:p>
            <a:r>
              <a:rPr lang="en-US" b="1" dirty="0"/>
              <a:t>Testing Entity Versioning</a:t>
            </a:r>
          </a:p>
          <a:p>
            <a:r>
              <a:rPr lang="en-US" dirty="0"/>
              <a:t>Let's take a look at how entity versioning works. </a:t>
            </a:r>
            <a:endParaRPr lang="en-US" dirty="0" smtClean="0"/>
          </a:p>
          <a:p>
            <a:r>
              <a:rPr lang="en-US" dirty="0" smtClean="0">
                <a:hlinkClick r:id="rId3"/>
              </a:rPr>
              <a:t>Listing </a:t>
            </a:r>
            <a:r>
              <a:rPr lang="en-US" dirty="0">
                <a:hlinkClick r:id="rId3"/>
              </a:rPr>
              <a:t>8-52</a:t>
            </a:r>
            <a:r>
              <a:rPr lang="en-US" dirty="0"/>
              <a:t> shows the testing code snippet; the code for bootstrapping </a:t>
            </a:r>
            <a:r>
              <a:rPr lang="en-US" dirty="0" err="1">
                <a:solidFill>
                  <a:srgbClr val="FF0000"/>
                </a:solidFill>
              </a:rPr>
              <a:t>ApplicationContext</a:t>
            </a:r>
            <a:r>
              <a:rPr lang="en-US" dirty="0"/>
              <a:t> and </a:t>
            </a:r>
            <a:r>
              <a:rPr lang="en-US" dirty="0" smtClean="0"/>
              <a:t>the </a:t>
            </a:r>
            <a:r>
              <a:rPr lang="en-US" dirty="0" err="1" smtClean="0">
                <a:solidFill>
                  <a:srgbClr val="FF0000"/>
                </a:solidFill>
              </a:rPr>
              <a:t>listContacts</a:t>
            </a:r>
            <a:r>
              <a:rPr lang="en-US" dirty="0">
                <a:solidFill>
                  <a:srgbClr val="FF0000"/>
                </a:solidFill>
              </a:rPr>
              <a:t>()</a:t>
            </a:r>
            <a:r>
              <a:rPr lang="en-US" dirty="0"/>
              <a:t> function is the same as the code in the </a:t>
            </a:r>
            <a:r>
              <a:rPr lang="en-US" dirty="0" err="1">
                <a:solidFill>
                  <a:srgbClr val="FF0000"/>
                </a:solidFill>
              </a:rPr>
              <a:t>SpringJpaSample</a:t>
            </a:r>
            <a:r>
              <a:rPr lang="en-US" dirty="0"/>
              <a:t> class.</a:t>
            </a:r>
          </a:p>
          <a:p>
            <a:endParaRPr lang="en-US" dirty="0"/>
          </a:p>
        </p:txBody>
      </p:sp>
    </p:spTree>
    <p:extLst>
      <p:ext uri="{BB962C8B-B14F-4D97-AF65-F5344CB8AC3E}">
        <p14:creationId xmlns:p14="http://schemas.microsoft.com/office/powerpoint/2010/main" val="335668402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366395"/>
          </a:xfrm>
        </p:spPr>
        <p:txBody>
          <a:bodyPr>
            <a:normAutofit fontScale="90000"/>
          </a:bodyPr>
          <a:lstStyle/>
          <a:p>
            <a:pPr algn="ctr"/>
            <a:r>
              <a:rPr lang="en-US" b="1" dirty="0"/>
              <a:t>Listing 8-52: Testing Entity </a:t>
            </a:r>
            <a:r>
              <a:rPr lang="en-US" b="1" dirty="0" smtClean="0"/>
              <a:t>Versioning</a:t>
            </a:r>
            <a:endParaRPr lang="en-US" dirty="0"/>
          </a:p>
        </p:txBody>
      </p:sp>
      <p:pic>
        <p:nvPicPr>
          <p:cNvPr id="4" name="Content Placeholder 3"/>
          <p:cNvPicPr>
            <a:picLocks noGrp="1" noChangeAspect="1"/>
          </p:cNvPicPr>
          <p:nvPr>
            <p:ph idx="1"/>
          </p:nvPr>
        </p:nvPicPr>
        <p:blipFill>
          <a:blip r:embed="rId3"/>
          <a:stretch>
            <a:fillRect/>
          </a:stretch>
        </p:blipFill>
        <p:spPr>
          <a:xfrm>
            <a:off x="472440" y="716280"/>
            <a:ext cx="11582400" cy="5913120"/>
          </a:xfrm>
          <a:prstGeom prst="rect">
            <a:avLst/>
          </a:prstGeom>
        </p:spPr>
      </p:pic>
    </p:spTree>
    <p:extLst>
      <p:ext uri="{BB962C8B-B14F-4D97-AF65-F5344CB8AC3E}">
        <p14:creationId xmlns:p14="http://schemas.microsoft.com/office/powerpoint/2010/main" val="211803372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259715"/>
          </a:xfrm>
        </p:spPr>
        <p:txBody>
          <a:bodyPr>
            <a:normAutofit fontScale="90000"/>
          </a:bodyPr>
          <a:lstStyle/>
          <a:p>
            <a:endParaRPr lang="en-US" dirty="0"/>
          </a:p>
        </p:txBody>
      </p:sp>
      <p:sp>
        <p:nvSpPr>
          <p:cNvPr id="3" name="Content Placeholder 2"/>
          <p:cNvSpPr>
            <a:spLocks noGrp="1"/>
          </p:cNvSpPr>
          <p:nvPr>
            <p:ph idx="1"/>
          </p:nvPr>
        </p:nvSpPr>
        <p:spPr>
          <a:xfrm>
            <a:off x="838200" y="868680"/>
            <a:ext cx="10515600" cy="5308283"/>
          </a:xfrm>
        </p:spPr>
        <p:txBody>
          <a:bodyPr/>
          <a:lstStyle/>
          <a:p>
            <a:r>
              <a:rPr lang="en-US" dirty="0"/>
              <a:t>We first create a new contact and then update it. </a:t>
            </a:r>
            <a:endParaRPr lang="en-US" dirty="0" smtClean="0"/>
          </a:p>
          <a:p>
            <a:r>
              <a:rPr lang="en-US" dirty="0" smtClean="0"/>
              <a:t>Then </a:t>
            </a:r>
            <a:r>
              <a:rPr lang="en-US" dirty="0"/>
              <a:t>we retrieve the </a:t>
            </a:r>
            <a:r>
              <a:rPr lang="en-US" dirty="0" err="1">
                <a:solidFill>
                  <a:srgbClr val="FF0000"/>
                </a:solidFill>
              </a:rPr>
              <a:t>ContactAudit</a:t>
            </a:r>
            <a:r>
              <a:rPr lang="en-US" dirty="0"/>
              <a:t> entities with revisions 1 and 2, respectively. </a:t>
            </a:r>
            <a:endParaRPr lang="en-US" dirty="0" smtClean="0"/>
          </a:p>
          <a:p>
            <a:r>
              <a:rPr lang="en-US" dirty="0" smtClean="0"/>
              <a:t>Running </a:t>
            </a:r>
            <a:r>
              <a:rPr lang="en-US" dirty="0"/>
              <a:t>the code produces the following output:</a:t>
            </a:r>
          </a:p>
          <a:p>
            <a:endParaRPr lang="en-US" dirty="0"/>
          </a:p>
        </p:txBody>
      </p:sp>
      <p:pic>
        <p:nvPicPr>
          <p:cNvPr id="4" name="Picture 3"/>
          <p:cNvPicPr>
            <a:picLocks noChangeAspect="1"/>
          </p:cNvPicPr>
          <p:nvPr/>
        </p:nvPicPr>
        <p:blipFill>
          <a:blip r:embed="rId2"/>
          <a:stretch>
            <a:fillRect/>
          </a:stretch>
        </p:blipFill>
        <p:spPr>
          <a:xfrm>
            <a:off x="472440" y="2738437"/>
            <a:ext cx="11353800" cy="3804286"/>
          </a:xfrm>
          <a:prstGeom prst="rect">
            <a:avLst/>
          </a:prstGeom>
        </p:spPr>
      </p:pic>
    </p:spTree>
    <p:extLst>
      <p:ext uri="{BB962C8B-B14F-4D97-AF65-F5344CB8AC3E}">
        <p14:creationId xmlns:p14="http://schemas.microsoft.com/office/powerpoint/2010/main" val="386253792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From the previous output, you can see that after the update operation, the </a:t>
            </a:r>
            <a:r>
              <a:rPr lang="en-US" dirty="0" err="1">
                <a:solidFill>
                  <a:srgbClr val="FF0000"/>
                </a:solidFill>
              </a:rPr>
              <a:t>ContactAudit's</a:t>
            </a:r>
            <a:r>
              <a:rPr lang="en-US" dirty="0">
                <a:solidFill>
                  <a:srgbClr val="FF0000"/>
                </a:solidFill>
              </a:rPr>
              <a:t> </a:t>
            </a:r>
            <a:r>
              <a:rPr lang="en-US" dirty="0"/>
              <a:t>first name is changed to Tom. </a:t>
            </a:r>
            <a:endParaRPr lang="en-US" dirty="0" smtClean="0"/>
          </a:p>
          <a:p>
            <a:r>
              <a:rPr lang="en-US" dirty="0" smtClean="0"/>
              <a:t>However</a:t>
            </a:r>
            <a:r>
              <a:rPr lang="en-US" dirty="0"/>
              <a:t>, when looking at the history, at revision </a:t>
            </a:r>
            <a:endParaRPr lang="en-US" dirty="0" smtClean="0"/>
          </a:p>
          <a:p>
            <a:r>
              <a:rPr lang="en-US" dirty="0" smtClean="0"/>
              <a:t>1</a:t>
            </a:r>
            <a:r>
              <a:rPr lang="en-US" dirty="0"/>
              <a:t>, the first name is Michael. </a:t>
            </a:r>
            <a:endParaRPr lang="en-US" dirty="0" smtClean="0"/>
          </a:p>
          <a:p>
            <a:r>
              <a:rPr lang="en-US" dirty="0" smtClean="0"/>
              <a:t>At </a:t>
            </a:r>
            <a:r>
              <a:rPr lang="en-US" dirty="0"/>
              <a:t>revision 2, the first name becomes Tom. </a:t>
            </a:r>
            <a:endParaRPr lang="en-US" dirty="0" smtClean="0"/>
          </a:p>
          <a:p>
            <a:r>
              <a:rPr lang="en-US" dirty="0" smtClean="0"/>
              <a:t>Also </a:t>
            </a:r>
            <a:r>
              <a:rPr lang="en-US" dirty="0"/>
              <a:t>notice that the last-modified date of revision 2 reflects the updated date-time correctly.</a:t>
            </a:r>
          </a:p>
          <a:p>
            <a:endParaRPr lang="en-US" dirty="0"/>
          </a:p>
        </p:txBody>
      </p:sp>
    </p:spTree>
    <p:extLst>
      <p:ext uri="{BB962C8B-B14F-4D97-AF65-F5344CB8AC3E}">
        <p14:creationId xmlns:p14="http://schemas.microsoft.com/office/powerpoint/2010/main" val="372064609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515600" cy="549275"/>
          </a:xfrm>
        </p:spPr>
        <p:txBody>
          <a:bodyPr>
            <a:normAutofit fontScale="90000"/>
          </a:bodyPr>
          <a:lstStyle/>
          <a:p>
            <a:pPr algn="ctr"/>
            <a:r>
              <a:rPr lang="en-US" b="1" dirty="0"/>
              <a:t>Considerations When Using </a:t>
            </a:r>
            <a:r>
              <a:rPr lang="en-US" b="1" dirty="0" smtClean="0"/>
              <a:t>JPA</a:t>
            </a:r>
            <a:endParaRPr lang="en-US" dirty="0"/>
          </a:p>
        </p:txBody>
      </p:sp>
      <p:sp>
        <p:nvSpPr>
          <p:cNvPr id="3" name="Content Placeholder 2"/>
          <p:cNvSpPr>
            <a:spLocks noGrp="1"/>
          </p:cNvSpPr>
          <p:nvPr>
            <p:ph idx="1"/>
          </p:nvPr>
        </p:nvSpPr>
        <p:spPr>
          <a:xfrm>
            <a:off x="304800" y="792480"/>
            <a:ext cx="11490960" cy="5775960"/>
          </a:xfrm>
        </p:spPr>
        <p:txBody>
          <a:bodyPr>
            <a:normAutofit lnSpcReduction="10000"/>
          </a:bodyPr>
          <a:lstStyle/>
          <a:p>
            <a:r>
              <a:rPr lang="en-US" dirty="0" smtClean="0"/>
              <a:t>Although </a:t>
            </a:r>
            <a:r>
              <a:rPr lang="en-US" dirty="0"/>
              <a:t>we covered a fair amount, this chapter dives into only a small portion of JPA. For example, using JPA to call a database stored procedure is not covered. JPA is a complete and powerful ORM data access standard, and with the help of third-party libraries such as Spring Data JPA and Hibernate </a:t>
            </a:r>
            <a:r>
              <a:rPr lang="en-US" dirty="0" err="1"/>
              <a:t>Envers</a:t>
            </a:r>
            <a:r>
              <a:rPr lang="en-US" dirty="0"/>
              <a:t>, you can implement various crosscutting concerns relatively easily.</a:t>
            </a:r>
          </a:p>
          <a:p>
            <a:r>
              <a:rPr lang="en-US" dirty="0"/>
              <a:t>JPA is a JEE standard that is supported by most major open source communities as well as commercial vendors (</a:t>
            </a:r>
            <a:r>
              <a:rPr lang="en-US" dirty="0" err="1"/>
              <a:t>JBoss</a:t>
            </a:r>
            <a:r>
              <a:rPr lang="en-US" dirty="0"/>
              <a:t>, </a:t>
            </a:r>
            <a:r>
              <a:rPr lang="en-US" dirty="0" err="1"/>
              <a:t>GlassFish</a:t>
            </a:r>
            <a:r>
              <a:rPr lang="en-US" dirty="0"/>
              <a:t>, WebSphere, WebLogic, and so on). So, it's a compelling choice for adopting JPA as the data access standard. If you require absolute control over the query, you can use JPA's native query support instead of using JDBC directly.</a:t>
            </a:r>
          </a:p>
          <a:p>
            <a:r>
              <a:rPr lang="en-US" dirty="0"/>
              <a:t>In conclusion, for developing JEE applications with Spring, we recommend using JPA to implement the data access layer. When desired, you can still mix in JDBC for some special data access needs. Always remember that Spring allows you to mix and match data access technologies easily, with the transaction management transparently handled for you</a:t>
            </a:r>
            <a:r>
              <a:rPr lang="en-US" dirty="0" smtClean="0"/>
              <a:t>.</a:t>
            </a:r>
            <a:endParaRPr lang="en-US" dirty="0"/>
          </a:p>
        </p:txBody>
      </p:sp>
    </p:spTree>
    <p:extLst>
      <p:ext uri="{BB962C8B-B14F-4D97-AF65-F5344CB8AC3E}">
        <p14:creationId xmlns:p14="http://schemas.microsoft.com/office/powerpoint/2010/main" val="18545031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a:t>In this chapter, we covered the basic concepts of JPA and how to configure JPA's </a:t>
            </a:r>
            <a:r>
              <a:rPr lang="en-US" dirty="0" err="1">
                <a:solidFill>
                  <a:srgbClr val="FF0000"/>
                </a:solidFill>
              </a:rPr>
              <a:t>EntityManagerFactory</a:t>
            </a:r>
            <a:r>
              <a:rPr lang="en-US" dirty="0"/>
              <a:t> in Spring by using Hibernate as the persistence service provider. Then we discussed using JPA to perform basic database operations. Advanced topics included native queries and the strongly typed JPA criteria API.</a:t>
            </a:r>
          </a:p>
          <a:p>
            <a:r>
              <a:rPr lang="en-US" dirty="0"/>
              <a:t>Additionally, we demonstrated how Spring Data JPA's </a:t>
            </a:r>
            <a:r>
              <a:rPr lang="en-US" dirty="0">
                <a:solidFill>
                  <a:srgbClr val="FF0000"/>
                </a:solidFill>
              </a:rPr>
              <a:t>Repository</a:t>
            </a:r>
            <a:r>
              <a:rPr lang="en-US" dirty="0"/>
              <a:t> abstraction can help simplify JPA application development, as well as how to use its entity listener to keep track of basic auditing information for entity classes. For full versioning of entity classes, using Hibernate </a:t>
            </a:r>
            <a:r>
              <a:rPr lang="en-US" dirty="0" err="1"/>
              <a:t>Envers</a:t>
            </a:r>
            <a:r>
              <a:rPr lang="en-US" dirty="0"/>
              <a:t> to fulfill the requirement was also covered.</a:t>
            </a:r>
          </a:p>
          <a:p>
            <a:r>
              <a:rPr lang="en-US" dirty="0"/>
              <a:t>In the next chapter, we discuss transaction management in Spring</a:t>
            </a:r>
            <a:r>
              <a:rPr lang="en-US" dirty="0" smtClean="0"/>
              <a:t>.</a:t>
            </a:r>
            <a:endParaRPr lang="en-US" dirty="0"/>
          </a:p>
        </p:txBody>
      </p:sp>
    </p:spTree>
    <p:extLst>
      <p:ext uri="{BB962C8B-B14F-4D97-AF65-F5344CB8AC3E}">
        <p14:creationId xmlns:p14="http://schemas.microsoft.com/office/powerpoint/2010/main" val="63201334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0515600" cy="590839"/>
          </a:xfrm>
        </p:spPr>
        <p:txBody>
          <a:bodyPr>
            <a:normAutofit/>
          </a:bodyPr>
          <a:lstStyle/>
          <a:p>
            <a:r>
              <a:rPr lang="en-US" sz="3600" b="1" dirty="0"/>
              <a:t>Listing 6-15: A Resource Reference in Descriptor </a:t>
            </a:r>
            <a:r>
              <a:rPr lang="en-US" sz="3600" b="1" dirty="0" smtClean="0"/>
              <a:t>Files</a:t>
            </a:r>
            <a:endParaRPr lang="en-US" sz="3600" dirty="0"/>
          </a:p>
        </p:txBody>
      </p:sp>
      <p:sp>
        <p:nvSpPr>
          <p:cNvPr id="3" name="Content Placeholder 2"/>
          <p:cNvSpPr>
            <a:spLocks noGrp="1"/>
          </p:cNvSpPr>
          <p:nvPr>
            <p:ph idx="1"/>
          </p:nvPr>
        </p:nvSpPr>
        <p:spPr>
          <a:xfrm>
            <a:off x="604911" y="1325880"/>
            <a:ext cx="11324492" cy="5501640"/>
          </a:xfrm>
        </p:spPr>
        <p:txBody>
          <a:bodyPr>
            <a:normAutofit fontScale="77500" lnSpcReduction="20000"/>
          </a:bodyPr>
          <a:lstStyle/>
          <a:p>
            <a:endParaRPr lang="en-US" b="1" dirty="0"/>
          </a:p>
          <a:p>
            <a:endParaRPr lang="en-US" b="1" dirty="0" smtClean="0"/>
          </a:p>
          <a:p>
            <a:endParaRPr lang="en-US" dirty="0" smtClean="0"/>
          </a:p>
          <a:p>
            <a:r>
              <a:rPr lang="en-US" dirty="0" smtClean="0"/>
              <a:t>The</a:t>
            </a:r>
            <a:r>
              <a:rPr lang="en-US" dirty="0"/>
              <a:t> </a:t>
            </a:r>
            <a:r>
              <a:rPr lang="en-US" dirty="0">
                <a:solidFill>
                  <a:srgbClr val="FF0000"/>
                </a:solidFill>
              </a:rPr>
              <a:t>&lt;root-node&gt;</a:t>
            </a:r>
            <a:r>
              <a:rPr lang="en-US" dirty="0"/>
              <a:t> is a placeholder value; you need to change it depending on how your module is packaged. </a:t>
            </a:r>
            <a:endParaRPr lang="en-US" dirty="0" smtClean="0"/>
          </a:p>
          <a:p>
            <a:r>
              <a:rPr lang="en-US" dirty="0" smtClean="0"/>
              <a:t>For </a:t>
            </a:r>
            <a:r>
              <a:rPr lang="en-US" dirty="0"/>
              <a:t>example, it becomes </a:t>
            </a:r>
            <a:r>
              <a:rPr lang="en-US" dirty="0">
                <a:solidFill>
                  <a:srgbClr val="FF0000"/>
                </a:solidFill>
              </a:rPr>
              <a:t>&lt;web-app&gt;</a:t>
            </a:r>
            <a:r>
              <a:rPr lang="en-US" dirty="0"/>
              <a:t> in the web deployment descriptor (WEB-INF/web.xml) if the application is a web module. </a:t>
            </a:r>
            <a:endParaRPr lang="en-US" dirty="0" smtClean="0"/>
          </a:p>
          <a:p>
            <a:r>
              <a:rPr lang="en-US" dirty="0" smtClean="0"/>
              <a:t>Most </a:t>
            </a:r>
            <a:r>
              <a:rPr lang="en-US" dirty="0"/>
              <a:t>likely, you will need to configure the resource-ref in an application server-specific descriptor file as well. </a:t>
            </a:r>
            <a:endParaRPr lang="en-US" dirty="0" smtClean="0"/>
          </a:p>
          <a:p>
            <a:r>
              <a:rPr lang="en-US" dirty="0" smtClean="0"/>
              <a:t>However</a:t>
            </a:r>
            <a:r>
              <a:rPr lang="en-US" dirty="0"/>
              <a:t>, notice that the</a:t>
            </a:r>
            <a:r>
              <a:rPr lang="en-US" dirty="0">
                <a:solidFill>
                  <a:srgbClr val="FF0000"/>
                </a:solidFill>
              </a:rPr>
              <a:t> resource-ref</a:t>
            </a:r>
            <a:r>
              <a:rPr lang="en-US" dirty="0"/>
              <a:t> element configures the </a:t>
            </a:r>
            <a:r>
              <a:rPr lang="en-US" dirty="0" err="1">
                <a:solidFill>
                  <a:srgbClr val="FF0000"/>
                </a:solidFill>
              </a:rPr>
              <a:t>jdbc</a:t>
            </a:r>
            <a:r>
              <a:rPr lang="en-US" dirty="0">
                <a:solidFill>
                  <a:srgbClr val="FF0000"/>
                </a:solidFill>
              </a:rPr>
              <a:t>/prospring4ch6</a:t>
            </a:r>
            <a:r>
              <a:rPr lang="en-US" dirty="0"/>
              <a:t> reference name and that the </a:t>
            </a:r>
            <a:r>
              <a:rPr lang="en-US" dirty="0" err="1">
                <a:solidFill>
                  <a:srgbClr val="FF0000"/>
                </a:solidFill>
              </a:rPr>
              <a:t>dataSource</a:t>
            </a:r>
            <a:r>
              <a:rPr lang="en-US" dirty="0"/>
              <a:t> </a:t>
            </a:r>
            <a:r>
              <a:rPr lang="en-US" dirty="0" smtClean="0"/>
              <a:t>bean's </a:t>
            </a:r>
            <a:r>
              <a:rPr lang="en-US" dirty="0" err="1" smtClean="0">
                <a:solidFill>
                  <a:srgbClr val="FF0000"/>
                </a:solidFill>
              </a:rPr>
              <a:t>jndiName</a:t>
            </a:r>
            <a:r>
              <a:rPr lang="en-US" dirty="0"/>
              <a:t> is set to </a:t>
            </a:r>
            <a:r>
              <a:rPr lang="en-US" dirty="0" err="1">
                <a:solidFill>
                  <a:srgbClr val="FF0000"/>
                </a:solidFill>
              </a:rPr>
              <a:t>java:comp</a:t>
            </a:r>
            <a:r>
              <a:rPr lang="en-US" dirty="0">
                <a:solidFill>
                  <a:srgbClr val="FF0000"/>
                </a:solidFill>
              </a:rPr>
              <a:t>/</a:t>
            </a:r>
            <a:r>
              <a:rPr lang="en-US" dirty="0" err="1">
                <a:solidFill>
                  <a:srgbClr val="FF0000"/>
                </a:solidFill>
              </a:rPr>
              <a:t>env</a:t>
            </a:r>
            <a:r>
              <a:rPr lang="en-US" dirty="0">
                <a:solidFill>
                  <a:srgbClr val="FF0000"/>
                </a:solidFill>
              </a:rPr>
              <a:t>/</a:t>
            </a:r>
            <a:r>
              <a:rPr lang="en-US" dirty="0" err="1">
                <a:solidFill>
                  <a:srgbClr val="FF0000"/>
                </a:solidFill>
              </a:rPr>
              <a:t>jdbc</a:t>
            </a:r>
            <a:r>
              <a:rPr lang="en-US" dirty="0">
                <a:solidFill>
                  <a:srgbClr val="FF0000"/>
                </a:solidFill>
              </a:rPr>
              <a:t>/prospring4ch6</a:t>
            </a:r>
            <a:r>
              <a:rPr lang="en-US" dirty="0"/>
              <a:t>.</a:t>
            </a:r>
          </a:p>
          <a:p>
            <a:r>
              <a:rPr lang="en-US" dirty="0"/>
              <a:t>As you can see, Spring allows you to configure the </a:t>
            </a:r>
            <a:r>
              <a:rPr lang="en-US" dirty="0" err="1"/>
              <a:t>DataSource</a:t>
            </a:r>
            <a:r>
              <a:rPr lang="en-US" dirty="0"/>
              <a:t> in almost any way you like, and it hides the actual implementation or location of the data source from the rest of the application's code. </a:t>
            </a:r>
            <a:endParaRPr lang="en-US" dirty="0" smtClean="0"/>
          </a:p>
          <a:p>
            <a:r>
              <a:rPr lang="en-US" dirty="0" smtClean="0"/>
              <a:t>In </a:t>
            </a:r>
            <a:r>
              <a:rPr lang="en-US" dirty="0"/>
              <a:t>other words, your DAO classes do not know and do not need to know where the </a:t>
            </a:r>
            <a:r>
              <a:rPr lang="en-US" dirty="0" err="1">
                <a:solidFill>
                  <a:srgbClr val="FF0000"/>
                </a:solidFill>
              </a:rPr>
              <a:t>DataSource</a:t>
            </a:r>
            <a:r>
              <a:rPr lang="en-US" dirty="0"/>
              <a:t> points.</a:t>
            </a:r>
          </a:p>
          <a:p>
            <a:r>
              <a:rPr lang="en-US" dirty="0"/>
              <a:t>The connection management is also delegated to the </a:t>
            </a:r>
            <a:r>
              <a:rPr lang="en-US" dirty="0" err="1">
                <a:solidFill>
                  <a:srgbClr val="FF0000"/>
                </a:solidFill>
              </a:rPr>
              <a:t>dataSource</a:t>
            </a:r>
            <a:r>
              <a:rPr lang="en-US" dirty="0"/>
              <a:t> bean, which in turn performs the management itself or uses the JEE container to do all the work.</a:t>
            </a:r>
          </a:p>
          <a:p>
            <a:endParaRPr lang="en-US" dirty="0"/>
          </a:p>
          <a:p>
            <a:endParaRPr lang="en-US" b="1" dirty="0" smtClean="0"/>
          </a:p>
          <a:p>
            <a:endParaRPr lang="en-US" dirty="0"/>
          </a:p>
        </p:txBody>
      </p:sp>
      <p:pic>
        <p:nvPicPr>
          <p:cNvPr id="5" name="Picture 4"/>
          <p:cNvPicPr>
            <a:picLocks noChangeAspect="1"/>
          </p:cNvPicPr>
          <p:nvPr/>
        </p:nvPicPr>
        <p:blipFill>
          <a:blip r:embed="rId3"/>
          <a:stretch>
            <a:fillRect/>
          </a:stretch>
        </p:blipFill>
        <p:spPr>
          <a:xfrm>
            <a:off x="604911" y="590839"/>
            <a:ext cx="10414781" cy="1649441"/>
          </a:xfrm>
          <a:prstGeom prst="rect">
            <a:avLst/>
          </a:prstGeom>
        </p:spPr>
      </p:pic>
    </p:spTree>
    <p:extLst>
      <p:ext uri="{BB962C8B-B14F-4D97-AF65-F5344CB8AC3E}">
        <p14:creationId xmlns:p14="http://schemas.microsoft.com/office/powerpoint/2010/main" val="226756080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677"/>
            <a:ext cx="10515600" cy="534035"/>
          </a:xfrm>
        </p:spPr>
        <p:txBody>
          <a:bodyPr>
            <a:normAutofit fontScale="90000"/>
          </a:bodyPr>
          <a:lstStyle/>
          <a:p>
            <a:pPr algn="ctr"/>
            <a:r>
              <a:rPr lang="en-US" b="1" dirty="0"/>
              <a:t>Embedded Database </a:t>
            </a:r>
            <a:r>
              <a:rPr lang="en-US" b="1" dirty="0" smtClean="0"/>
              <a:t>Support</a:t>
            </a:r>
            <a:endParaRPr lang="en-US" dirty="0"/>
          </a:p>
        </p:txBody>
      </p:sp>
      <p:sp>
        <p:nvSpPr>
          <p:cNvPr id="3" name="Content Placeholder 2"/>
          <p:cNvSpPr>
            <a:spLocks noGrp="1"/>
          </p:cNvSpPr>
          <p:nvPr>
            <p:ph idx="1"/>
          </p:nvPr>
        </p:nvSpPr>
        <p:spPr>
          <a:xfrm>
            <a:off x="203201" y="769258"/>
            <a:ext cx="11742056" cy="5407706"/>
          </a:xfrm>
        </p:spPr>
        <p:txBody>
          <a:bodyPr/>
          <a:lstStyle/>
          <a:p>
            <a:r>
              <a:rPr lang="en-US" dirty="0" smtClean="0"/>
              <a:t>Starting </a:t>
            </a:r>
            <a:r>
              <a:rPr lang="en-US" dirty="0"/>
              <a:t>from version 3.0, Spring also offers embedded database support, which automatically starts an embedded database and exposes it as a </a:t>
            </a:r>
            <a:r>
              <a:rPr lang="en-US" dirty="0" err="1">
                <a:solidFill>
                  <a:srgbClr val="FF0000"/>
                </a:solidFill>
              </a:rPr>
              <a:t>DataSource</a:t>
            </a:r>
            <a:r>
              <a:rPr lang="en-US" dirty="0"/>
              <a:t> for the application. </a:t>
            </a:r>
            <a:r>
              <a:rPr lang="en-US" dirty="0">
                <a:hlinkClick r:id="rId3"/>
              </a:rPr>
              <a:t>Listing 6-16</a:t>
            </a:r>
            <a:r>
              <a:rPr lang="en-US" dirty="0"/>
              <a:t> shows the configuration of an embedded database </a:t>
            </a:r>
            <a:r>
              <a:rPr lang="en-US" dirty="0">
                <a:solidFill>
                  <a:srgbClr val="FF0000"/>
                </a:solidFill>
              </a:rPr>
              <a:t>(app-context-xml.xml</a:t>
            </a:r>
            <a:r>
              <a:rPr lang="en-US" dirty="0" smtClean="0">
                <a:solidFill>
                  <a:srgbClr val="FF0000"/>
                </a:solidFill>
              </a:rPr>
              <a:t>)</a:t>
            </a:r>
            <a:r>
              <a:rPr lang="en-US" dirty="0" smtClean="0"/>
              <a:t>.</a:t>
            </a:r>
          </a:p>
          <a:p>
            <a:r>
              <a:rPr lang="en-US" b="1" dirty="0"/>
              <a:t>Listing 6-16: Spring Embedded Database </a:t>
            </a:r>
            <a:r>
              <a:rPr lang="en-US" b="1" dirty="0" smtClean="0"/>
              <a:t>Support</a:t>
            </a:r>
          </a:p>
          <a:p>
            <a:endParaRPr lang="en-US" dirty="0"/>
          </a:p>
          <a:p>
            <a:endParaRPr lang="en-US" dirty="0"/>
          </a:p>
        </p:txBody>
      </p:sp>
      <p:pic>
        <p:nvPicPr>
          <p:cNvPr id="6" name="Picture 5"/>
          <p:cNvPicPr>
            <a:picLocks noChangeAspect="1"/>
          </p:cNvPicPr>
          <p:nvPr/>
        </p:nvPicPr>
        <p:blipFill>
          <a:blip r:embed="rId4"/>
          <a:stretch>
            <a:fillRect/>
          </a:stretch>
        </p:blipFill>
        <p:spPr>
          <a:xfrm>
            <a:off x="203201" y="2960914"/>
            <a:ext cx="11501119" cy="3686629"/>
          </a:xfrm>
          <a:prstGeom prst="rect">
            <a:avLst/>
          </a:prstGeom>
        </p:spPr>
      </p:pic>
    </p:spTree>
    <p:extLst>
      <p:ext uri="{BB962C8B-B14F-4D97-AF65-F5344CB8AC3E}">
        <p14:creationId xmlns:p14="http://schemas.microsoft.com/office/powerpoint/2010/main" val="66612637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259715"/>
          </a:xfrm>
        </p:spPr>
        <p:txBody>
          <a:bodyPr>
            <a:normAutofit fontScale="90000"/>
          </a:bodyPr>
          <a:lstStyle/>
          <a:p>
            <a:endParaRPr lang="en-US" dirty="0"/>
          </a:p>
        </p:txBody>
      </p:sp>
      <p:sp>
        <p:nvSpPr>
          <p:cNvPr id="3" name="Content Placeholder 2"/>
          <p:cNvSpPr>
            <a:spLocks noGrp="1"/>
          </p:cNvSpPr>
          <p:nvPr>
            <p:ph idx="1"/>
          </p:nvPr>
        </p:nvSpPr>
        <p:spPr>
          <a:xfrm>
            <a:off x="838200" y="716280"/>
            <a:ext cx="10515600" cy="5460683"/>
          </a:xfrm>
        </p:spPr>
        <p:txBody>
          <a:bodyPr>
            <a:normAutofit fontScale="85000" lnSpcReduction="20000"/>
          </a:bodyPr>
          <a:lstStyle/>
          <a:p>
            <a:r>
              <a:rPr lang="en-US" dirty="0"/>
              <a:t>In the previous listing, we first declare the </a:t>
            </a:r>
            <a:r>
              <a:rPr lang="en-US" dirty="0" err="1"/>
              <a:t>jdbc</a:t>
            </a:r>
            <a:r>
              <a:rPr lang="en-US" dirty="0"/>
              <a:t> namespace in the &lt;beans&gt; tag. </a:t>
            </a:r>
            <a:br>
              <a:rPr lang="en-US" dirty="0"/>
            </a:br>
            <a:r>
              <a:rPr lang="en-US" dirty="0" smtClean="0"/>
              <a:t>Afterward</a:t>
            </a:r>
            <a:r>
              <a:rPr lang="en-US" dirty="0"/>
              <a:t>, we use the</a:t>
            </a:r>
            <a:r>
              <a:rPr lang="en-US" dirty="0">
                <a:solidFill>
                  <a:srgbClr val="FF0000"/>
                </a:solidFill>
              </a:rPr>
              <a:t> &lt;</a:t>
            </a:r>
            <a:r>
              <a:rPr lang="en-US" dirty="0" err="1">
                <a:solidFill>
                  <a:srgbClr val="FF0000"/>
                </a:solidFill>
              </a:rPr>
              <a:t>jdbc:embedded-database</a:t>
            </a:r>
            <a:r>
              <a:rPr lang="en-US" dirty="0">
                <a:solidFill>
                  <a:srgbClr val="FF0000"/>
                </a:solidFill>
              </a:rPr>
              <a:t>&gt;</a:t>
            </a:r>
            <a:r>
              <a:rPr lang="en-US" dirty="0"/>
              <a:t> to declare the embedded database and assign it an ID of </a:t>
            </a:r>
            <a:r>
              <a:rPr lang="en-US" dirty="0" err="1"/>
              <a:t>dataSource</a:t>
            </a:r>
            <a:r>
              <a:rPr lang="en-US" dirty="0"/>
              <a:t>. </a:t>
            </a:r>
            <a:endParaRPr lang="en-US" dirty="0" smtClean="0"/>
          </a:p>
          <a:p>
            <a:r>
              <a:rPr lang="en-US" dirty="0" smtClean="0"/>
              <a:t>Within </a:t>
            </a:r>
            <a:r>
              <a:rPr lang="en-US" dirty="0"/>
              <a:t>the tag, we also instruct Spring to execute the scripts specified to create the database schema and populate testing data accordingly. </a:t>
            </a:r>
            <a:r>
              <a:rPr lang="en-US" dirty="0" smtClean="0"/>
              <a:t>Note </a:t>
            </a:r>
            <a:r>
              <a:rPr lang="en-US" dirty="0"/>
              <a:t>that the order of the scripts is important, and the file that contains Data Definition Language (DDL) should always appear first, followed by the file with Data Manipulation Language (DML). For the type attribute, we specify the type of embedded database to use. As of version 4.0, Spring supports </a:t>
            </a:r>
            <a:r>
              <a:rPr lang="en-US" dirty="0">
                <a:solidFill>
                  <a:srgbClr val="FF0000"/>
                </a:solidFill>
              </a:rPr>
              <a:t>HSQL</a:t>
            </a:r>
            <a:r>
              <a:rPr lang="en-US" dirty="0"/>
              <a:t> (the default), </a:t>
            </a:r>
            <a:r>
              <a:rPr lang="en-US" dirty="0">
                <a:solidFill>
                  <a:srgbClr val="FF0000"/>
                </a:solidFill>
              </a:rPr>
              <a:t>H2</a:t>
            </a:r>
            <a:r>
              <a:rPr lang="en-US" dirty="0"/>
              <a:t>, and </a:t>
            </a:r>
            <a:r>
              <a:rPr lang="en-US" dirty="0">
                <a:solidFill>
                  <a:srgbClr val="FF0000"/>
                </a:solidFill>
              </a:rPr>
              <a:t>DERBY</a:t>
            </a:r>
            <a:r>
              <a:rPr lang="en-US" dirty="0"/>
              <a:t>.</a:t>
            </a:r>
          </a:p>
          <a:p>
            <a:r>
              <a:rPr lang="en-US" dirty="0"/>
              <a:t>The embedded database support is extremely useful for local development or unit testing. Throughout the rest of this chapter, we use the embedded database to run the sample code, so your machine doesn't require a database to be installed in order to run the samples.</a:t>
            </a:r>
          </a:p>
          <a:p>
            <a:r>
              <a:rPr lang="en-US" dirty="0"/>
              <a:t>You can not only utilize the embedded database support via the JDBC namespace but also initialize a database instance running elsewhere, such as MySQL, Oracle, and so on. Rather than specifying type and </a:t>
            </a:r>
            <a:r>
              <a:rPr lang="en-US" dirty="0">
                <a:solidFill>
                  <a:srgbClr val="FF0000"/>
                </a:solidFill>
              </a:rPr>
              <a:t>embedded-database</a:t>
            </a:r>
            <a:r>
              <a:rPr lang="en-US" dirty="0"/>
              <a:t>, simply use</a:t>
            </a:r>
            <a:r>
              <a:rPr lang="en-US" dirty="0">
                <a:solidFill>
                  <a:srgbClr val="FF0000"/>
                </a:solidFill>
              </a:rPr>
              <a:t> initialize-database</a:t>
            </a:r>
            <a:r>
              <a:rPr lang="en-US" dirty="0"/>
              <a:t>, and your scripts will execute against the </a:t>
            </a:r>
            <a:r>
              <a:rPr lang="en-US" dirty="0" smtClean="0"/>
              <a:t>intended </a:t>
            </a:r>
            <a:r>
              <a:rPr lang="en-US" dirty="0" err="1" smtClean="0">
                <a:solidFill>
                  <a:srgbClr val="FF0000"/>
                </a:solidFill>
              </a:rPr>
              <a:t>dataSource</a:t>
            </a:r>
            <a:r>
              <a:rPr lang="en-US" dirty="0"/>
              <a:t> just as they would with an embedded database</a:t>
            </a:r>
            <a:r>
              <a:rPr lang="en-US" dirty="0" smtClean="0"/>
              <a:t>.</a:t>
            </a:r>
            <a:endParaRPr lang="en-US" dirty="0"/>
          </a:p>
        </p:txBody>
      </p:sp>
    </p:spTree>
    <p:extLst>
      <p:ext uri="{BB962C8B-B14F-4D97-AF65-F5344CB8AC3E}">
        <p14:creationId xmlns:p14="http://schemas.microsoft.com/office/powerpoint/2010/main" val="366553144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457835"/>
          </a:xfrm>
        </p:spPr>
        <p:txBody>
          <a:bodyPr>
            <a:normAutofit fontScale="90000"/>
          </a:bodyPr>
          <a:lstStyle/>
          <a:p>
            <a:r>
              <a:rPr lang="en-US" b="1" dirty="0"/>
              <a:t>Using </a:t>
            </a:r>
            <a:r>
              <a:rPr lang="en-US" b="1" dirty="0" err="1"/>
              <a:t>DataSources</a:t>
            </a:r>
            <a:r>
              <a:rPr lang="en-US" b="1" dirty="0"/>
              <a:t> in DAO </a:t>
            </a:r>
            <a:r>
              <a:rPr lang="en-US" b="1" dirty="0" smtClean="0"/>
              <a:t>Classes</a:t>
            </a:r>
            <a:endParaRPr lang="en-US" dirty="0"/>
          </a:p>
        </p:txBody>
      </p:sp>
      <p:sp>
        <p:nvSpPr>
          <p:cNvPr id="3" name="Content Placeholder 2"/>
          <p:cNvSpPr>
            <a:spLocks noGrp="1"/>
          </p:cNvSpPr>
          <p:nvPr>
            <p:ph idx="1"/>
          </p:nvPr>
        </p:nvSpPr>
        <p:spPr>
          <a:xfrm>
            <a:off x="441960" y="762000"/>
            <a:ext cx="11292840" cy="5775960"/>
          </a:xfrm>
        </p:spPr>
        <p:txBody>
          <a:bodyPr>
            <a:normAutofit fontScale="85000" lnSpcReduction="20000"/>
          </a:bodyPr>
          <a:lstStyle/>
          <a:p>
            <a:r>
              <a:rPr lang="en-US" dirty="0"/>
              <a:t>Let's create a </a:t>
            </a:r>
            <a:r>
              <a:rPr lang="en-US" dirty="0" err="1">
                <a:solidFill>
                  <a:srgbClr val="FF0000"/>
                </a:solidFill>
              </a:rPr>
              <a:t>ContactDao</a:t>
            </a:r>
            <a:r>
              <a:rPr lang="en-US" dirty="0"/>
              <a:t> interface to implement for our sample, as shown in </a:t>
            </a:r>
            <a:r>
              <a:rPr lang="en-US" dirty="0">
                <a:hlinkClick r:id="rId3"/>
              </a:rPr>
              <a:t>Listing 6-17</a:t>
            </a:r>
            <a:r>
              <a:rPr lang="en-US" dirty="0" smtClean="0"/>
              <a:t>.</a:t>
            </a:r>
          </a:p>
          <a:p>
            <a:r>
              <a:rPr lang="en-US" b="1" dirty="0"/>
              <a:t>Listing 6-17: </a:t>
            </a:r>
            <a:r>
              <a:rPr lang="en-US" dirty="0" err="1"/>
              <a:t>ContactDao</a:t>
            </a:r>
            <a:r>
              <a:rPr lang="en-US" b="1" dirty="0"/>
              <a:t> </a:t>
            </a:r>
            <a:r>
              <a:rPr lang="en-US" b="1" dirty="0" smtClean="0"/>
              <a:t>Interface</a:t>
            </a:r>
          </a:p>
          <a:p>
            <a:endParaRPr lang="en-US" b="1" dirty="0"/>
          </a:p>
          <a:p>
            <a:endParaRPr lang="en-US" b="1" dirty="0" smtClean="0"/>
          </a:p>
          <a:p>
            <a:endParaRPr lang="en-US" b="1" dirty="0"/>
          </a:p>
          <a:p>
            <a:endParaRPr lang="en-US" dirty="0" smtClean="0"/>
          </a:p>
          <a:p>
            <a:endParaRPr lang="en-US" dirty="0" smtClean="0"/>
          </a:p>
          <a:p>
            <a:r>
              <a:rPr lang="en-US" dirty="0" smtClean="0"/>
              <a:t>For </a:t>
            </a:r>
            <a:r>
              <a:rPr lang="en-US" dirty="0"/>
              <a:t>the simple </a:t>
            </a:r>
            <a:r>
              <a:rPr lang="en-US" dirty="0" smtClean="0"/>
              <a:t>implementation, </a:t>
            </a:r>
            <a:r>
              <a:rPr lang="en-US" dirty="0"/>
              <a:t>first we will add a </a:t>
            </a:r>
            <a:r>
              <a:rPr lang="en-US" dirty="0" err="1"/>
              <a:t>dataSource</a:t>
            </a:r>
            <a:r>
              <a:rPr lang="en-US" dirty="0"/>
              <a:t> property to the </a:t>
            </a:r>
            <a:r>
              <a:rPr lang="en-US" dirty="0" err="1"/>
              <a:t>JdbcContactDao</a:t>
            </a:r>
            <a:r>
              <a:rPr lang="en-US" dirty="0"/>
              <a:t> implementation class. </a:t>
            </a:r>
            <a:endParaRPr lang="en-US" dirty="0" smtClean="0"/>
          </a:p>
          <a:p>
            <a:r>
              <a:rPr lang="en-US" dirty="0" smtClean="0"/>
              <a:t>The </a:t>
            </a:r>
            <a:r>
              <a:rPr lang="en-US" dirty="0"/>
              <a:t>reason we want to add the </a:t>
            </a:r>
            <a:r>
              <a:rPr lang="en-US" dirty="0" err="1" smtClean="0"/>
              <a:t>dataSource</a:t>
            </a:r>
            <a:r>
              <a:rPr lang="en-US" dirty="0" smtClean="0"/>
              <a:t> property </a:t>
            </a:r>
            <a:r>
              <a:rPr lang="en-US" dirty="0"/>
              <a:t>to the implementation class rather than the interface should be quite obvious: the interface does not need to know how the data is going to be retrieved and updated. </a:t>
            </a:r>
            <a:endParaRPr lang="en-US" dirty="0" smtClean="0"/>
          </a:p>
          <a:p>
            <a:r>
              <a:rPr lang="en-US" dirty="0" smtClean="0"/>
              <a:t>By </a:t>
            </a:r>
            <a:r>
              <a:rPr lang="en-US" dirty="0"/>
              <a:t>adding </a:t>
            </a:r>
            <a:r>
              <a:rPr lang="en-US" dirty="0" err="1">
                <a:solidFill>
                  <a:srgbClr val="FF0000"/>
                </a:solidFill>
              </a:rPr>
              <a:t>DataSource</a:t>
            </a:r>
            <a:r>
              <a:rPr lang="en-US" dirty="0"/>
              <a:t> </a:t>
            </a:r>
            <a:r>
              <a:rPr lang="en-US" dirty="0" err="1"/>
              <a:t>mutator</a:t>
            </a:r>
            <a:r>
              <a:rPr lang="en-US" dirty="0"/>
              <a:t> methods to the interface, in the best-case scenario this forces the implementations to declare the getter and setter stubs. Clearly, this is not a very good design practice. </a:t>
            </a:r>
            <a:endParaRPr lang="en-US" dirty="0" smtClean="0"/>
          </a:p>
          <a:p>
            <a:r>
              <a:rPr lang="en-US" dirty="0" smtClean="0"/>
              <a:t>Take </a:t>
            </a:r>
            <a:r>
              <a:rPr lang="en-US" dirty="0"/>
              <a:t>a look at the simple </a:t>
            </a:r>
            <a:r>
              <a:rPr lang="en-US" dirty="0" err="1">
                <a:solidFill>
                  <a:srgbClr val="FF0000"/>
                </a:solidFill>
              </a:rPr>
              <a:t>JdbcContactDao</a:t>
            </a:r>
            <a:r>
              <a:rPr lang="en-US" dirty="0"/>
              <a:t> class in </a:t>
            </a:r>
            <a:r>
              <a:rPr lang="en-US" dirty="0">
                <a:hlinkClick r:id="rId3"/>
              </a:rPr>
              <a:t>Listing 6-18</a:t>
            </a:r>
            <a:r>
              <a:rPr lang="en-US" dirty="0"/>
              <a:t>.</a:t>
            </a:r>
          </a:p>
          <a:p>
            <a:endParaRPr lang="en-US" b="1" dirty="0" smtClean="0"/>
          </a:p>
          <a:p>
            <a:endParaRPr lang="en-US" dirty="0"/>
          </a:p>
          <a:p>
            <a:endParaRPr lang="en-US" dirty="0" smtClean="0"/>
          </a:p>
        </p:txBody>
      </p:sp>
      <p:pic>
        <p:nvPicPr>
          <p:cNvPr id="5" name="Picture 4"/>
          <p:cNvPicPr>
            <a:picLocks noChangeAspect="1"/>
          </p:cNvPicPr>
          <p:nvPr/>
        </p:nvPicPr>
        <p:blipFill>
          <a:blip r:embed="rId4"/>
          <a:stretch>
            <a:fillRect/>
          </a:stretch>
        </p:blipFill>
        <p:spPr>
          <a:xfrm>
            <a:off x="2057400" y="1879282"/>
            <a:ext cx="6949440" cy="1572578"/>
          </a:xfrm>
          <a:prstGeom prst="rect">
            <a:avLst/>
          </a:prstGeom>
        </p:spPr>
      </p:pic>
    </p:spTree>
    <p:extLst>
      <p:ext uri="{BB962C8B-B14F-4D97-AF65-F5344CB8AC3E}">
        <p14:creationId xmlns:p14="http://schemas.microsoft.com/office/powerpoint/2010/main" val="137303928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174"/>
            <a:ext cx="10515600" cy="427355"/>
          </a:xfrm>
        </p:spPr>
        <p:txBody>
          <a:bodyPr>
            <a:normAutofit fontScale="90000"/>
          </a:bodyPr>
          <a:lstStyle/>
          <a:p>
            <a:r>
              <a:rPr lang="en-US" sz="3600" b="1" dirty="0"/>
              <a:t>Listing 6-18: </a:t>
            </a:r>
            <a:r>
              <a:rPr lang="en-US" sz="3600" dirty="0" err="1"/>
              <a:t>JdbcUserDao</a:t>
            </a:r>
            <a:r>
              <a:rPr lang="en-US" sz="3600" b="1" dirty="0"/>
              <a:t> with the </a:t>
            </a:r>
            <a:r>
              <a:rPr lang="en-US" sz="3600" dirty="0" err="1"/>
              <a:t>dataSource</a:t>
            </a:r>
            <a:r>
              <a:rPr lang="en-US" sz="3600" b="1" dirty="0"/>
              <a:t> </a:t>
            </a:r>
            <a:r>
              <a:rPr lang="en-US" sz="3600" b="1" dirty="0" smtClean="0"/>
              <a:t>Property</a:t>
            </a:r>
            <a:endParaRPr lang="en-US" sz="3600" dirty="0"/>
          </a:p>
        </p:txBody>
      </p:sp>
      <p:sp>
        <p:nvSpPr>
          <p:cNvPr id="3" name="Content Placeholder 2"/>
          <p:cNvSpPr>
            <a:spLocks noGrp="1"/>
          </p:cNvSpPr>
          <p:nvPr>
            <p:ph idx="1"/>
          </p:nvPr>
        </p:nvSpPr>
        <p:spPr>
          <a:xfrm>
            <a:off x="487680" y="1825624"/>
            <a:ext cx="11551920" cy="4895216"/>
          </a:xfrm>
        </p:spPr>
        <p:txBody>
          <a:bodyPr>
            <a:noAutofit/>
          </a:bodyPr>
          <a:lstStyle/>
          <a:p>
            <a:endParaRPr lang="en-US" dirty="0" smtClean="0"/>
          </a:p>
          <a:p>
            <a:endParaRPr lang="en-US" dirty="0"/>
          </a:p>
          <a:p>
            <a:endParaRPr lang="en-US" dirty="0" smtClean="0"/>
          </a:p>
          <a:p>
            <a:endParaRPr lang="en-US" dirty="0"/>
          </a:p>
          <a:p>
            <a:endParaRPr lang="en-US" dirty="0" smtClean="0"/>
          </a:p>
          <a:p>
            <a:r>
              <a:rPr lang="en-US" dirty="0" smtClean="0"/>
              <a:t>We </a:t>
            </a:r>
            <a:r>
              <a:rPr lang="en-US" dirty="0"/>
              <a:t>can now instruct Spring to configure our </a:t>
            </a:r>
            <a:r>
              <a:rPr lang="en-US" dirty="0" err="1"/>
              <a:t>contactDao</a:t>
            </a:r>
            <a:r>
              <a:rPr lang="en-US" dirty="0"/>
              <a:t> bean by using the </a:t>
            </a:r>
            <a:r>
              <a:rPr lang="en-US" dirty="0" err="1"/>
              <a:t>JdbcContactDao</a:t>
            </a:r>
            <a:r>
              <a:rPr lang="en-US" dirty="0"/>
              <a:t> implementation and set the </a:t>
            </a:r>
            <a:r>
              <a:rPr lang="en-US" dirty="0" err="1"/>
              <a:t>dataSource</a:t>
            </a:r>
            <a:r>
              <a:rPr lang="en-US" dirty="0"/>
              <a:t> property </a:t>
            </a:r>
            <a:endParaRPr lang="en-US" dirty="0" smtClean="0"/>
          </a:p>
          <a:p>
            <a:r>
              <a:rPr lang="en-US" dirty="0" smtClean="0"/>
              <a:t>(</a:t>
            </a:r>
            <a:r>
              <a:rPr lang="en-US" dirty="0"/>
              <a:t>see </a:t>
            </a:r>
            <a:r>
              <a:rPr lang="en-US" dirty="0">
                <a:hlinkClick r:id="rId3"/>
              </a:rPr>
              <a:t>Listing 6-19</a:t>
            </a:r>
            <a:r>
              <a:rPr lang="en-US" dirty="0"/>
              <a:t> for the enhanced </a:t>
            </a:r>
            <a:r>
              <a:rPr lang="en-US" dirty="0">
                <a:solidFill>
                  <a:srgbClr val="FF0000"/>
                </a:solidFill>
              </a:rPr>
              <a:t>app-context-xml.xml</a:t>
            </a:r>
            <a:r>
              <a:rPr lang="en-US" dirty="0"/>
              <a:t> configuration).</a:t>
            </a:r>
          </a:p>
          <a:p>
            <a:endParaRPr lang="en-US" dirty="0" smtClean="0"/>
          </a:p>
          <a:p>
            <a:endParaRPr lang="en-US" dirty="0"/>
          </a:p>
          <a:p>
            <a:endParaRPr lang="en-US" dirty="0"/>
          </a:p>
        </p:txBody>
      </p:sp>
      <p:pic>
        <p:nvPicPr>
          <p:cNvPr id="5" name="Picture 4"/>
          <p:cNvPicPr>
            <a:picLocks noChangeAspect="1"/>
          </p:cNvPicPr>
          <p:nvPr/>
        </p:nvPicPr>
        <p:blipFill>
          <a:blip r:embed="rId4"/>
          <a:stretch>
            <a:fillRect/>
          </a:stretch>
        </p:blipFill>
        <p:spPr>
          <a:xfrm>
            <a:off x="640080" y="701040"/>
            <a:ext cx="10713720" cy="3780472"/>
          </a:xfrm>
          <a:prstGeom prst="rect">
            <a:avLst/>
          </a:prstGeom>
        </p:spPr>
      </p:pic>
    </p:spTree>
    <p:extLst>
      <p:ext uri="{BB962C8B-B14F-4D97-AF65-F5344CB8AC3E}">
        <p14:creationId xmlns:p14="http://schemas.microsoft.com/office/powerpoint/2010/main" val="8069931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446"/>
            <a:ext cx="10515600" cy="991234"/>
          </a:xfrm>
        </p:spPr>
        <p:txBody>
          <a:bodyPr>
            <a:normAutofit fontScale="90000"/>
          </a:bodyPr>
          <a:lstStyle/>
          <a:p>
            <a:r>
              <a:rPr lang="en-US" b="1" dirty="0"/>
              <a:t>Listing 6-19: Spring Application Context File with </a:t>
            </a:r>
            <a:r>
              <a:rPr lang="en-US" dirty="0" err="1"/>
              <a:t>dataSource</a:t>
            </a:r>
            <a:r>
              <a:rPr lang="en-US" b="1" dirty="0"/>
              <a:t> and </a:t>
            </a:r>
            <a:r>
              <a:rPr lang="en-US" dirty="0" err="1"/>
              <a:t>contactDao</a:t>
            </a:r>
            <a:r>
              <a:rPr lang="en-US" b="1" dirty="0"/>
              <a:t> Beans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To </a:t>
            </a:r>
            <a:r>
              <a:rPr lang="en-US" dirty="0"/>
              <a:t>support the H2 database, we need to add the dependency on the H2 database into the </a:t>
            </a:r>
            <a:r>
              <a:rPr lang="en-US" dirty="0" smtClean="0"/>
              <a:t>project</a:t>
            </a:r>
            <a:r>
              <a:rPr lang="en-US" dirty="0"/>
              <a:t>, as shown in </a:t>
            </a:r>
            <a:r>
              <a:rPr lang="en-US" dirty="0">
                <a:hlinkClick r:id="rId3"/>
              </a:rPr>
              <a:t>Table 6-3</a:t>
            </a:r>
            <a:r>
              <a:rPr lang="en-US" dirty="0" smtClean="0"/>
              <a:t>.</a:t>
            </a:r>
          </a:p>
          <a:p>
            <a:endParaRPr lang="en-US" dirty="0"/>
          </a:p>
        </p:txBody>
      </p:sp>
      <p:pic>
        <p:nvPicPr>
          <p:cNvPr id="4" name="Picture 3"/>
          <p:cNvPicPr>
            <a:picLocks noChangeAspect="1"/>
          </p:cNvPicPr>
          <p:nvPr/>
        </p:nvPicPr>
        <p:blipFill>
          <a:blip r:embed="rId4"/>
          <a:stretch>
            <a:fillRect/>
          </a:stretch>
        </p:blipFill>
        <p:spPr>
          <a:xfrm>
            <a:off x="1112520" y="1624329"/>
            <a:ext cx="10058400" cy="250571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960892579"/>
              </p:ext>
            </p:extLst>
          </p:nvPr>
        </p:nvGraphicFramePr>
        <p:xfrm>
          <a:off x="838200" y="5368609"/>
          <a:ext cx="10515600" cy="1009650"/>
        </p:xfrm>
        <a:graphic>
          <a:graphicData uri="http://schemas.openxmlformats.org/drawingml/2006/table">
            <a:tbl>
              <a:tblPr/>
              <a:tblGrid>
                <a:gridCol w="2628900"/>
                <a:gridCol w="2628900"/>
                <a:gridCol w="2628900"/>
                <a:gridCol w="2628900"/>
              </a:tblGrid>
              <a:tr h="345599">
                <a:tc>
                  <a:txBody>
                    <a:bodyPr/>
                    <a:lstStyle/>
                    <a:p>
                      <a:pPr algn="l"/>
                      <a:r>
                        <a:rPr lang="en-US" b="1">
                          <a:solidFill>
                            <a:srgbClr val="494B43"/>
                          </a:solidFill>
                          <a:effectLst/>
                          <a:latin typeface="Arial" panose="020B0604020202020204" pitchFamily="34" charset="0"/>
                        </a:rPr>
                        <a:t>Group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a:solidFill>
                            <a:srgbClr val="494B43"/>
                          </a:solidFill>
                          <a:effectLst/>
                          <a:latin typeface="Arial" panose="020B0604020202020204" pitchFamily="34" charset="0"/>
                        </a:rPr>
                        <a:t>Artifact ID</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a:solidFill>
                            <a:srgbClr val="494B43"/>
                          </a:solidFill>
                          <a:effectLst/>
                          <a:latin typeface="Arial" panose="020B0604020202020204" pitchFamily="34" charset="0"/>
                        </a:rPr>
                        <a:t>Version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c>
                  <a:txBody>
                    <a:bodyPr/>
                    <a:lstStyle/>
                    <a:p>
                      <a:pPr algn="l"/>
                      <a:r>
                        <a:rPr lang="en-US" b="1">
                          <a:solidFill>
                            <a:srgbClr val="494B43"/>
                          </a:solidFill>
                          <a:effectLst/>
                          <a:latin typeface="Arial" panose="020B0604020202020204" pitchFamily="34" charset="0"/>
                        </a:rPr>
                        <a:t>Description</a:t>
                      </a:r>
                    </a:p>
                  </a:txBody>
                  <a:tcPr marL="19050" marR="19050" marT="47625" marB="47625">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5E8DD"/>
                    </a:solidFill>
                  </a:tcPr>
                </a:tc>
              </a:tr>
              <a:tr h="0">
                <a:tc>
                  <a:txBody>
                    <a:bodyPr/>
                    <a:lstStyle/>
                    <a:p>
                      <a:pPr algn="l"/>
                      <a:r>
                        <a:rPr lang="en-US">
                          <a:solidFill>
                            <a:srgbClr val="494B43"/>
                          </a:solidFill>
                          <a:effectLst/>
                          <a:latin typeface="Arial" panose="020B0604020202020204" pitchFamily="34" charset="0"/>
                        </a:rPr>
                        <a:t>com.h2database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a:solidFill>
                            <a:srgbClr val="494B43"/>
                          </a:solidFill>
                          <a:effectLst/>
                          <a:latin typeface="Arial" panose="020B0604020202020204" pitchFamily="34" charset="0"/>
                        </a:rPr>
                        <a:t>h2</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dirty="0">
                          <a:solidFill>
                            <a:srgbClr val="494B43"/>
                          </a:solidFill>
                          <a:effectLst/>
                          <a:latin typeface="Arial" panose="020B0604020202020204" pitchFamily="34" charset="0"/>
                        </a:rPr>
                        <a:t>1.3.172</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US" dirty="0">
                          <a:solidFill>
                            <a:srgbClr val="494B43"/>
                          </a:solidFill>
                          <a:effectLst/>
                          <a:latin typeface="Arial" panose="020B0604020202020204" pitchFamily="34" charset="0"/>
                        </a:rPr>
                        <a:t>H2 database Java library</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3554800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Spring now creates the </a:t>
            </a:r>
            <a:r>
              <a:rPr lang="en-US" dirty="0" err="1">
                <a:solidFill>
                  <a:srgbClr val="FF0000"/>
                </a:solidFill>
              </a:rPr>
              <a:t>contactDao</a:t>
            </a:r>
            <a:r>
              <a:rPr lang="en-US" dirty="0"/>
              <a:t> bean by instantiating the </a:t>
            </a:r>
            <a:r>
              <a:rPr lang="en-US" dirty="0" err="1">
                <a:solidFill>
                  <a:srgbClr val="FF0000"/>
                </a:solidFill>
              </a:rPr>
              <a:t>JdbcContactDao</a:t>
            </a:r>
            <a:r>
              <a:rPr lang="en-US" dirty="0"/>
              <a:t> class with the </a:t>
            </a:r>
            <a:r>
              <a:rPr lang="en-US" dirty="0" err="1">
                <a:solidFill>
                  <a:srgbClr val="FF0000"/>
                </a:solidFill>
              </a:rPr>
              <a:t>dataSource</a:t>
            </a:r>
            <a:r>
              <a:rPr lang="en-US" dirty="0"/>
              <a:t> property set to the </a:t>
            </a:r>
            <a:r>
              <a:rPr lang="en-US" dirty="0" err="1">
                <a:solidFill>
                  <a:srgbClr val="FF0000"/>
                </a:solidFill>
              </a:rPr>
              <a:t>dataSource</a:t>
            </a:r>
            <a:r>
              <a:rPr lang="en-US" dirty="0"/>
              <a:t> bean.</a:t>
            </a:r>
          </a:p>
          <a:p>
            <a:r>
              <a:rPr lang="en-US" dirty="0"/>
              <a:t>It is good practice to make sure that all required properties on a bean have been set. The easiest way to do this is to implement the </a:t>
            </a:r>
            <a:r>
              <a:rPr lang="en-US" dirty="0" err="1">
                <a:solidFill>
                  <a:srgbClr val="FF0000"/>
                </a:solidFill>
              </a:rPr>
              <a:t>InitializingBean</a:t>
            </a:r>
            <a:r>
              <a:rPr lang="en-US" dirty="0"/>
              <a:t> interface and provide an implementation for the </a:t>
            </a:r>
            <a:r>
              <a:rPr lang="en-US" dirty="0" err="1">
                <a:solidFill>
                  <a:srgbClr val="FF0000"/>
                </a:solidFill>
              </a:rPr>
              <a:t>afterPropertiesSet</a:t>
            </a:r>
            <a:r>
              <a:rPr lang="en-US" dirty="0">
                <a:solidFill>
                  <a:srgbClr val="FF0000"/>
                </a:solidFill>
              </a:rPr>
              <a:t>()</a:t>
            </a:r>
            <a:r>
              <a:rPr lang="en-US" dirty="0"/>
              <a:t> method (see </a:t>
            </a:r>
            <a:r>
              <a:rPr lang="en-US" dirty="0">
                <a:hlinkClick r:id="rId3"/>
              </a:rPr>
              <a:t>Listing 6-20</a:t>
            </a:r>
            <a:r>
              <a:rPr lang="en-US" dirty="0"/>
              <a:t>). This way, you make sure that all required properties have been set on your </a:t>
            </a:r>
            <a:r>
              <a:rPr lang="en-US" dirty="0" err="1">
                <a:solidFill>
                  <a:srgbClr val="FF0000"/>
                </a:solidFill>
              </a:rPr>
              <a:t>JdbcContactDao</a:t>
            </a:r>
            <a:r>
              <a:rPr lang="en-US" dirty="0"/>
              <a:t>. </a:t>
            </a:r>
            <a:endParaRPr lang="en-US" dirty="0" smtClean="0"/>
          </a:p>
          <a:p>
            <a:r>
              <a:rPr lang="en-US" dirty="0" smtClean="0"/>
              <a:t>For </a:t>
            </a:r>
            <a:r>
              <a:rPr lang="en-US" dirty="0"/>
              <a:t>further discussion of bean initialization, refer to </a:t>
            </a:r>
            <a:r>
              <a:rPr lang="en-US" dirty="0">
                <a:hlinkClick r:id="rId4"/>
              </a:rPr>
              <a:t>Chapter 4</a:t>
            </a:r>
            <a:r>
              <a:rPr lang="en-US" dirty="0"/>
              <a:t>.</a:t>
            </a:r>
          </a:p>
          <a:p>
            <a:endParaRPr lang="en-US" dirty="0"/>
          </a:p>
          <a:p>
            <a:endParaRPr lang="en-US" dirty="0"/>
          </a:p>
        </p:txBody>
      </p:sp>
    </p:spTree>
    <p:extLst>
      <p:ext uri="{BB962C8B-B14F-4D97-AF65-F5344CB8AC3E}">
        <p14:creationId xmlns:p14="http://schemas.microsoft.com/office/powerpoint/2010/main" val="291952656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121285"/>
            <a:ext cx="10515600" cy="335915"/>
          </a:xfrm>
        </p:spPr>
        <p:txBody>
          <a:bodyPr>
            <a:normAutofit fontScale="90000"/>
          </a:bodyPr>
          <a:lstStyle/>
          <a:p>
            <a:pPr algn="ctr"/>
            <a:r>
              <a:rPr lang="en-US" sz="2400" b="1" dirty="0"/>
              <a:t>Listing 6-20: </a:t>
            </a:r>
            <a:r>
              <a:rPr lang="en-US" sz="2400" dirty="0" err="1"/>
              <a:t>JdbcContactDao</a:t>
            </a:r>
            <a:r>
              <a:rPr lang="en-US" sz="2400" b="1" dirty="0"/>
              <a:t> Implementation with </a:t>
            </a:r>
            <a:r>
              <a:rPr lang="en-US" sz="2400" dirty="0" err="1" smtClean="0"/>
              <a:t>InitializingBean</a:t>
            </a:r>
            <a:endParaRPr lang="en-US" sz="2400" dirty="0"/>
          </a:p>
        </p:txBody>
      </p:sp>
      <p:pic>
        <p:nvPicPr>
          <p:cNvPr id="5" name="Content Placeholder 4"/>
          <p:cNvPicPr>
            <a:picLocks noGrp="1" noChangeAspect="1"/>
          </p:cNvPicPr>
          <p:nvPr>
            <p:ph idx="1"/>
          </p:nvPr>
        </p:nvPicPr>
        <p:blipFill>
          <a:blip r:embed="rId3"/>
          <a:stretch>
            <a:fillRect/>
          </a:stretch>
        </p:blipFill>
        <p:spPr>
          <a:xfrm>
            <a:off x="228600" y="502920"/>
            <a:ext cx="11475720" cy="5349240"/>
          </a:xfrm>
          <a:prstGeom prst="rect">
            <a:avLst/>
          </a:prstGeom>
        </p:spPr>
      </p:pic>
    </p:spTree>
    <p:extLst>
      <p:ext uri="{BB962C8B-B14F-4D97-AF65-F5344CB8AC3E}">
        <p14:creationId xmlns:p14="http://schemas.microsoft.com/office/powerpoint/2010/main" val="46256569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848" y="115744"/>
            <a:ext cx="10515600" cy="867930"/>
          </a:xfrm>
        </p:spPr>
        <p:txBody>
          <a:bodyPr/>
          <a:lstStyle/>
          <a:p>
            <a:r>
              <a:rPr lang="en-US" b="1" dirty="0"/>
              <a:t>Exception </a:t>
            </a:r>
            <a:r>
              <a:rPr lang="en-US" b="1" dirty="0" smtClean="0"/>
              <a:t>Handling</a:t>
            </a:r>
            <a:endParaRPr lang="en-US" dirty="0"/>
          </a:p>
        </p:txBody>
      </p:sp>
      <p:sp>
        <p:nvSpPr>
          <p:cNvPr id="3" name="Content Placeholder 2"/>
          <p:cNvSpPr>
            <a:spLocks noGrp="1"/>
          </p:cNvSpPr>
          <p:nvPr>
            <p:ph idx="1"/>
          </p:nvPr>
        </p:nvSpPr>
        <p:spPr>
          <a:xfrm>
            <a:off x="379827" y="858982"/>
            <a:ext cx="11563643" cy="5696563"/>
          </a:xfrm>
        </p:spPr>
        <p:txBody>
          <a:bodyPr>
            <a:normAutofit lnSpcReduction="10000"/>
          </a:bodyPr>
          <a:lstStyle/>
          <a:p>
            <a:r>
              <a:rPr lang="en-US" dirty="0">
                <a:solidFill>
                  <a:srgbClr val="FF0000"/>
                </a:solidFill>
              </a:rPr>
              <a:t>Because Spring advocates using runtime exceptions rather than checked exceptions, you need a mechanism to translate the checked </a:t>
            </a:r>
            <a:r>
              <a:rPr lang="en-US" dirty="0" err="1">
                <a:solidFill>
                  <a:srgbClr val="FF0000"/>
                </a:solidFill>
              </a:rPr>
              <a:t>SQLException</a:t>
            </a:r>
            <a:r>
              <a:rPr lang="en-US" dirty="0">
                <a:solidFill>
                  <a:srgbClr val="FF0000"/>
                </a:solidFill>
              </a:rPr>
              <a:t> into a runtime Spring JDBC exception</a:t>
            </a:r>
            <a:r>
              <a:rPr lang="en-US" dirty="0"/>
              <a:t>. </a:t>
            </a:r>
            <a:endParaRPr lang="en-US" dirty="0" smtClean="0"/>
          </a:p>
          <a:p>
            <a:r>
              <a:rPr lang="en-US" dirty="0" smtClean="0"/>
              <a:t>Because </a:t>
            </a:r>
            <a:r>
              <a:rPr lang="en-US" dirty="0"/>
              <a:t>Spring's SQL exceptions are runtime exceptions, they can be much more granular than checked exceptions. </a:t>
            </a:r>
            <a:endParaRPr lang="en-US" dirty="0" smtClean="0"/>
          </a:p>
          <a:p>
            <a:r>
              <a:rPr lang="en-US" dirty="0" smtClean="0"/>
              <a:t>By </a:t>
            </a:r>
            <a:r>
              <a:rPr lang="en-US" dirty="0"/>
              <a:t>definition, this is not a feature of runtime exceptions, but it is very inconvenient to have to declare a long list of checked exceptions in the </a:t>
            </a:r>
            <a:r>
              <a:rPr lang="en-US" dirty="0">
                <a:solidFill>
                  <a:srgbClr val="FF0000"/>
                </a:solidFill>
              </a:rPr>
              <a:t>throws</a:t>
            </a:r>
            <a:r>
              <a:rPr lang="en-US" dirty="0"/>
              <a:t> clause; hence, checked exceptions tend to be much more coarse-grained than their runtime equivalents.</a:t>
            </a:r>
          </a:p>
          <a:p>
            <a:r>
              <a:rPr lang="en-US" dirty="0"/>
              <a:t>Spring provides a default implementation of the </a:t>
            </a:r>
            <a:r>
              <a:rPr lang="en-US" dirty="0" err="1">
                <a:solidFill>
                  <a:srgbClr val="FF0000"/>
                </a:solidFill>
              </a:rPr>
              <a:t>SQLExceptionTranslator</a:t>
            </a:r>
            <a:r>
              <a:rPr lang="en-US" dirty="0"/>
              <a:t> interface, which takes care of translating the generic SQL error codes into Spring JDBC exceptions. </a:t>
            </a:r>
            <a:r>
              <a:rPr lang="en-US" dirty="0" smtClean="0"/>
              <a:t>In </a:t>
            </a:r>
            <a:r>
              <a:rPr lang="en-US" dirty="0"/>
              <a:t>most cases, this implementation is sufficient enough, but we can extend Spring's default implementation and set our new </a:t>
            </a:r>
            <a:r>
              <a:rPr lang="en-US" dirty="0" err="1" smtClean="0">
                <a:solidFill>
                  <a:srgbClr val="FF0000"/>
                </a:solidFill>
              </a:rPr>
              <a:t>SQLExceptionTranslator</a:t>
            </a:r>
            <a:r>
              <a:rPr lang="en-US" dirty="0" smtClean="0">
                <a:solidFill>
                  <a:srgbClr val="FF0000"/>
                </a:solidFill>
              </a:rPr>
              <a:t> </a:t>
            </a:r>
            <a:r>
              <a:rPr lang="en-US" dirty="0" smtClean="0"/>
              <a:t>implementation </a:t>
            </a:r>
            <a:r>
              <a:rPr lang="en-US" dirty="0"/>
              <a:t>to be used in </a:t>
            </a:r>
            <a:r>
              <a:rPr lang="en-US" dirty="0" err="1"/>
              <a:t>JdbcTemplate</a:t>
            </a:r>
            <a:r>
              <a:rPr lang="en-US" dirty="0"/>
              <a:t>, as shown in </a:t>
            </a:r>
            <a:r>
              <a:rPr lang="en-US" dirty="0">
                <a:hlinkClick r:id="rId3"/>
              </a:rPr>
              <a:t>Listing 6-21</a:t>
            </a:r>
            <a:r>
              <a:rPr lang="en-US" dirty="0" smtClean="0"/>
              <a:t>.</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88921652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442595"/>
          </a:xfrm>
        </p:spPr>
        <p:txBody>
          <a:bodyPr>
            <a:normAutofit fontScale="90000"/>
          </a:bodyPr>
          <a:lstStyle/>
          <a:p>
            <a:endParaRPr lang="en-US" dirty="0"/>
          </a:p>
        </p:txBody>
      </p:sp>
      <p:sp>
        <p:nvSpPr>
          <p:cNvPr id="3" name="Content Placeholder 2"/>
          <p:cNvSpPr>
            <a:spLocks noGrp="1"/>
          </p:cNvSpPr>
          <p:nvPr>
            <p:ph idx="1"/>
          </p:nvPr>
        </p:nvSpPr>
        <p:spPr>
          <a:xfrm>
            <a:off x="838200" y="868680"/>
            <a:ext cx="10515600" cy="5532120"/>
          </a:xfrm>
        </p:spPr>
        <p:txBody>
          <a:bodyPr>
            <a:normAutofit fontScale="92500" lnSpcReduction="20000"/>
          </a:bodyPr>
          <a:lstStyle/>
          <a:p>
            <a:r>
              <a:rPr lang="en-US" i="1" dirty="0">
                <a:solidFill>
                  <a:srgbClr val="FF0000"/>
                </a:solidFill>
              </a:rPr>
              <a:t>Comparing traditional JDBC code and Spring JDBC support</a:t>
            </a:r>
            <a:r>
              <a:rPr lang="en-US" i="1" dirty="0"/>
              <a:t>:</a:t>
            </a:r>
            <a:r>
              <a:rPr lang="en-US" dirty="0"/>
              <a:t> We explore how Spring simplifies the old-style JDBC code while keeping the same functionality. You will also see how Spring accesses the low-level JDBC API and how this low-level API is mapped into convenient classes such as </a:t>
            </a:r>
            <a:r>
              <a:rPr lang="en-US" dirty="0" err="1">
                <a:solidFill>
                  <a:srgbClr val="FF0000"/>
                </a:solidFill>
              </a:rPr>
              <a:t>JdbcTemplate</a:t>
            </a:r>
            <a:r>
              <a:rPr lang="en-US" dirty="0"/>
              <a:t>.</a:t>
            </a:r>
          </a:p>
          <a:p>
            <a:r>
              <a:rPr lang="en-US" i="1" dirty="0">
                <a:solidFill>
                  <a:srgbClr val="FF0000"/>
                </a:solidFill>
              </a:rPr>
              <a:t>Connecting to the database</a:t>
            </a:r>
            <a:r>
              <a:rPr lang="en-US" i="1" dirty="0"/>
              <a:t>:</a:t>
            </a:r>
            <a:r>
              <a:rPr lang="en-US" dirty="0"/>
              <a:t> Even though we do not go into every little detail of database connection management, we do show you the fundamental differences between a simple </a:t>
            </a:r>
            <a:r>
              <a:rPr lang="en-US" dirty="0">
                <a:solidFill>
                  <a:srgbClr val="FF0000"/>
                </a:solidFill>
              </a:rPr>
              <a:t>Connection</a:t>
            </a:r>
            <a:r>
              <a:rPr lang="en-US" dirty="0"/>
              <a:t> and a </a:t>
            </a:r>
            <a:r>
              <a:rPr lang="en-US" dirty="0" err="1">
                <a:solidFill>
                  <a:srgbClr val="FF0000"/>
                </a:solidFill>
              </a:rPr>
              <a:t>DataSource</a:t>
            </a:r>
            <a:r>
              <a:rPr lang="en-US" dirty="0"/>
              <a:t>. Naturally, we discuss how Spring manages the data sources and which data sources you can use in your applications.</a:t>
            </a:r>
          </a:p>
          <a:p>
            <a:r>
              <a:rPr lang="en-US" i="1" dirty="0">
                <a:solidFill>
                  <a:srgbClr val="FF0000"/>
                </a:solidFill>
              </a:rPr>
              <a:t>Retrieving and mapping the data to Java objects</a:t>
            </a:r>
            <a:r>
              <a:rPr lang="en-US" i="1" dirty="0"/>
              <a:t>:</a:t>
            </a:r>
            <a:r>
              <a:rPr lang="en-US" dirty="0"/>
              <a:t> We show you how to retrieve data and then how to effectively map the selected data to Java objects. You also learn that Spring JDBC is a viable alternative to object-relational mapping (ORM) tools.</a:t>
            </a:r>
          </a:p>
          <a:p>
            <a:r>
              <a:rPr lang="en-US" i="1" dirty="0">
                <a:solidFill>
                  <a:srgbClr val="FF0000"/>
                </a:solidFill>
              </a:rPr>
              <a:t>Inserting, updating, and deleting data</a:t>
            </a:r>
            <a:r>
              <a:rPr lang="en-US" i="1" dirty="0"/>
              <a:t>:</a:t>
            </a:r>
            <a:r>
              <a:rPr lang="en-US" dirty="0"/>
              <a:t> Finally, we discuss how you can implement the insert, update, and delete operations by using Spring to execute these types of queries</a:t>
            </a:r>
            <a:r>
              <a:rPr lang="en-US" dirty="0" smtClean="0"/>
              <a:t>.</a:t>
            </a:r>
            <a:endParaRPr lang="en-US" dirty="0"/>
          </a:p>
        </p:txBody>
      </p:sp>
    </p:spTree>
    <p:extLst>
      <p:ext uri="{BB962C8B-B14F-4D97-AF65-F5344CB8AC3E}">
        <p14:creationId xmlns:p14="http://schemas.microsoft.com/office/powerpoint/2010/main" val="4742567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Listing 6-21: Custom </a:t>
            </a:r>
            <a:r>
              <a:rPr lang="en-US" dirty="0" err="1" smtClean="0"/>
              <a:t>SQLExceptionTranslator</a:t>
            </a:r>
            <a:endParaRPr lang="en-US" dirty="0"/>
          </a:p>
        </p:txBody>
      </p:sp>
      <p:pic>
        <p:nvPicPr>
          <p:cNvPr id="4" name="Content Placeholder 3"/>
          <p:cNvPicPr>
            <a:picLocks noGrp="1" noChangeAspect="1"/>
          </p:cNvPicPr>
          <p:nvPr>
            <p:ph idx="1"/>
          </p:nvPr>
        </p:nvPicPr>
        <p:blipFill>
          <a:blip r:embed="rId3"/>
          <a:stretch>
            <a:fillRect/>
          </a:stretch>
        </p:blipFill>
        <p:spPr>
          <a:xfrm>
            <a:off x="838200" y="1690688"/>
            <a:ext cx="10515599" cy="4862512"/>
          </a:xfrm>
          <a:prstGeom prst="rect">
            <a:avLst/>
          </a:prstGeom>
        </p:spPr>
      </p:pic>
    </p:spTree>
    <p:extLst>
      <p:ext uri="{BB962C8B-B14F-4D97-AF65-F5344CB8AC3E}">
        <p14:creationId xmlns:p14="http://schemas.microsoft.com/office/powerpoint/2010/main" val="76025243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290195"/>
          </a:xfrm>
        </p:spPr>
        <p:txBody>
          <a:bodyPr>
            <a:normAutofit fontScale="90000"/>
          </a:bodyPr>
          <a:lstStyle/>
          <a:p>
            <a:endParaRPr lang="en-US" dirty="0"/>
          </a:p>
        </p:txBody>
      </p:sp>
      <p:sp>
        <p:nvSpPr>
          <p:cNvPr id="3" name="Content Placeholder 2"/>
          <p:cNvSpPr>
            <a:spLocks noGrp="1"/>
          </p:cNvSpPr>
          <p:nvPr>
            <p:ph idx="1"/>
          </p:nvPr>
        </p:nvSpPr>
        <p:spPr>
          <a:xfrm>
            <a:off x="838200" y="518160"/>
            <a:ext cx="10515600" cy="5658803"/>
          </a:xfrm>
        </p:spPr>
        <p:txBody>
          <a:bodyPr/>
          <a:lstStyle/>
          <a:p>
            <a:r>
              <a:rPr lang="en-US" dirty="0"/>
              <a:t>To use the custom translator, we need to pass it into </a:t>
            </a:r>
            <a:r>
              <a:rPr lang="en-US" dirty="0" err="1">
                <a:solidFill>
                  <a:srgbClr val="FF0000"/>
                </a:solidFill>
              </a:rPr>
              <a:t>JdbcTemplate</a:t>
            </a:r>
            <a:r>
              <a:rPr lang="en-US" dirty="0"/>
              <a:t> in the DAO classes. </a:t>
            </a:r>
            <a:endParaRPr lang="en-US" dirty="0" smtClean="0"/>
          </a:p>
          <a:p>
            <a:r>
              <a:rPr lang="en-US" dirty="0" smtClean="0">
                <a:hlinkClick r:id="rId3"/>
              </a:rPr>
              <a:t>Listing </a:t>
            </a:r>
            <a:r>
              <a:rPr lang="en-US" dirty="0">
                <a:hlinkClick r:id="rId3"/>
              </a:rPr>
              <a:t>6-22</a:t>
            </a:r>
            <a:r>
              <a:rPr lang="en-US" dirty="0"/>
              <a:t> shows a sample code snippet from the enhanced </a:t>
            </a:r>
            <a:r>
              <a:rPr lang="en-US" dirty="0" err="1" smtClean="0">
                <a:solidFill>
                  <a:srgbClr val="FF0000"/>
                </a:solidFill>
              </a:rPr>
              <a:t>JdbcContactDao.setDataSource</a:t>
            </a:r>
            <a:r>
              <a:rPr lang="en-US" dirty="0" smtClean="0">
                <a:solidFill>
                  <a:srgbClr val="FF0000"/>
                </a:solidFill>
              </a:rPr>
              <a:t>()</a:t>
            </a:r>
            <a:r>
              <a:rPr lang="en-US" dirty="0"/>
              <a:t> method to illustrate its usage</a:t>
            </a:r>
            <a:r>
              <a:rPr lang="en-US" dirty="0" smtClean="0"/>
              <a:t>.</a:t>
            </a:r>
            <a:endParaRPr lang="en-US" dirty="0"/>
          </a:p>
          <a:p>
            <a:r>
              <a:rPr lang="en-US" b="1" dirty="0"/>
              <a:t>Listing 6-22: Using Custom </a:t>
            </a:r>
            <a:r>
              <a:rPr lang="en-US" dirty="0" err="1"/>
              <a:t>SQLExceptionTranslator</a:t>
            </a:r>
            <a:r>
              <a:rPr lang="en-US" b="1" dirty="0"/>
              <a:t> in Spring </a:t>
            </a:r>
            <a:r>
              <a:rPr lang="en-US" dirty="0" err="1"/>
              <a:t>Jdbc</a:t>
            </a:r>
            <a:endParaRPr lang="en-US" dirty="0"/>
          </a:p>
          <a:p>
            <a:endParaRPr lang="en-US" dirty="0"/>
          </a:p>
        </p:txBody>
      </p:sp>
      <p:pic>
        <p:nvPicPr>
          <p:cNvPr id="5" name="Picture 4"/>
          <p:cNvPicPr>
            <a:picLocks noChangeAspect="1"/>
          </p:cNvPicPr>
          <p:nvPr/>
        </p:nvPicPr>
        <p:blipFill>
          <a:blip r:embed="rId4"/>
          <a:stretch>
            <a:fillRect/>
          </a:stretch>
        </p:blipFill>
        <p:spPr>
          <a:xfrm>
            <a:off x="838200" y="3332321"/>
            <a:ext cx="10515600" cy="3449955"/>
          </a:xfrm>
          <a:prstGeom prst="rect">
            <a:avLst/>
          </a:prstGeom>
        </p:spPr>
      </p:pic>
    </p:spTree>
    <p:extLst>
      <p:ext uri="{BB962C8B-B14F-4D97-AF65-F5344CB8AC3E}">
        <p14:creationId xmlns:p14="http://schemas.microsoft.com/office/powerpoint/2010/main" val="237054550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Having the custom SQL exception translator in place, Spring will invoke it upon SQL exceptions detected when executing SQL statements against the database, and custom exception translation will happen when the error code is -12345. For other errors, Spring will fall back to its default mechanism for exception translation.</a:t>
            </a:r>
          </a:p>
          <a:p>
            <a:r>
              <a:rPr lang="en-US" dirty="0"/>
              <a:t>Obviously, nothing can stop you from creating </a:t>
            </a:r>
            <a:r>
              <a:rPr lang="en-US" dirty="0" err="1">
                <a:solidFill>
                  <a:srgbClr val="FF0000"/>
                </a:solidFill>
              </a:rPr>
              <a:t>SQLExceptionTranslator</a:t>
            </a:r>
            <a:r>
              <a:rPr lang="en-US" dirty="0"/>
              <a:t> as a Spring-managed bean and using the </a:t>
            </a:r>
            <a:r>
              <a:rPr lang="en-US" dirty="0" err="1">
                <a:solidFill>
                  <a:srgbClr val="FF0000"/>
                </a:solidFill>
              </a:rPr>
              <a:t>JdbcTemplate</a:t>
            </a:r>
            <a:r>
              <a:rPr lang="en-US" dirty="0"/>
              <a:t> bean in your DAO classes. Don't worry if you don't remember reading about the </a:t>
            </a:r>
            <a:r>
              <a:rPr lang="en-US" dirty="0" err="1">
                <a:solidFill>
                  <a:srgbClr val="FF0000"/>
                </a:solidFill>
              </a:rPr>
              <a:t>JdbcTemplate</a:t>
            </a:r>
            <a:r>
              <a:rPr lang="en-US" dirty="0"/>
              <a:t> class; we are going to discuss it in more detail.</a:t>
            </a:r>
          </a:p>
          <a:p>
            <a:endParaRPr lang="en-US" dirty="0"/>
          </a:p>
        </p:txBody>
      </p:sp>
    </p:spTree>
    <p:extLst>
      <p:ext uri="{BB962C8B-B14F-4D97-AF65-F5344CB8AC3E}">
        <p14:creationId xmlns:p14="http://schemas.microsoft.com/office/powerpoint/2010/main" val="50946815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161"/>
            <a:ext cx="10515600" cy="646257"/>
          </a:xfrm>
        </p:spPr>
        <p:txBody>
          <a:bodyPr>
            <a:normAutofit fontScale="90000"/>
          </a:bodyPr>
          <a:lstStyle/>
          <a:p>
            <a:r>
              <a:rPr lang="en-US" b="1" dirty="0"/>
              <a:t>The </a:t>
            </a:r>
            <a:r>
              <a:rPr lang="en-US" b="1" dirty="0" err="1"/>
              <a:t>JdbcTemplate</a:t>
            </a:r>
            <a:r>
              <a:rPr lang="en-US" b="1" dirty="0"/>
              <a:t> </a:t>
            </a:r>
            <a:r>
              <a:rPr lang="en-US" b="1" dirty="0" smtClean="0"/>
              <a:t>Class</a:t>
            </a:r>
            <a:endParaRPr lang="en-US" dirty="0"/>
          </a:p>
        </p:txBody>
      </p:sp>
      <p:sp>
        <p:nvSpPr>
          <p:cNvPr id="3" name="Content Placeholder 2"/>
          <p:cNvSpPr>
            <a:spLocks noGrp="1"/>
          </p:cNvSpPr>
          <p:nvPr>
            <p:ph idx="1"/>
          </p:nvPr>
        </p:nvSpPr>
        <p:spPr>
          <a:xfrm>
            <a:off x="426720" y="817418"/>
            <a:ext cx="11414760" cy="5796742"/>
          </a:xfrm>
        </p:spPr>
        <p:txBody>
          <a:bodyPr>
            <a:noAutofit/>
          </a:bodyPr>
          <a:lstStyle/>
          <a:p>
            <a:r>
              <a:rPr lang="en-US" sz="2600" dirty="0"/>
              <a:t>This class represents the core of Spring's JDBC </a:t>
            </a:r>
            <a:r>
              <a:rPr lang="en-US" sz="2600" dirty="0" smtClean="0"/>
              <a:t>support, </a:t>
            </a:r>
          </a:p>
          <a:p>
            <a:r>
              <a:rPr lang="en-US" sz="2600" dirty="0" smtClean="0"/>
              <a:t>It can execute all types of SQL statements. </a:t>
            </a:r>
          </a:p>
          <a:p>
            <a:r>
              <a:rPr lang="en-US" sz="2600" dirty="0" smtClean="0"/>
              <a:t>In </a:t>
            </a:r>
            <a:r>
              <a:rPr lang="en-US" sz="2600" dirty="0"/>
              <a:t>the most simplistic view, you can classify the data definition and data manipulation statements. </a:t>
            </a:r>
            <a:endParaRPr lang="en-US" sz="2600" dirty="0" smtClean="0"/>
          </a:p>
          <a:p>
            <a:r>
              <a:rPr lang="en-US" sz="2600" i="1" dirty="0" smtClean="0"/>
              <a:t>Data </a:t>
            </a:r>
            <a:r>
              <a:rPr lang="en-US" sz="2600" i="1" dirty="0"/>
              <a:t>definition statements</a:t>
            </a:r>
            <a:r>
              <a:rPr lang="en-US" sz="2600" dirty="0"/>
              <a:t> cover creating various database objects (tables, views, stored procedures, and so on). </a:t>
            </a:r>
            <a:endParaRPr lang="en-US" sz="2600" dirty="0" smtClean="0"/>
          </a:p>
          <a:p>
            <a:r>
              <a:rPr lang="en-US" sz="2600" i="1" dirty="0" smtClean="0"/>
              <a:t>Data </a:t>
            </a:r>
            <a:r>
              <a:rPr lang="en-US" sz="2600" i="1" dirty="0"/>
              <a:t>manipulation statements</a:t>
            </a:r>
            <a:r>
              <a:rPr lang="en-US" sz="2600" dirty="0"/>
              <a:t> manipulate the data and can be classified as select and update statements. A </a:t>
            </a:r>
            <a:r>
              <a:rPr lang="en-US" sz="2600" i="1" dirty="0"/>
              <a:t>select statement</a:t>
            </a:r>
            <a:r>
              <a:rPr lang="en-US" sz="2600" dirty="0"/>
              <a:t> generally returns a set of rows; each row has the same set of columns. An </a:t>
            </a:r>
            <a:r>
              <a:rPr lang="en-US" sz="2600" i="1" dirty="0"/>
              <a:t>update statement</a:t>
            </a:r>
            <a:r>
              <a:rPr lang="en-US" sz="2600" dirty="0"/>
              <a:t> modifies the data in the database but does not return any results.</a:t>
            </a:r>
          </a:p>
          <a:p>
            <a:r>
              <a:rPr lang="en-US" sz="2600" dirty="0"/>
              <a:t>The </a:t>
            </a:r>
            <a:r>
              <a:rPr lang="en-US" sz="2600" dirty="0" err="1"/>
              <a:t>JdbcTemplate</a:t>
            </a:r>
            <a:r>
              <a:rPr lang="en-US" sz="2600" dirty="0"/>
              <a:t> class allows you to issue any type of SQL statement to the database and return any type of result.</a:t>
            </a:r>
          </a:p>
          <a:p>
            <a:r>
              <a:rPr lang="en-US" sz="2600" dirty="0"/>
              <a:t>In this section, we will go through several common use cases for JDBC programming in Spring with the </a:t>
            </a:r>
            <a:r>
              <a:rPr lang="en-US" sz="2600" dirty="0" err="1"/>
              <a:t>JdbcTemplate</a:t>
            </a:r>
            <a:r>
              <a:rPr lang="en-US" sz="2600" dirty="0"/>
              <a:t> class</a:t>
            </a:r>
            <a:r>
              <a:rPr lang="en-US" sz="2600" dirty="0" smtClean="0"/>
              <a:t>.</a:t>
            </a:r>
            <a:endParaRPr lang="en-US" sz="2600" dirty="0"/>
          </a:p>
        </p:txBody>
      </p:sp>
    </p:spTree>
    <p:extLst>
      <p:ext uri="{BB962C8B-B14F-4D97-AF65-F5344CB8AC3E}">
        <p14:creationId xmlns:p14="http://schemas.microsoft.com/office/powerpoint/2010/main" val="57147000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744"/>
            <a:ext cx="10515600" cy="576984"/>
          </a:xfrm>
        </p:spPr>
        <p:txBody>
          <a:bodyPr>
            <a:normAutofit fontScale="90000"/>
          </a:bodyPr>
          <a:lstStyle/>
          <a:p>
            <a:r>
              <a:rPr lang="en-US" b="1" dirty="0"/>
              <a:t>Initializing </a:t>
            </a:r>
            <a:r>
              <a:rPr lang="en-US" b="1" dirty="0" err="1"/>
              <a:t>JdbcTemplate</a:t>
            </a:r>
            <a:r>
              <a:rPr lang="en-US" b="1" dirty="0"/>
              <a:t> in a DAO </a:t>
            </a:r>
            <a:r>
              <a:rPr lang="en-US" b="1" dirty="0" smtClean="0"/>
              <a:t>Class</a:t>
            </a:r>
            <a:endParaRPr lang="en-US" dirty="0"/>
          </a:p>
        </p:txBody>
      </p:sp>
      <p:sp>
        <p:nvSpPr>
          <p:cNvPr id="3" name="Content Placeholder 2"/>
          <p:cNvSpPr>
            <a:spLocks noGrp="1"/>
          </p:cNvSpPr>
          <p:nvPr>
            <p:ph idx="1"/>
          </p:nvPr>
        </p:nvSpPr>
        <p:spPr>
          <a:xfrm>
            <a:off x="502920" y="900546"/>
            <a:ext cx="11140440" cy="5486186"/>
          </a:xfrm>
        </p:spPr>
        <p:txBody>
          <a:bodyPr>
            <a:normAutofit/>
          </a:bodyPr>
          <a:lstStyle/>
          <a:p>
            <a:r>
              <a:rPr lang="en-US" dirty="0" smtClean="0"/>
              <a:t>Before </a:t>
            </a:r>
            <a:r>
              <a:rPr lang="en-US" dirty="0"/>
              <a:t>we discuss how to use </a:t>
            </a:r>
            <a:r>
              <a:rPr lang="en-US" dirty="0" err="1"/>
              <a:t>JdbcTemplate</a:t>
            </a:r>
            <a:r>
              <a:rPr lang="en-US" dirty="0"/>
              <a:t>, let's take a look at how to prepare </a:t>
            </a:r>
            <a:r>
              <a:rPr lang="en-US" dirty="0" err="1"/>
              <a:t>JdbcTemplate</a:t>
            </a:r>
            <a:r>
              <a:rPr lang="en-US" dirty="0"/>
              <a:t> for use in the DAO class. It's very straightforward; most of the time you just need to construct the class by passing in the data source object (which should be injected by Spring into the DAO class). </a:t>
            </a:r>
            <a:endParaRPr lang="en-US" dirty="0" smtClean="0"/>
          </a:p>
          <a:p>
            <a:r>
              <a:rPr lang="en-US" dirty="0" smtClean="0">
                <a:hlinkClick r:id="rId3"/>
              </a:rPr>
              <a:t>Listing </a:t>
            </a:r>
            <a:r>
              <a:rPr lang="en-US" dirty="0">
                <a:hlinkClick r:id="rId3"/>
              </a:rPr>
              <a:t>6-23</a:t>
            </a:r>
            <a:r>
              <a:rPr lang="en-US" dirty="0"/>
              <a:t> shows the code snippet that will initialize the </a:t>
            </a:r>
            <a:r>
              <a:rPr lang="en-US" dirty="0" err="1"/>
              <a:t>JdbcTemplate</a:t>
            </a:r>
            <a:r>
              <a:rPr lang="en-US" dirty="0"/>
              <a:t> object.</a:t>
            </a:r>
          </a:p>
          <a:p>
            <a:r>
              <a:rPr lang="en-US" b="1" dirty="0"/>
              <a:t>Listing 6-23: Initializing </a:t>
            </a:r>
            <a:r>
              <a:rPr lang="en-US" dirty="0" err="1"/>
              <a:t>JdbcTemplate</a:t>
            </a:r>
            <a:endParaRPr lang="en-US" dirty="0"/>
          </a:p>
          <a:p>
            <a:endParaRPr lang="en-US" dirty="0"/>
          </a:p>
        </p:txBody>
      </p:sp>
      <p:pic>
        <p:nvPicPr>
          <p:cNvPr id="4" name="Picture 3"/>
          <p:cNvPicPr>
            <a:picLocks noChangeAspect="1"/>
          </p:cNvPicPr>
          <p:nvPr/>
        </p:nvPicPr>
        <p:blipFill>
          <a:blip r:embed="rId4"/>
          <a:stretch>
            <a:fillRect/>
          </a:stretch>
        </p:blipFill>
        <p:spPr>
          <a:xfrm>
            <a:off x="655320" y="4291012"/>
            <a:ext cx="10835640" cy="2303538"/>
          </a:xfrm>
          <a:prstGeom prst="rect">
            <a:avLst/>
          </a:prstGeom>
        </p:spPr>
      </p:pic>
    </p:spTree>
    <p:extLst>
      <p:ext uri="{BB962C8B-B14F-4D97-AF65-F5344CB8AC3E}">
        <p14:creationId xmlns:p14="http://schemas.microsoft.com/office/powerpoint/2010/main" val="8326247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897"/>
            <a:ext cx="10515600" cy="215446"/>
          </a:xfrm>
        </p:spPr>
        <p:txBody>
          <a:bodyPr>
            <a:normAutofit fontScale="90000"/>
          </a:bodyPr>
          <a:lstStyle/>
          <a:p>
            <a:endParaRPr lang="en-US" dirty="0"/>
          </a:p>
        </p:txBody>
      </p:sp>
      <p:sp>
        <p:nvSpPr>
          <p:cNvPr id="3" name="Content Placeholder 2"/>
          <p:cNvSpPr>
            <a:spLocks noGrp="1"/>
          </p:cNvSpPr>
          <p:nvPr>
            <p:ph idx="1"/>
          </p:nvPr>
        </p:nvSpPr>
        <p:spPr>
          <a:xfrm>
            <a:off x="261257" y="508000"/>
            <a:ext cx="11640457" cy="6154057"/>
          </a:xfrm>
        </p:spPr>
        <p:txBody>
          <a:bodyPr>
            <a:normAutofit/>
          </a:bodyPr>
          <a:lstStyle/>
          <a:p>
            <a:r>
              <a:rPr lang="en-US" sz="3200" dirty="0"/>
              <a:t>The general practice is to initialize </a:t>
            </a:r>
            <a:r>
              <a:rPr lang="en-US" sz="3200" dirty="0" err="1"/>
              <a:t>JdbcTemplate</a:t>
            </a:r>
            <a:r>
              <a:rPr lang="en-US" sz="3200" dirty="0"/>
              <a:t> within the </a:t>
            </a:r>
            <a:r>
              <a:rPr lang="en-US" sz="3200" dirty="0" err="1"/>
              <a:t>setDataSource</a:t>
            </a:r>
            <a:r>
              <a:rPr lang="en-US" sz="3200" dirty="0"/>
              <a:t> method so that once the data source is injected by Spring, </a:t>
            </a:r>
            <a:r>
              <a:rPr lang="en-US" sz="3200" dirty="0" err="1"/>
              <a:t>JdbcTemplate</a:t>
            </a:r>
            <a:r>
              <a:rPr lang="en-US" sz="3200" dirty="0"/>
              <a:t> will also be initialized and ready for use.</a:t>
            </a:r>
          </a:p>
          <a:p>
            <a:r>
              <a:rPr lang="en-US" sz="3200" dirty="0"/>
              <a:t>Once configured, </a:t>
            </a:r>
            <a:r>
              <a:rPr lang="en-US" sz="3200" dirty="0" err="1"/>
              <a:t>JdbcTemplate</a:t>
            </a:r>
            <a:r>
              <a:rPr lang="en-US" sz="3200" dirty="0"/>
              <a:t> is thread safe. That means you can also choose to initialize a single instance of </a:t>
            </a:r>
            <a:r>
              <a:rPr lang="en-US" sz="3200" dirty="0" err="1"/>
              <a:t>JdbcTemplate</a:t>
            </a:r>
            <a:r>
              <a:rPr lang="en-US" sz="3200" dirty="0"/>
              <a:t> in Spring's XML configuration and have it inject into all DAO beans.</a:t>
            </a:r>
          </a:p>
          <a:p>
            <a:pPr marL="0" indent="0">
              <a:lnSpc>
                <a:spcPct val="100000"/>
              </a:lnSpc>
              <a:spcBef>
                <a:spcPts val="0"/>
              </a:spcBef>
              <a:buNone/>
              <a:defRPr/>
            </a:pPr>
            <a:endParaRPr lang="en-US" sz="3200" b="1" dirty="0"/>
          </a:p>
          <a:p>
            <a:pPr marL="0" indent="0">
              <a:lnSpc>
                <a:spcPct val="100000"/>
              </a:lnSpc>
              <a:spcBef>
                <a:spcPts val="0"/>
              </a:spcBef>
              <a:buNone/>
              <a:defRPr/>
            </a:pPr>
            <a:r>
              <a:rPr lang="en-US" sz="3200" b="1" dirty="0"/>
              <a:t>Note </a:t>
            </a:r>
            <a:r>
              <a:rPr lang="en-US" sz="3200" dirty="0"/>
              <a:t>in the Spring </a:t>
            </a:r>
            <a:r>
              <a:rPr lang="en-US" sz="3200" dirty="0" err="1"/>
              <a:t>Jdbc</a:t>
            </a:r>
            <a:r>
              <a:rPr lang="en-US" sz="3200" dirty="0"/>
              <a:t> module, there is a class called </a:t>
            </a:r>
            <a:r>
              <a:rPr lang="en-US" sz="3200" dirty="0" err="1"/>
              <a:t>JdbcDaoSupport</a:t>
            </a:r>
            <a:r>
              <a:rPr lang="en-US" sz="3200" dirty="0"/>
              <a:t>. it wraps the </a:t>
            </a:r>
            <a:r>
              <a:rPr lang="en-US" sz="3200" dirty="0" err="1"/>
              <a:t>JdbcTemplate</a:t>
            </a:r>
            <a:r>
              <a:rPr lang="en-US" sz="3200" dirty="0"/>
              <a:t> class, and you can have your DAO classes extend the </a:t>
            </a:r>
            <a:r>
              <a:rPr lang="en-US" sz="3200" dirty="0" err="1"/>
              <a:t>JdbcDaoSupport</a:t>
            </a:r>
            <a:r>
              <a:rPr lang="en-US" sz="3200" dirty="0"/>
              <a:t> class. in this case, when the DAO class is injected with the data source, the </a:t>
            </a:r>
            <a:r>
              <a:rPr lang="en-US" sz="3200" dirty="0" err="1"/>
              <a:t>JdbcTemplate</a:t>
            </a:r>
            <a:r>
              <a:rPr lang="en-US" sz="3200" dirty="0"/>
              <a:t> will be initialized automatically</a:t>
            </a:r>
            <a:r>
              <a:rPr lang="en-US" sz="3200" dirty="0" smtClean="0"/>
              <a:t>.</a:t>
            </a:r>
            <a:endParaRPr lang="en-US" sz="3200" dirty="0"/>
          </a:p>
        </p:txBody>
      </p:sp>
    </p:spTree>
    <p:extLst>
      <p:ext uri="{BB962C8B-B14F-4D97-AF65-F5344CB8AC3E}">
        <p14:creationId xmlns:p14="http://schemas.microsoft.com/office/powerpoint/2010/main" val="135547681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145"/>
            <a:ext cx="10515600" cy="604692"/>
          </a:xfrm>
        </p:spPr>
        <p:txBody>
          <a:bodyPr>
            <a:normAutofit fontScale="90000"/>
          </a:bodyPr>
          <a:lstStyle/>
          <a:p>
            <a:endParaRPr lang="en-US" dirty="0"/>
          </a:p>
        </p:txBody>
      </p:sp>
      <p:sp>
        <p:nvSpPr>
          <p:cNvPr id="3" name="Content Placeholder 2"/>
          <p:cNvSpPr>
            <a:spLocks noGrp="1"/>
          </p:cNvSpPr>
          <p:nvPr>
            <p:ph idx="1"/>
          </p:nvPr>
        </p:nvSpPr>
        <p:spPr>
          <a:xfrm>
            <a:off x="838200" y="983673"/>
            <a:ext cx="10515600" cy="5193290"/>
          </a:xfrm>
        </p:spPr>
        <p:txBody>
          <a:bodyPr>
            <a:normAutofit/>
          </a:bodyPr>
          <a:lstStyle/>
          <a:p>
            <a:r>
              <a:rPr lang="en-US" b="1" dirty="0"/>
              <a:t>Retrieving a Single-Value by Using </a:t>
            </a:r>
            <a:r>
              <a:rPr lang="en-US" b="1" dirty="0" err="1"/>
              <a:t>JdbcTemplate</a:t>
            </a:r>
            <a:endParaRPr lang="en-US" b="1" dirty="0"/>
          </a:p>
          <a:p>
            <a:r>
              <a:rPr lang="en-US" dirty="0"/>
              <a:t>Let's start with a simple query that returns a single value. For example, we want to be able to retrieve the first name of a contact by its ID. Using </a:t>
            </a:r>
            <a:r>
              <a:rPr lang="en-US" dirty="0" err="1"/>
              <a:t>JdbcTemplate</a:t>
            </a:r>
            <a:r>
              <a:rPr lang="en-US" dirty="0"/>
              <a:t>, we can retrieve the value easily. </a:t>
            </a:r>
            <a:endParaRPr lang="en-US" dirty="0" smtClean="0"/>
          </a:p>
          <a:p>
            <a:r>
              <a:rPr lang="en-US" dirty="0" smtClean="0">
                <a:hlinkClick r:id="rId3"/>
              </a:rPr>
              <a:t>Listing </a:t>
            </a:r>
            <a:r>
              <a:rPr lang="en-US" dirty="0">
                <a:hlinkClick r:id="rId3"/>
              </a:rPr>
              <a:t>6-24</a:t>
            </a:r>
            <a:r>
              <a:rPr lang="en-US" dirty="0"/>
              <a:t> shows the implementation of the </a:t>
            </a:r>
            <a:r>
              <a:rPr lang="en-US" dirty="0" err="1"/>
              <a:t>findFirstNameById</a:t>
            </a:r>
            <a:r>
              <a:rPr lang="en-US" dirty="0"/>
              <a:t>() method in the </a:t>
            </a:r>
            <a:r>
              <a:rPr lang="en-US" dirty="0" err="1"/>
              <a:t>JdbcContactDao</a:t>
            </a:r>
            <a:r>
              <a:rPr lang="en-US" dirty="0"/>
              <a:t> class. For other methods, empty implementations were created</a:t>
            </a:r>
            <a:r>
              <a:rPr lang="en-US" dirty="0" smtClean="0"/>
              <a:t>.</a:t>
            </a:r>
            <a:endParaRPr lang="en-US" dirty="0"/>
          </a:p>
        </p:txBody>
      </p:sp>
    </p:spTree>
    <p:extLst>
      <p:ext uri="{BB962C8B-B14F-4D97-AF65-F5344CB8AC3E}">
        <p14:creationId xmlns:p14="http://schemas.microsoft.com/office/powerpoint/2010/main" val="31095291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6525"/>
            <a:ext cx="10515600" cy="549275"/>
          </a:xfrm>
        </p:spPr>
        <p:txBody>
          <a:bodyPr>
            <a:noAutofit/>
          </a:bodyPr>
          <a:lstStyle/>
          <a:p>
            <a:r>
              <a:rPr lang="en-US" sz="3200" b="1" dirty="0"/>
              <a:t>Listing 6-24: Using </a:t>
            </a:r>
            <a:r>
              <a:rPr lang="en-US" sz="3200" dirty="0" err="1"/>
              <a:t>JdbcTemplate</a:t>
            </a:r>
            <a:r>
              <a:rPr lang="en-US" sz="3200" b="1" dirty="0"/>
              <a:t> to Retrieve a Single </a:t>
            </a:r>
            <a:r>
              <a:rPr lang="en-US" sz="3200" b="1" dirty="0" smtClean="0"/>
              <a:t>Value</a:t>
            </a:r>
            <a:endParaRPr lang="en-US" sz="3200" dirty="0"/>
          </a:p>
        </p:txBody>
      </p:sp>
      <p:pic>
        <p:nvPicPr>
          <p:cNvPr id="4" name="Content Placeholder 3"/>
          <p:cNvPicPr>
            <a:picLocks noGrp="1" noChangeAspect="1"/>
          </p:cNvPicPr>
          <p:nvPr>
            <p:ph idx="1"/>
          </p:nvPr>
        </p:nvPicPr>
        <p:blipFill>
          <a:blip r:embed="rId3"/>
          <a:stretch>
            <a:fillRect/>
          </a:stretch>
        </p:blipFill>
        <p:spPr>
          <a:xfrm>
            <a:off x="274320" y="716280"/>
            <a:ext cx="11445240" cy="6035040"/>
          </a:xfrm>
          <a:prstGeom prst="rect">
            <a:avLst/>
          </a:prstGeom>
        </p:spPr>
      </p:pic>
    </p:spTree>
    <p:extLst>
      <p:ext uri="{BB962C8B-B14F-4D97-AF65-F5344CB8AC3E}">
        <p14:creationId xmlns:p14="http://schemas.microsoft.com/office/powerpoint/2010/main" val="213972825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6"/>
            <a:ext cx="10515600" cy="171904"/>
          </a:xfrm>
        </p:spPr>
        <p:txBody>
          <a:bodyPr>
            <a:normAutofit fontScale="90000"/>
          </a:bodyPr>
          <a:lstStyle/>
          <a:p>
            <a:endParaRPr lang="en-US" dirty="0"/>
          </a:p>
        </p:txBody>
      </p:sp>
      <p:sp>
        <p:nvSpPr>
          <p:cNvPr id="3" name="Content Placeholder 2"/>
          <p:cNvSpPr>
            <a:spLocks noGrp="1"/>
          </p:cNvSpPr>
          <p:nvPr>
            <p:ph idx="1"/>
          </p:nvPr>
        </p:nvSpPr>
        <p:spPr>
          <a:xfrm>
            <a:off x="333829" y="537028"/>
            <a:ext cx="11582400" cy="6066971"/>
          </a:xfrm>
        </p:spPr>
        <p:txBody>
          <a:bodyPr>
            <a:noAutofit/>
          </a:bodyPr>
          <a:lstStyle/>
          <a:p>
            <a:r>
              <a:rPr lang="en-US" sz="3600" dirty="0"/>
              <a:t>In the previous listing, we use the </a:t>
            </a:r>
            <a:r>
              <a:rPr lang="en-US" sz="3600" dirty="0" err="1">
                <a:solidFill>
                  <a:srgbClr val="FF0000"/>
                </a:solidFill>
              </a:rPr>
              <a:t>queryForObject</a:t>
            </a:r>
            <a:r>
              <a:rPr lang="en-US" sz="3600" dirty="0">
                <a:solidFill>
                  <a:srgbClr val="FF0000"/>
                </a:solidFill>
              </a:rPr>
              <a:t>()</a:t>
            </a:r>
            <a:r>
              <a:rPr lang="en-US" sz="3600" dirty="0"/>
              <a:t> method of </a:t>
            </a:r>
            <a:r>
              <a:rPr lang="en-US" sz="3600" dirty="0" err="1"/>
              <a:t>JdbcTemplate</a:t>
            </a:r>
            <a:r>
              <a:rPr lang="en-US" sz="3600" dirty="0"/>
              <a:t> to retrieve the value of the first name. </a:t>
            </a:r>
            <a:endParaRPr lang="en-US" sz="3600" dirty="0" smtClean="0"/>
          </a:p>
          <a:p>
            <a:r>
              <a:rPr lang="en-US" sz="3600" dirty="0" smtClean="0"/>
              <a:t>The </a:t>
            </a:r>
            <a:r>
              <a:rPr lang="en-US" sz="3600" dirty="0"/>
              <a:t>first argument is the SQL string, and the second argument consists of the parameters to be passed to the SQL for parameter binding in object array format. </a:t>
            </a:r>
            <a:endParaRPr lang="en-US" sz="3600" dirty="0" smtClean="0"/>
          </a:p>
          <a:p>
            <a:r>
              <a:rPr lang="en-US" sz="3600" dirty="0" smtClean="0"/>
              <a:t>The </a:t>
            </a:r>
            <a:r>
              <a:rPr lang="en-US" sz="3600" dirty="0"/>
              <a:t>last argument is the type to be returned, which is String in this case. Besides Object, you can also query for other types such as Long and Integer. </a:t>
            </a:r>
            <a:endParaRPr lang="en-US" sz="3600" dirty="0" smtClean="0"/>
          </a:p>
          <a:p>
            <a:r>
              <a:rPr lang="en-US" sz="3600" dirty="0" smtClean="0"/>
              <a:t>Let's </a:t>
            </a:r>
            <a:r>
              <a:rPr lang="en-US" sz="3600" dirty="0"/>
              <a:t>take a look at the outcome. </a:t>
            </a:r>
            <a:endParaRPr lang="en-US" sz="3600" dirty="0" smtClean="0"/>
          </a:p>
          <a:p>
            <a:r>
              <a:rPr lang="en-US" sz="3600" dirty="0" smtClean="0">
                <a:hlinkClick r:id="rId2"/>
              </a:rPr>
              <a:t>Listing </a:t>
            </a:r>
            <a:r>
              <a:rPr lang="en-US" sz="3600" dirty="0">
                <a:hlinkClick r:id="rId2"/>
              </a:rPr>
              <a:t>6-25</a:t>
            </a:r>
            <a:r>
              <a:rPr lang="en-US" sz="3600" dirty="0"/>
              <a:t> shows the testing program.</a:t>
            </a:r>
          </a:p>
          <a:p>
            <a:endParaRPr lang="en-US" sz="3600" dirty="0"/>
          </a:p>
          <a:p>
            <a:endParaRPr lang="en-US" sz="3600" dirty="0"/>
          </a:p>
        </p:txBody>
      </p:sp>
    </p:spTree>
    <p:extLst>
      <p:ext uri="{BB962C8B-B14F-4D97-AF65-F5344CB8AC3E}">
        <p14:creationId xmlns:p14="http://schemas.microsoft.com/office/powerpoint/2010/main" val="5870750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640"/>
            <a:ext cx="10515600" cy="534035"/>
          </a:xfrm>
        </p:spPr>
        <p:txBody>
          <a:bodyPr>
            <a:normAutofit fontScale="90000"/>
          </a:bodyPr>
          <a:lstStyle/>
          <a:p>
            <a:r>
              <a:rPr lang="en-US" sz="4000" b="1" dirty="0"/>
              <a:t>Listing 6-25: Selecting Data Using </a:t>
            </a:r>
            <a:r>
              <a:rPr lang="en-US" sz="4000" dirty="0" err="1" smtClean="0"/>
              <a:t>JdbcTemplate</a:t>
            </a:r>
            <a:endParaRPr lang="en-US" sz="4000" dirty="0"/>
          </a:p>
        </p:txBody>
      </p:sp>
      <p:pic>
        <p:nvPicPr>
          <p:cNvPr id="4" name="Content Placeholder 3"/>
          <p:cNvPicPr>
            <a:picLocks noGrp="1" noChangeAspect="1"/>
          </p:cNvPicPr>
          <p:nvPr>
            <p:ph idx="1"/>
          </p:nvPr>
        </p:nvPicPr>
        <p:blipFill>
          <a:blip r:embed="rId3"/>
          <a:stretch>
            <a:fillRect/>
          </a:stretch>
        </p:blipFill>
        <p:spPr>
          <a:xfrm>
            <a:off x="533400" y="990600"/>
            <a:ext cx="11048999" cy="4236720"/>
          </a:xfrm>
          <a:prstGeom prst="rect">
            <a:avLst/>
          </a:prstGeom>
        </p:spPr>
      </p:pic>
      <p:pic>
        <p:nvPicPr>
          <p:cNvPr id="5" name="Picture 4"/>
          <p:cNvPicPr>
            <a:picLocks noChangeAspect="1"/>
          </p:cNvPicPr>
          <p:nvPr/>
        </p:nvPicPr>
        <p:blipFill>
          <a:blip r:embed="rId4"/>
          <a:stretch>
            <a:fillRect/>
          </a:stretch>
        </p:blipFill>
        <p:spPr>
          <a:xfrm>
            <a:off x="533400" y="5516245"/>
            <a:ext cx="10713719" cy="991235"/>
          </a:xfrm>
          <a:prstGeom prst="rect">
            <a:avLst/>
          </a:prstGeom>
        </p:spPr>
      </p:pic>
    </p:spTree>
    <p:extLst>
      <p:ext uri="{BB962C8B-B14F-4D97-AF65-F5344CB8AC3E}">
        <p14:creationId xmlns:p14="http://schemas.microsoft.com/office/powerpoint/2010/main" val="349480429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445"/>
            <a:ext cx="10515600" cy="473075"/>
          </a:xfrm>
        </p:spPr>
        <p:txBody>
          <a:bodyPr>
            <a:normAutofit fontScale="90000"/>
          </a:bodyPr>
          <a:lstStyle/>
          <a:p>
            <a:pPr algn="ctr"/>
            <a:r>
              <a:rPr lang="en-US" b="1" dirty="0"/>
              <a:t>Introducing Lambda </a:t>
            </a:r>
            <a:r>
              <a:rPr lang="en-US" b="1" dirty="0" smtClean="0"/>
              <a:t>Expressions</a:t>
            </a:r>
            <a:endParaRPr lang="en-US" dirty="0"/>
          </a:p>
        </p:txBody>
      </p:sp>
      <p:sp>
        <p:nvSpPr>
          <p:cNvPr id="3" name="Content Placeholder 2"/>
          <p:cNvSpPr>
            <a:spLocks noGrp="1"/>
          </p:cNvSpPr>
          <p:nvPr>
            <p:ph idx="1"/>
          </p:nvPr>
        </p:nvSpPr>
        <p:spPr>
          <a:xfrm>
            <a:off x="512618" y="868680"/>
            <a:ext cx="10841182" cy="5308283"/>
          </a:xfrm>
        </p:spPr>
        <p:txBody>
          <a:bodyPr>
            <a:normAutofit lnSpcReduction="10000"/>
          </a:bodyPr>
          <a:lstStyle/>
          <a:p>
            <a:r>
              <a:rPr lang="en-US" dirty="0"/>
              <a:t>The release of Java version 8 brings lambda expression support, among many other features. </a:t>
            </a:r>
            <a:endParaRPr lang="en-US" dirty="0" smtClean="0"/>
          </a:p>
          <a:p>
            <a:r>
              <a:rPr lang="en-US" dirty="0" smtClean="0">
                <a:solidFill>
                  <a:srgbClr val="FF0000"/>
                </a:solidFill>
              </a:rPr>
              <a:t>Lambda </a:t>
            </a:r>
            <a:r>
              <a:rPr lang="en-US" dirty="0">
                <a:solidFill>
                  <a:srgbClr val="FF0000"/>
                </a:solidFill>
              </a:rPr>
              <a:t>expressions make a great replacement for anonymous inner class </a:t>
            </a:r>
            <a:r>
              <a:rPr lang="en-US" dirty="0"/>
              <a:t>usage and an ideal candidate for working with Spring's JDBC support. </a:t>
            </a:r>
            <a:endParaRPr lang="en-US" dirty="0" smtClean="0"/>
          </a:p>
          <a:p>
            <a:r>
              <a:rPr lang="en-US" dirty="0" smtClean="0"/>
              <a:t>The </a:t>
            </a:r>
            <a:r>
              <a:rPr lang="en-US" dirty="0"/>
              <a:t>usage of lambda expressions </a:t>
            </a:r>
            <a:r>
              <a:rPr lang="en-US" i="1" dirty="0"/>
              <a:t>requires</a:t>
            </a:r>
            <a:r>
              <a:rPr lang="en-US" dirty="0"/>
              <a:t> the use of Java 8. </a:t>
            </a:r>
            <a:endParaRPr lang="en-US" dirty="0" smtClean="0"/>
          </a:p>
          <a:p>
            <a:r>
              <a:rPr lang="en-US" dirty="0" smtClean="0"/>
              <a:t>Given </a:t>
            </a:r>
            <a:r>
              <a:rPr lang="en-US" dirty="0"/>
              <a:t>that, the chapter code samples and source code download show both flavors where applicable. </a:t>
            </a:r>
            <a:endParaRPr lang="en-US" dirty="0" smtClean="0"/>
          </a:p>
          <a:p>
            <a:r>
              <a:rPr lang="en-US" dirty="0" smtClean="0"/>
              <a:t>Lambda </a:t>
            </a:r>
            <a:r>
              <a:rPr lang="en-US" dirty="0"/>
              <a:t>expressions are suitable in most places of the Spring API where templates or callbacks are used, not just limited to JDBC. </a:t>
            </a:r>
            <a:endParaRPr lang="en-US" dirty="0" smtClean="0"/>
          </a:p>
          <a:p>
            <a:r>
              <a:rPr lang="en-US" dirty="0" smtClean="0"/>
              <a:t>Please </a:t>
            </a:r>
            <a:r>
              <a:rPr lang="en-US" dirty="0"/>
              <a:t>refer to the Java Lambda Expressions tutorial </a:t>
            </a:r>
            <a:r>
              <a:rPr lang="en-US" dirty="0" smtClean="0"/>
              <a:t>at </a:t>
            </a:r>
            <a:r>
              <a:rPr lang="en-US" dirty="0" smtClean="0">
                <a:hlinkClick r:id="rId2"/>
              </a:rPr>
              <a:t>http</a:t>
            </a:r>
            <a:r>
              <a:rPr lang="en-US" dirty="0">
                <a:hlinkClick r:id="rId2"/>
              </a:rPr>
              <a:t>://docs.oracle.com/javase/tutorial/java/javaOO/lambdaexpressions.html</a:t>
            </a:r>
            <a:r>
              <a:rPr lang="en-US" dirty="0"/>
              <a:t> for more information.</a:t>
            </a:r>
          </a:p>
        </p:txBody>
      </p:sp>
    </p:spTree>
    <p:extLst>
      <p:ext uri="{BB962C8B-B14F-4D97-AF65-F5344CB8AC3E}">
        <p14:creationId xmlns:p14="http://schemas.microsoft.com/office/powerpoint/2010/main" val="98698668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0"/>
            <a:ext cx="10515600" cy="411480"/>
          </a:xfrm>
        </p:spPr>
        <p:txBody>
          <a:bodyPr>
            <a:noAutofit/>
          </a:bodyPr>
          <a:lstStyle/>
          <a:p>
            <a:pPr algn="ctr"/>
            <a:r>
              <a:rPr lang="en-US" sz="3200" b="1" dirty="0"/>
              <a:t>Using Named Parameters with </a:t>
            </a:r>
            <a:r>
              <a:rPr lang="en-US" sz="3200" b="1" dirty="0" err="1" smtClean="0"/>
              <a:t>NamedParameterJdbcTemplate</a:t>
            </a:r>
            <a:endParaRPr lang="en-US" sz="3200" dirty="0"/>
          </a:p>
        </p:txBody>
      </p:sp>
      <p:sp>
        <p:nvSpPr>
          <p:cNvPr id="3" name="Content Placeholder 2"/>
          <p:cNvSpPr>
            <a:spLocks noGrp="1"/>
          </p:cNvSpPr>
          <p:nvPr>
            <p:ph idx="1"/>
          </p:nvPr>
        </p:nvSpPr>
        <p:spPr>
          <a:xfrm>
            <a:off x="304800" y="670560"/>
            <a:ext cx="11750040" cy="5836920"/>
          </a:xfrm>
        </p:spPr>
        <p:txBody>
          <a:bodyPr>
            <a:normAutofit fontScale="92500"/>
          </a:bodyPr>
          <a:lstStyle/>
          <a:p>
            <a:r>
              <a:rPr lang="en-US" dirty="0" smtClean="0"/>
              <a:t>In </a:t>
            </a:r>
            <a:r>
              <a:rPr lang="en-US" dirty="0"/>
              <a:t>the previous example, we are using the normal placeholder (the ? character) as a query parameter, and we need to pass the parameter values as an </a:t>
            </a:r>
            <a:r>
              <a:rPr lang="en-US" i="1" dirty="0" smtClean="0"/>
              <a:t>Object</a:t>
            </a:r>
            <a:r>
              <a:rPr lang="en-US" dirty="0" smtClean="0"/>
              <a:t> array</a:t>
            </a:r>
            <a:r>
              <a:rPr lang="en-US" dirty="0"/>
              <a:t>. </a:t>
            </a:r>
            <a:endParaRPr lang="en-US" dirty="0" smtClean="0"/>
          </a:p>
          <a:p>
            <a:r>
              <a:rPr lang="en-US" dirty="0" smtClean="0"/>
              <a:t>When </a:t>
            </a:r>
            <a:r>
              <a:rPr lang="en-US" dirty="0"/>
              <a:t>using a normal placeholder, the order is important, and the order that you put the parameters into the array should be the same as the order of the parameters in the query.</a:t>
            </a:r>
          </a:p>
          <a:p>
            <a:r>
              <a:rPr lang="en-US" dirty="0"/>
              <a:t>Some developers prefer to use named parameters to ensure that each parameter is being bound exactly as intended. </a:t>
            </a:r>
            <a:endParaRPr lang="en-US" dirty="0" smtClean="0"/>
          </a:p>
          <a:p>
            <a:r>
              <a:rPr lang="en-US" dirty="0" smtClean="0"/>
              <a:t>In </a:t>
            </a:r>
            <a:r>
              <a:rPr lang="en-US" dirty="0"/>
              <a:t>Spring, a variant of </a:t>
            </a:r>
            <a:r>
              <a:rPr lang="en-US" dirty="0" err="1"/>
              <a:t>JdbcTemplate</a:t>
            </a:r>
            <a:r>
              <a:rPr lang="en-US" dirty="0"/>
              <a:t>, </a:t>
            </a:r>
            <a:r>
              <a:rPr lang="en-US" dirty="0" smtClean="0"/>
              <a:t>called </a:t>
            </a:r>
            <a:r>
              <a:rPr lang="en-US" dirty="0" err="1" smtClean="0"/>
              <a:t>NamedParameterJdbcTemplate</a:t>
            </a:r>
            <a:r>
              <a:rPr lang="en-US" dirty="0"/>
              <a:t> (under the package </a:t>
            </a:r>
            <a:r>
              <a:rPr lang="en-US" dirty="0" err="1"/>
              <a:t>org.springframework.jdbc.core.namedparam</a:t>
            </a:r>
            <a:r>
              <a:rPr lang="en-US" dirty="0"/>
              <a:t>), provides support for this.</a:t>
            </a:r>
          </a:p>
          <a:p>
            <a:r>
              <a:rPr lang="en-US" dirty="0"/>
              <a:t>The initialization of </a:t>
            </a:r>
            <a:r>
              <a:rPr lang="en-US" dirty="0" err="1"/>
              <a:t>NamedParameterJdbcTemplate</a:t>
            </a:r>
            <a:r>
              <a:rPr lang="en-US" dirty="0"/>
              <a:t> is the same as </a:t>
            </a:r>
            <a:r>
              <a:rPr lang="en-US" dirty="0" err="1"/>
              <a:t>JdbcTemplate</a:t>
            </a:r>
            <a:r>
              <a:rPr lang="en-US" dirty="0"/>
              <a:t>, so we just need to declare a variable with type </a:t>
            </a:r>
            <a:r>
              <a:rPr lang="en-US" dirty="0" err="1"/>
              <a:t>NamedParameterJdbcTemplate</a:t>
            </a:r>
            <a:r>
              <a:rPr lang="en-US" dirty="0"/>
              <a:t> and create a new instance of it in the </a:t>
            </a:r>
            <a:r>
              <a:rPr lang="en-US" dirty="0" err="1"/>
              <a:t>setDataSource</a:t>
            </a:r>
            <a:r>
              <a:rPr lang="en-US" dirty="0"/>
              <a:t>() method, as shown in </a:t>
            </a:r>
            <a:r>
              <a:rPr lang="en-US" dirty="0">
                <a:hlinkClick r:id="rId3"/>
              </a:rPr>
              <a:t>Listing 6-26</a:t>
            </a:r>
            <a:r>
              <a:rPr lang="en-US" dirty="0" smtClean="0"/>
              <a:t>.</a:t>
            </a:r>
            <a:endParaRPr lang="en-US" dirty="0"/>
          </a:p>
        </p:txBody>
      </p:sp>
    </p:spTree>
    <p:extLst>
      <p:ext uri="{BB962C8B-B14F-4D97-AF65-F5344CB8AC3E}">
        <p14:creationId xmlns:p14="http://schemas.microsoft.com/office/powerpoint/2010/main" val="99341402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625475"/>
          </a:xfrm>
        </p:spPr>
        <p:txBody>
          <a:bodyPr>
            <a:noAutofit/>
          </a:bodyPr>
          <a:lstStyle/>
          <a:p>
            <a:r>
              <a:rPr lang="en-US" sz="2800" b="1" dirty="0"/>
              <a:t>Listing 6-26: </a:t>
            </a:r>
            <a:r>
              <a:rPr lang="en-US" sz="2800" dirty="0" err="1"/>
              <a:t>JdbcContactDao</a:t>
            </a:r>
            <a:r>
              <a:rPr lang="en-US" sz="2800" b="1" dirty="0"/>
              <a:t> Using </a:t>
            </a:r>
            <a:r>
              <a:rPr lang="en-US" sz="2800" dirty="0" err="1"/>
              <a:t>NamedParameterJdbcTemplate</a:t>
            </a:r>
            <a:r>
              <a:rPr lang="en-US" sz="2800" b="1" dirty="0"/>
              <a:t> to find Last Name By </a:t>
            </a:r>
            <a:r>
              <a:rPr lang="en-US" sz="2800" b="1" dirty="0" smtClean="0"/>
              <a:t>ID</a:t>
            </a:r>
            <a:endParaRPr lang="en-US" sz="2800" dirty="0"/>
          </a:p>
        </p:txBody>
      </p:sp>
      <p:pic>
        <p:nvPicPr>
          <p:cNvPr id="4" name="Content Placeholder 3"/>
          <p:cNvPicPr>
            <a:picLocks noGrp="1" noChangeAspect="1"/>
          </p:cNvPicPr>
          <p:nvPr>
            <p:ph idx="1"/>
          </p:nvPr>
        </p:nvPicPr>
        <p:blipFill>
          <a:blip r:embed="rId3"/>
          <a:stretch>
            <a:fillRect/>
          </a:stretch>
        </p:blipFill>
        <p:spPr>
          <a:xfrm>
            <a:off x="487680" y="1005840"/>
            <a:ext cx="11369039" cy="5715000"/>
          </a:xfrm>
          <a:prstGeom prst="rect">
            <a:avLst/>
          </a:prstGeom>
        </p:spPr>
      </p:pic>
    </p:spTree>
    <p:extLst>
      <p:ext uri="{BB962C8B-B14F-4D97-AF65-F5344CB8AC3E}">
        <p14:creationId xmlns:p14="http://schemas.microsoft.com/office/powerpoint/2010/main" val="175150154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68275"/>
          </a:xfrm>
        </p:spPr>
        <p:txBody>
          <a:bodyPr>
            <a:normAutofit fontScale="90000"/>
          </a:bodyPr>
          <a:lstStyle/>
          <a:p>
            <a:endParaRPr lang="en-US"/>
          </a:p>
        </p:txBody>
      </p:sp>
      <p:sp>
        <p:nvSpPr>
          <p:cNvPr id="3" name="Content Placeholder 2"/>
          <p:cNvSpPr>
            <a:spLocks noGrp="1"/>
          </p:cNvSpPr>
          <p:nvPr>
            <p:ph idx="1"/>
          </p:nvPr>
        </p:nvSpPr>
        <p:spPr>
          <a:xfrm>
            <a:off x="838200" y="548640"/>
            <a:ext cx="10515600" cy="5628323"/>
          </a:xfrm>
        </p:spPr>
        <p:txBody>
          <a:bodyPr/>
          <a:lstStyle/>
          <a:p>
            <a:r>
              <a:rPr lang="en-US" dirty="0"/>
              <a:t>You will see that instead of the ? placeholder, the named parameter (prefixed by a semicolon) is used instead. </a:t>
            </a:r>
            <a:r>
              <a:rPr lang="en-US" dirty="0">
                <a:hlinkClick r:id="rId3"/>
              </a:rPr>
              <a:t>Listing 6-27</a:t>
            </a:r>
            <a:r>
              <a:rPr lang="en-US" dirty="0"/>
              <a:t> shows our updated test program.</a:t>
            </a:r>
          </a:p>
          <a:p>
            <a:r>
              <a:rPr lang="en-US" b="1" dirty="0"/>
              <a:t>Listing 6-27: Updated </a:t>
            </a:r>
            <a:r>
              <a:rPr lang="en-US" b="1" dirty="0" err="1"/>
              <a:t>JdbcContactDaoSample</a:t>
            </a:r>
            <a:r>
              <a:rPr lang="en-US" b="1" dirty="0"/>
              <a:t> Test Program Using Named Parameters</a:t>
            </a:r>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396240" y="2678429"/>
            <a:ext cx="11384279" cy="3742373"/>
          </a:xfrm>
          <a:prstGeom prst="rect">
            <a:avLst/>
          </a:prstGeom>
        </p:spPr>
      </p:pic>
    </p:spTree>
    <p:extLst>
      <p:ext uri="{BB962C8B-B14F-4D97-AF65-F5344CB8AC3E}">
        <p14:creationId xmlns:p14="http://schemas.microsoft.com/office/powerpoint/2010/main" val="103161123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335915"/>
          </a:xfrm>
        </p:spPr>
        <p:txBody>
          <a:bodyPr>
            <a:normAutofit fontScale="90000"/>
          </a:bodyPr>
          <a:lstStyle/>
          <a:p>
            <a:r>
              <a:rPr lang="en-US" b="1" dirty="0"/>
              <a:t>Retrieving Domain Objects with </a:t>
            </a:r>
            <a:r>
              <a:rPr lang="en-US" b="1" dirty="0" err="1"/>
              <a:t>RowMapper</a:t>
            </a:r>
            <a:r>
              <a:rPr lang="en-US" b="1" dirty="0"/>
              <a:t>&lt;T</a:t>
            </a:r>
            <a:r>
              <a:rPr lang="en-US" b="1" dirty="0" smtClean="0"/>
              <a:t>&gt;</a:t>
            </a:r>
            <a:endParaRPr lang="en-US" dirty="0"/>
          </a:p>
        </p:txBody>
      </p:sp>
      <p:sp>
        <p:nvSpPr>
          <p:cNvPr id="3" name="Content Placeholder 2"/>
          <p:cNvSpPr>
            <a:spLocks noGrp="1"/>
          </p:cNvSpPr>
          <p:nvPr>
            <p:ph idx="1"/>
          </p:nvPr>
        </p:nvSpPr>
        <p:spPr>
          <a:xfrm>
            <a:off x="362857" y="777240"/>
            <a:ext cx="11582400" cy="5855789"/>
          </a:xfrm>
        </p:spPr>
        <p:txBody>
          <a:bodyPr>
            <a:noAutofit/>
          </a:bodyPr>
          <a:lstStyle/>
          <a:p>
            <a:r>
              <a:rPr lang="en-US" sz="3600" dirty="0" smtClean="0"/>
              <a:t>Rather </a:t>
            </a:r>
            <a:r>
              <a:rPr lang="en-US" sz="3600" dirty="0"/>
              <a:t>than retrieving a single value, most of the time you will want to query one or more rows and then transform each row into the corresponding domain object. </a:t>
            </a:r>
            <a:endParaRPr lang="en-US" sz="3600" dirty="0" smtClean="0"/>
          </a:p>
          <a:p>
            <a:r>
              <a:rPr lang="en-US" sz="3600" dirty="0" smtClean="0"/>
              <a:t>Spring's</a:t>
            </a:r>
            <a:r>
              <a:rPr lang="en-US" sz="3600" dirty="0"/>
              <a:t> </a:t>
            </a:r>
            <a:r>
              <a:rPr lang="en-US" sz="3600" dirty="0" err="1"/>
              <a:t>RowMapper</a:t>
            </a:r>
            <a:r>
              <a:rPr lang="en-US" sz="3600" dirty="0"/>
              <a:t>&lt;T&gt; interface (under the package </a:t>
            </a:r>
            <a:r>
              <a:rPr lang="en-US" sz="3600" dirty="0" err="1"/>
              <a:t>org.springframework.jdbc.core</a:t>
            </a:r>
            <a:r>
              <a:rPr lang="en-US" sz="3600" dirty="0"/>
              <a:t>) provides a simple way for you to perform mapping from a JDBC result set to POJOs. </a:t>
            </a:r>
            <a:endParaRPr lang="en-US" sz="3600" dirty="0" smtClean="0"/>
          </a:p>
          <a:p>
            <a:r>
              <a:rPr lang="en-US" sz="3600" dirty="0" smtClean="0"/>
              <a:t>Let's </a:t>
            </a:r>
            <a:r>
              <a:rPr lang="en-US" sz="3600" dirty="0"/>
              <a:t>see it in action by implementing the </a:t>
            </a:r>
            <a:r>
              <a:rPr lang="en-US" sz="3600" dirty="0" err="1"/>
              <a:t>findAll</a:t>
            </a:r>
            <a:r>
              <a:rPr lang="en-US" sz="3600" dirty="0"/>
              <a:t>() method of the </a:t>
            </a:r>
            <a:r>
              <a:rPr lang="en-US" sz="3600" dirty="0" err="1"/>
              <a:t>ContactDao</a:t>
            </a:r>
            <a:r>
              <a:rPr lang="en-US" sz="3600" dirty="0"/>
              <a:t> using the </a:t>
            </a:r>
            <a:r>
              <a:rPr lang="en-US" sz="3600" dirty="0" err="1"/>
              <a:t>RowMapper</a:t>
            </a:r>
            <a:r>
              <a:rPr lang="en-US" sz="3600" dirty="0"/>
              <a:t>&lt;T&gt; interface. </a:t>
            </a:r>
            <a:endParaRPr lang="en-US" sz="3600" dirty="0" smtClean="0"/>
          </a:p>
          <a:p>
            <a:r>
              <a:rPr lang="en-US" sz="3600" dirty="0" smtClean="0">
                <a:hlinkClick r:id="rId3"/>
              </a:rPr>
              <a:t>Listing </a:t>
            </a:r>
            <a:r>
              <a:rPr lang="en-US" sz="3600" dirty="0">
                <a:hlinkClick r:id="rId3"/>
              </a:rPr>
              <a:t>6-28</a:t>
            </a:r>
            <a:r>
              <a:rPr lang="en-US" sz="3600" dirty="0"/>
              <a:t> shows the implementation of the </a:t>
            </a:r>
            <a:r>
              <a:rPr lang="en-US" sz="3600" dirty="0" err="1"/>
              <a:t>findAll</a:t>
            </a:r>
            <a:r>
              <a:rPr lang="en-US" sz="3600" dirty="0"/>
              <a:t>() method</a:t>
            </a:r>
            <a:r>
              <a:rPr lang="en-US" sz="3600" dirty="0" smtClean="0"/>
              <a:t>.</a:t>
            </a:r>
            <a:endParaRPr lang="en-US" sz="3600" dirty="0"/>
          </a:p>
        </p:txBody>
      </p:sp>
    </p:spTree>
    <p:extLst>
      <p:ext uri="{BB962C8B-B14F-4D97-AF65-F5344CB8AC3E}">
        <p14:creationId xmlns:p14="http://schemas.microsoft.com/office/powerpoint/2010/main" val="214982288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2245"/>
            <a:ext cx="10515600" cy="610235"/>
          </a:xfrm>
        </p:spPr>
        <p:txBody>
          <a:bodyPr>
            <a:normAutofit/>
          </a:bodyPr>
          <a:lstStyle/>
          <a:p>
            <a:r>
              <a:rPr lang="en-US" sz="3200" b="1" dirty="0"/>
              <a:t>Listing 6-28: Use </a:t>
            </a:r>
            <a:r>
              <a:rPr lang="en-US" sz="3200" dirty="0" err="1"/>
              <a:t>RowMapper</a:t>
            </a:r>
            <a:r>
              <a:rPr lang="en-US" sz="3200" dirty="0"/>
              <a:t>&lt;T&gt;</a:t>
            </a:r>
            <a:r>
              <a:rPr lang="en-US" sz="3200" b="1" dirty="0"/>
              <a:t> to Query Domain </a:t>
            </a:r>
            <a:r>
              <a:rPr lang="en-US" sz="3200" b="1" dirty="0" smtClean="0"/>
              <a:t>Objects</a:t>
            </a:r>
            <a:endParaRPr lang="en-US" sz="3200" dirty="0"/>
          </a:p>
        </p:txBody>
      </p:sp>
      <p:pic>
        <p:nvPicPr>
          <p:cNvPr id="4" name="Content Placeholder 3"/>
          <p:cNvPicPr>
            <a:picLocks noGrp="1" noChangeAspect="1"/>
          </p:cNvPicPr>
          <p:nvPr>
            <p:ph idx="1"/>
          </p:nvPr>
        </p:nvPicPr>
        <p:blipFill>
          <a:blip r:embed="rId3"/>
          <a:stretch>
            <a:fillRect/>
          </a:stretch>
        </p:blipFill>
        <p:spPr>
          <a:xfrm>
            <a:off x="609600" y="960120"/>
            <a:ext cx="10942320" cy="5897880"/>
          </a:xfrm>
          <a:prstGeom prst="rect">
            <a:avLst/>
          </a:prstGeom>
        </p:spPr>
      </p:pic>
    </p:spTree>
    <p:extLst>
      <p:ext uri="{BB962C8B-B14F-4D97-AF65-F5344CB8AC3E}">
        <p14:creationId xmlns:p14="http://schemas.microsoft.com/office/powerpoint/2010/main" val="101380300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86"/>
            <a:ext cx="10515600" cy="200932"/>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19315" y="649514"/>
            <a:ext cx="11698514" cy="5939971"/>
          </a:xfrm>
          <a:prstGeom prst="rect">
            <a:avLst/>
          </a:prstGeom>
        </p:spPr>
      </p:pic>
    </p:spTree>
    <p:extLst>
      <p:ext uri="{BB962C8B-B14F-4D97-AF65-F5344CB8AC3E}">
        <p14:creationId xmlns:p14="http://schemas.microsoft.com/office/powerpoint/2010/main" val="87698270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244475"/>
          </a:xfrm>
        </p:spPr>
        <p:txBody>
          <a:bodyPr>
            <a:normAutofit fontScale="90000"/>
          </a:bodyPr>
          <a:lstStyle/>
          <a:p>
            <a:endParaRPr lang="en-US" dirty="0"/>
          </a:p>
        </p:txBody>
      </p:sp>
      <p:sp>
        <p:nvSpPr>
          <p:cNvPr id="3" name="Content Placeholder 2"/>
          <p:cNvSpPr>
            <a:spLocks noGrp="1"/>
          </p:cNvSpPr>
          <p:nvPr>
            <p:ph idx="1"/>
          </p:nvPr>
        </p:nvSpPr>
        <p:spPr>
          <a:xfrm>
            <a:off x="275771" y="377371"/>
            <a:ext cx="11553372" cy="6357258"/>
          </a:xfrm>
        </p:spPr>
        <p:txBody>
          <a:bodyPr>
            <a:noAutofit/>
          </a:bodyPr>
          <a:lstStyle/>
          <a:p>
            <a:r>
              <a:rPr lang="en-US" sz="4400" dirty="0"/>
              <a:t>In the previous listing, we define a static inner class called </a:t>
            </a:r>
            <a:r>
              <a:rPr lang="en-US" sz="4400" dirty="0" err="1">
                <a:solidFill>
                  <a:srgbClr val="FF0000"/>
                </a:solidFill>
              </a:rPr>
              <a:t>ContactMapper</a:t>
            </a:r>
            <a:r>
              <a:rPr lang="en-US" sz="4400" dirty="0"/>
              <a:t> that implements the </a:t>
            </a:r>
            <a:r>
              <a:rPr lang="en-US" sz="4400" dirty="0" err="1">
                <a:solidFill>
                  <a:srgbClr val="FF0000"/>
                </a:solidFill>
              </a:rPr>
              <a:t>RowMapper</a:t>
            </a:r>
            <a:r>
              <a:rPr lang="en-US" sz="4400" dirty="0">
                <a:solidFill>
                  <a:srgbClr val="FF0000"/>
                </a:solidFill>
              </a:rPr>
              <a:t>&lt;T&gt;</a:t>
            </a:r>
            <a:r>
              <a:rPr lang="en-US" sz="4400" dirty="0"/>
              <a:t> interface. </a:t>
            </a:r>
            <a:endParaRPr lang="en-US" sz="4400" dirty="0" smtClean="0"/>
          </a:p>
          <a:p>
            <a:r>
              <a:rPr lang="en-US" sz="4400" dirty="0" smtClean="0"/>
              <a:t>The </a:t>
            </a:r>
            <a:r>
              <a:rPr lang="en-US" sz="4400" dirty="0"/>
              <a:t>class needs to provide the </a:t>
            </a:r>
            <a:r>
              <a:rPr lang="en-US" sz="4400" dirty="0" err="1">
                <a:solidFill>
                  <a:srgbClr val="FF0000"/>
                </a:solidFill>
              </a:rPr>
              <a:t>mapRow</a:t>
            </a:r>
            <a:r>
              <a:rPr lang="en-US" sz="4400" dirty="0">
                <a:solidFill>
                  <a:srgbClr val="FF0000"/>
                </a:solidFill>
              </a:rPr>
              <a:t>() </a:t>
            </a:r>
            <a:r>
              <a:rPr lang="en-US" sz="4400" dirty="0"/>
              <a:t>implementation, which transforms the values in a specific record of the </a:t>
            </a:r>
            <a:r>
              <a:rPr lang="en-US" sz="4400" dirty="0" err="1">
                <a:solidFill>
                  <a:srgbClr val="FF0000"/>
                </a:solidFill>
              </a:rPr>
              <a:t>ResultSet</a:t>
            </a:r>
            <a:r>
              <a:rPr lang="en-US" sz="4400" dirty="0"/>
              <a:t> into the domain object you want. </a:t>
            </a:r>
            <a:endParaRPr lang="en-US" sz="4400" dirty="0" smtClean="0"/>
          </a:p>
          <a:p>
            <a:r>
              <a:rPr lang="en-US" sz="4400" dirty="0" smtClean="0"/>
              <a:t>Making </a:t>
            </a:r>
            <a:r>
              <a:rPr lang="en-US" sz="4400" dirty="0"/>
              <a:t>it a static inner class allows you to share the </a:t>
            </a:r>
            <a:r>
              <a:rPr lang="en-US" sz="4400" dirty="0" err="1"/>
              <a:t>RowMapper</a:t>
            </a:r>
            <a:r>
              <a:rPr lang="en-US" sz="4400" dirty="0"/>
              <a:t>&lt;T&gt; among multiple finder methods.</a:t>
            </a:r>
          </a:p>
          <a:p>
            <a:endParaRPr lang="en-US" sz="4400" dirty="0"/>
          </a:p>
        </p:txBody>
      </p:sp>
    </p:spTree>
    <p:extLst>
      <p:ext uri="{BB962C8B-B14F-4D97-AF65-F5344CB8AC3E}">
        <p14:creationId xmlns:p14="http://schemas.microsoft.com/office/powerpoint/2010/main" val="429067285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1286"/>
            <a:ext cx="10515600" cy="213994"/>
          </a:xfrm>
        </p:spPr>
        <p:txBody>
          <a:bodyPr>
            <a:normAutofit fontScale="90000"/>
          </a:bodyPr>
          <a:lstStyle/>
          <a:p>
            <a:endParaRPr lang="en-US" dirty="0"/>
          </a:p>
        </p:txBody>
      </p:sp>
      <p:sp>
        <p:nvSpPr>
          <p:cNvPr id="3" name="Content Placeholder 2"/>
          <p:cNvSpPr>
            <a:spLocks noGrp="1"/>
          </p:cNvSpPr>
          <p:nvPr>
            <p:ph idx="1"/>
          </p:nvPr>
        </p:nvSpPr>
        <p:spPr>
          <a:xfrm>
            <a:off x="213360" y="502920"/>
            <a:ext cx="11765280" cy="6355080"/>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Afterward</a:t>
            </a:r>
            <a:r>
              <a:rPr lang="en-US" dirty="0"/>
              <a:t>, the </a:t>
            </a:r>
            <a:r>
              <a:rPr lang="en-US" dirty="0" err="1"/>
              <a:t>findAll</a:t>
            </a:r>
            <a:r>
              <a:rPr lang="en-US" dirty="0"/>
              <a:t>() method just needs to invoke the query method and pass in the query string and the row mapper. </a:t>
            </a:r>
            <a:endParaRPr lang="en-US" dirty="0" smtClean="0"/>
          </a:p>
          <a:p>
            <a:r>
              <a:rPr lang="en-US" dirty="0" smtClean="0"/>
              <a:t>In </a:t>
            </a:r>
            <a:r>
              <a:rPr lang="en-US" dirty="0"/>
              <a:t>case the query requires parameters, the query() method provides an overloaded method that accepts the query parameters.</a:t>
            </a:r>
          </a:p>
          <a:p>
            <a:r>
              <a:rPr lang="en-US" dirty="0"/>
              <a:t>Let's create our </a:t>
            </a:r>
            <a:r>
              <a:rPr lang="en-US" dirty="0" err="1"/>
              <a:t>JdbcContactDaoSample</a:t>
            </a:r>
            <a:r>
              <a:rPr lang="en-US" dirty="0"/>
              <a:t> as shown in </a:t>
            </a:r>
            <a:r>
              <a:rPr lang="en-US" dirty="0">
                <a:hlinkClick r:id="rId2"/>
              </a:rPr>
              <a:t>Listing 6-29</a:t>
            </a:r>
            <a:r>
              <a:rPr lang="en-US" dirty="0"/>
              <a:t> to find all contacts.</a:t>
            </a:r>
          </a:p>
          <a:p>
            <a:endParaRPr lang="en-US" dirty="0"/>
          </a:p>
          <a:p>
            <a:endParaRPr lang="en-US" dirty="0"/>
          </a:p>
        </p:txBody>
      </p:sp>
      <p:pic>
        <p:nvPicPr>
          <p:cNvPr id="4" name="Content Placeholder 4"/>
          <p:cNvPicPr>
            <a:picLocks noChangeAspect="1"/>
          </p:cNvPicPr>
          <p:nvPr/>
        </p:nvPicPr>
        <p:blipFill>
          <a:blip r:embed="rId3"/>
          <a:stretch>
            <a:fillRect/>
          </a:stretch>
        </p:blipFill>
        <p:spPr>
          <a:xfrm>
            <a:off x="415636" y="68580"/>
            <a:ext cx="10598727" cy="3878580"/>
          </a:xfrm>
          <a:prstGeom prst="rect">
            <a:avLst/>
          </a:prstGeom>
        </p:spPr>
      </p:pic>
    </p:spTree>
    <p:extLst>
      <p:ext uri="{BB962C8B-B14F-4D97-AF65-F5344CB8AC3E}">
        <p14:creationId xmlns:p14="http://schemas.microsoft.com/office/powerpoint/2010/main" val="331619008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488315"/>
          </a:xfrm>
        </p:spPr>
        <p:txBody>
          <a:bodyPr>
            <a:normAutofit fontScale="90000"/>
          </a:bodyPr>
          <a:lstStyle/>
          <a:p>
            <a:r>
              <a:rPr lang="en-US" b="1" dirty="0"/>
              <a:t>Listing 6-29: Listing </a:t>
            </a:r>
            <a:r>
              <a:rPr lang="en-US" b="1" dirty="0" smtClean="0"/>
              <a:t>Contacts</a:t>
            </a:r>
            <a:endParaRPr lang="en-US" dirty="0"/>
          </a:p>
        </p:txBody>
      </p:sp>
      <p:pic>
        <p:nvPicPr>
          <p:cNvPr id="4" name="Content Placeholder 3"/>
          <p:cNvPicPr>
            <a:picLocks noGrp="1" noChangeAspect="1"/>
          </p:cNvPicPr>
          <p:nvPr>
            <p:ph idx="1"/>
          </p:nvPr>
        </p:nvPicPr>
        <p:blipFill>
          <a:blip r:embed="rId3"/>
          <a:stretch>
            <a:fillRect/>
          </a:stretch>
        </p:blipFill>
        <p:spPr>
          <a:xfrm>
            <a:off x="518160" y="701040"/>
            <a:ext cx="11094720" cy="6004560"/>
          </a:xfrm>
          <a:prstGeom prst="rect">
            <a:avLst/>
          </a:prstGeom>
        </p:spPr>
      </p:pic>
    </p:spTree>
    <p:extLst>
      <p:ext uri="{BB962C8B-B14F-4D97-AF65-F5344CB8AC3E}">
        <p14:creationId xmlns:p14="http://schemas.microsoft.com/office/powerpoint/2010/main" val="70178211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Running the program yields the following result (other outputs were omitted</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1021080" y="3115469"/>
            <a:ext cx="9357360" cy="1456531"/>
          </a:xfrm>
          <a:prstGeom prst="rect">
            <a:avLst/>
          </a:prstGeom>
        </p:spPr>
      </p:pic>
    </p:spTree>
    <p:extLst>
      <p:ext uri="{BB962C8B-B14F-4D97-AF65-F5344CB8AC3E}">
        <p14:creationId xmlns:p14="http://schemas.microsoft.com/office/powerpoint/2010/main" val="32638223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466"/>
            <a:ext cx="10515600" cy="490134"/>
          </a:xfrm>
        </p:spPr>
        <p:txBody>
          <a:bodyPr>
            <a:normAutofit fontScale="90000"/>
          </a:bodyPr>
          <a:lstStyle/>
          <a:p>
            <a:pPr algn="ctr"/>
            <a:r>
              <a:rPr lang="en-US" sz="3200" b="1" dirty="0"/>
              <a:t>Sample Data Model for Example </a:t>
            </a:r>
            <a:r>
              <a:rPr lang="en-US" sz="3200" b="1" dirty="0" smtClean="0"/>
              <a:t>Code</a:t>
            </a:r>
            <a:endParaRPr lang="en-US" sz="3200" dirty="0"/>
          </a:p>
        </p:txBody>
      </p:sp>
      <p:sp>
        <p:nvSpPr>
          <p:cNvPr id="3" name="Content Placeholder 2"/>
          <p:cNvSpPr>
            <a:spLocks noGrp="1"/>
          </p:cNvSpPr>
          <p:nvPr>
            <p:ph idx="1"/>
          </p:nvPr>
        </p:nvSpPr>
        <p:spPr>
          <a:xfrm>
            <a:off x="365760" y="609600"/>
            <a:ext cx="11643359" cy="6141719"/>
          </a:xfrm>
        </p:spPr>
        <p:txBody>
          <a:bodyPr>
            <a:noAutofit/>
          </a:bodyPr>
          <a:lstStyle/>
          <a:p>
            <a:r>
              <a:rPr lang="en-US" sz="2400" dirty="0"/>
              <a:t>Before proceeding with the discussion, we would like to introduce a simple data model that is used for the examples throughout this chapter, as well as the next few chapters when discussing other data access </a:t>
            </a:r>
            <a:r>
              <a:rPr lang="en-US" sz="2400" dirty="0" smtClean="0"/>
              <a:t>techniques (we will expand the model accordingly to fulfill the needs of each topic as we go).</a:t>
            </a:r>
            <a:endParaRPr lang="en-US" sz="2400" dirty="0"/>
          </a:p>
          <a:p>
            <a:r>
              <a:rPr lang="en-US" sz="2400" dirty="0"/>
              <a:t>The model is a simple contact database. There are two tables. The first one is the CONTACT table, which stores a contact person's information, and the other table is CONTACT_TEL_DETAIL, which stores the telephone details of a contact. Each contact can have zero or more telephone numbers; in other words, it's a one-to-many relationship between CONTACT and CONTACT_TEL_DETAIL. A contact's information includes their first and last name, date of birth, telephone type, and the corresponding phone number. </a:t>
            </a:r>
            <a:r>
              <a:rPr lang="en-US" sz="2400" dirty="0">
                <a:hlinkClick r:id="rId3"/>
              </a:rPr>
              <a:t>Figure 6-1</a:t>
            </a:r>
            <a:r>
              <a:rPr lang="en-US" sz="2400" dirty="0"/>
              <a:t> shows the entity-relationship (ER) diagram of the database</a:t>
            </a:r>
            <a:r>
              <a:rPr lang="en-US" sz="2400" dirty="0" smtClean="0"/>
              <a:t>.</a:t>
            </a:r>
          </a:p>
          <a:p>
            <a:endParaRPr lang="en-US" sz="2400" dirty="0"/>
          </a:p>
          <a:p>
            <a:endParaRPr lang="en-US" sz="2400" dirty="0" smtClean="0"/>
          </a:p>
          <a:p>
            <a:r>
              <a:rPr lang="en-US" sz="2400" dirty="0" smtClean="0"/>
              <a:t>As </a:t>
            </a:r>
            <a:r>
              <a:rPr lang="en-US" sz="2400" dirty="0"/>
              <a:t>you can see, both tables have an ID column that will be automatically assigned by the database during insertion. For the CONTACT_TEL_DETAIL table, there is a foreign-key relation to the CONTACT table, which is linked by the column CONTACT_ID with the primary key of the CONTACT table (that is, the ID </a:t>
            </a:r>
            <a:r>
              <a:rPr lang="en-US" sz="2400" dirty="0" smtClean="0"/>
              <a:t>column).</a:t>
            </a:r>
            <a:endParaRPr lang="en-US" sz="2400" dirty="0"/>
          </a:p>
          <a:p>
            <a:pPr marL="0" indent="0">
              <a:buNone/>
            </a:pPr>
            <a:endParaRPr lang="en-US" sz="2400" dirty="0"/>
          </a:p>
        </p:txBody>
      </p:sp>
      <p:pic>
        <p:nvPicPr>
          <p:cNvPr id="5" name="Picture 4"/>
          <p:cNvPicPr>
            <a:picLocks noChangeAspect="1"/>
          </p:cNvPicPr>
          <p:nvPr/>
        </p:nvPicPr>
        <p:blipFill>
          <a:blip r:embed="rId4"/>
          <a:stretch>
            <a:fillRect/>
          </a:stretch>
        </p:blipFill>
        <p:spPr>
          <a:xfrm>
            <a:off x="2743200" y="4419599"/>
            <a:ext cx="6705600" cy="929641"/>
          </a:xfrm>
          <a:prstGeom prst="rect">
            <a:avLst/>
          </a:prstGeom>
        </p:spPr>
      </p:pic>
    </p:spTree>
    <p:extLst>
      <p:ext uri="{BB962C8B-B14F-4D97-AF65-F5344CB8AC3E}">
        <p14:creationId xmlns:p14="http://schemas.microsoft.com/office/powerpoint/2010/main" val="105651912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3" y="161925"/>
            <a:ext cx="10515600" cy="493857"/>
          </a:xfrm>
        </p:spPr>
        <p:txBody>
          <a:bodyPr>
            <a:noAutofit/>
          </a:bodyPr>
          <a:lstStyle/>
          <a:p>
            <a:r>
              <a:rPr lang="en-US" sz="3200" b="1" dirty="0"/>
              <a:t>Retrieving Nested Domain Objects with </a:t>
            </a:r>
            <a:r>
              <a:rPr lang="en-US" sz="3200" b="1" dirty="0" err="1" smtClean="0">
                <a:solidFill>
                  <a:srgbClr val="FF0000"/>
                </a:solidFill>
              </a:rPr>
              <a:t>ResultSetExtractor</a:t>
            </a:r>
            <a:endParaRPr lang="en-US" sz="3200" b="1" dirty="0">
              <a:solidFill>
                <a:srgbClr val="FF0000"/>
              </a:solidFill>
            </a:endParaRPr>
          </a:p>
        </p:txBody>
      </p:sp>
      <p:sp>
        <p:nvSpPr>
          <p:cNvPr id="3" name="Content Placeholder 2"/>
          <p:cNvSpPr>
            <a:spLocks noGrp="1"/>
          </p:cNvSpPr>
          <p:nvPr>
            <p:ph idx="1"/>
          </p:nvPr>
        </p:nvSpPr>
        <p:spPr>
          <a:xfrm>
            <a:off x="277091" y="655782"/>
            <a:ext cx="11720945" cy="6035304"/>
          </a:xfrm>
        </p:spPr>
        <p:txBody>
          <a:bodyPr>
            <a:noAutofit/>
          </a:bodyPr>
          <a:lstStyle/>
          <a:p>
            <a:r>
              <a:rPr lang="en-US" sz="3200" dirty="0" smtClean="0"/>
              <a:t>Let's </a:t>
            </a:r>
            <a:r>
              <a:rPr lang="en-US" sz="3200" dirty="0"/>
              <a:t>proceed to a somewhat more complicated example, in which we need to retrieve the data from the parent (CONTACT) and child (CONTACT_TEL_DETAIL) tables with a </a:t>
            </a:r>
            <a:r>
              <a:rPr lang="en-US" sz="3200" dirty="0">
                <a:solidFill>
                  <a:srgbClr val="FF0000"/>
                </a:solidFill>
              </a:rPr>
              <a:t>join</a:t>
            </a:r>
            <a:r>
              <a:rPr lang="en-US" sz="3200" dirty="0"/>
              <a:t> and then transform the data back into the nested object (</a:t>
            </a:r>
            <a:r>
              <a:rPr lang="en-US" sz="3200" dirty="0" err="1"/>
              <a:t>ContactTelDetail</a:t>
            </a:r>
            <a:r>
              <a:rPr lang="en-US" sz="3200" dirty="0"/>
              <a:t> within Contact) accordingly.</a:t>
            </a:r>
          </a:p>
          <a:p>
            <a:r>
              <a:rPr lang="en-US" sz="3200" dirty="0"/>
              <a:t>The previously mentioned </a:t>
            </a:r>
            <a:r>
              <a:rPr lang="en-US" sz="3200" dirty="0" err="1"/>
              <a:t>RowMapper</a:t>
            </a:r>
            <a:r>
              <a:rPr lang="en-US" sz="3200" dirty="0"/>
              <a:t>&lt;T&gt; is suitable only for row mapping to a single domain object. For a more complicated object structure, we need to use </a:t>
            </a:r>
            <a:r>
              <a:rPr lang="en-US" sz="3200" dirty="0" smtClean="0"/>
              <a:t>the </a:t>
            </a:r>
            <a:r>
              <a:rPr lang="en-US" sz="3200" dirty="0" err="1" smtClean="0"/>
              <a:t>ResultSetExtractor</a:t>
            </a:r>
            <a:r>
              <a:rPr lang="en-US" sz="3200" dirty="0"/>
              <a:t> interface. To demonstrate its use, let's add one more method, </a:t>
            </a:r>
            <a:r>
              <a:rPr lang="en-US" sz="3200" dirty="0" err="1"/>
              <a:t>findAllWithDetail</a:t>
            </a:r>
            <a:r>
              <a:rPr lang="en-US" sz="3200" dirty="0"/>
              <a:t>(), into the </a:t>
            </a:r>
            <a:r>
              <a:rPr lang="en-US" sz="3200" dirty="0" err="1"/>
              <a:t>ContactDao</a:t>
            </a:r>
            <a:r>
              <a:rPr lang="en-US" sz="3200" dirty="0"/>
              <a:t> interface. The method should populate the list of contacts with their telephone details.</a:t>
            </a:r>
          </a:p>
          <a:p>
            <a:r>
              <a:rPr lang="en-US" sz="2400" dirty="0">
                <a:hlinkClick r:id="rId3"/>
              </a:rPr>
              <a:t>Listing 6-30</a:t>
            </a:r>
            <a:r>
              <a:rPr lang="en-US" sz="2400" dirty="0"/>
              <a:t> shows the addition of the </a:t>
            </a:r>
            <a:r>
              <a:rPr lang="en-US" sz="2400" dirty="0" err="1"/>
              <a:t>findAllWithDetail</a:t>
            </a:r>
            <a:r>
              <a:rPr lang="en-US" sz="2400" dirty="0"/>
              <a:t>() method to the interface and the implementation of the method </a:t>
            </a:r>
            <a:r>
              <a:rPr lang="en-US" sz="3200" dirty="0"/>
              <a:t>using </a:t>
            </a:r>
            <a:r>
              <a:rPr lang="en-US" sz="3200" dirty="0" err="1"/>
              <a:t>ResultSetExtractor</a:t>
            </a:r>
            <a:r>
              <a:rPr lang="en-US" sz="3200" dirty="0" smtClean="0"/>
              <a:t>.</a:t>
            </a:r>
          </a:p>
        </p:txBody>
      </p:sp>
    </p:spTree>
    <p:extLst>
      <p:ext uri="{BB962C8B-B14F-4D97-AF65-F5344CB8AC3E}">
        <p14:creationId xmlns:p14="http://schemas.microsoft.com/office/powerpoint/2010/main" val="101412130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1"/>
            <a:ext cx="10515600" cy="518160"/>
          </a:xfrm>
        </p:spPr>
        <p:txBody>
          <a:bodyPr>
            <a:noAutofit/>
          </a:bodyPr>
          <a:lstStyle/>
          <a:p>
            <a:r>
              <a:rPr lang="en-US" sz="3200" b="1" dirty="0"/>
              <a:t>Listing 6-30: Using </a:t>
            </a:r>
            <a:r>
              <a:rPr lang="en-US" sz="3200" dirty="0" err="1"/>
              <a:t>ResultSetExtractor</a:t>
            </a:r>
            <a:r>
              <a:rPr lang="en-US" sz="3200" b="1" dirty="0"/>
              <a:t> to Query Domain Objects</a:t>
            </a:r>
            <a:r>
              <a:rPr lang="en-US" sz="3200" dirty="0"/>
              <a:t/>
            </a:r>
            <a:br>
              <a:rPr lang="en-US" sz="3200" dirty="0"/>
            </a:br>
            <a:endParaRPr lang="en-US" sz="3200" dirty="0"/>
          </a:p>
        </p:txBody>
      </p:sp>
      <p:pic>
        <p:nvPicPr>
          <p:cNvPr id="7" name="Content Placeholder 6"/>
          <p:cNvPicPr>
            <a:picLocks noGrp="1" noChangeAspect="1"/>
          </p:cNvPicPr>
          <p:nvPr>
            <p:ph idx="1"/>
          </p:nvPr>
        </p:nvPicPr>
        <p:blipFill>
          <a:blip r:embed="rId3"/>
          <a:stretch>
            <a:fillRect/>
          </a:stretch>
        </p:blipFill>
        <p:spPr>
          <a:xfrm>
            <a:off x="1045029" y="1039971"/>
            <a:ext cx="9898742" cy="4519000"/>
          </a:xfrm>
          <a:prstGeom prst="rect">
            <a:avLst/>
          </a:prstGeom>
        </p:spPr>
      </p:pic>
    </p:spTree>
    <p:extLst>
      <p:ext uri="{BB962C8B-B14F-4D97-AF65-F5344CB8AC3E}">
        <p14:creationId xmlns:p14="http://schemas.microsoft.com/office/powerpoint/2010/main" val="62512155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365125"/>
            <a:ext cx="10515599" cy="6233795"/>
          </a:xfrm>
          <a:prstGeom prst="rect">
            <a:avLst/>
          </a:prstGeom>
        </p:spPr>
      </p:pic>
    </p:spTree>
    <p:extLst>
      <p:ext uri="{BB962C8B-B14F-4D97-AF65-F5344CB8AC3E}">
        <p14:creationId xmlns:p14="http://schemas.microsoft.com/office/powerpoint/2010/main" val="91752754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203315"/>
          </a:xfrm>
          <a:prstGeom prst="rect">
            <a:avLst/>
          </a:prstGeom>
        </p:spPr>
      </p:pic>
    </p:spTree>
    <p:extLst>
      <p:ext uri="{BB962C8B-B14F-4D97-AF65-F5344CB8AC3E}">
        <p14:creationId xmlns:p14="http://schemas.microsoft.com/office/powerpoint/2010/main" val="173531316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4"/>
            <a:ext cx="10515600" cy="6172835"/>
          </a:xfrm>
          <a:prstGeom prst="rect">
            <a:avLst/>
          </a:prstGeom>
        </p:spPr>
      </p:pic>
    </p:spTree>
    <p:extLst>
      <p:ext uri="{BB962C8B-B14F-4D97-AF65-F5344CB8AC3E}">
        <p14:creationId xmlns:p14="http://schemas.microsoft.com/office/powerpoint/2010/main" val="32985021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57"/>
            <a:ext cx="10515600" cy="174173"/>
          </a:xfrm>
        </p:spPr>
        <p:txBody>
          <a:bodyPr>
            <a:normAutofit fontScale="90000"/>
          </a:bodyPr>
          <a:lstStyle/>
          <a:p>
            <a:endParaRPr lang="en-US" dirty="0"/>
          </a:p>
        </p:txBody>
      </p:sp>
      <p:sp>
        <p:nvSpPr>
          <p:cNvPr id="3" name="Content Placeholder 2"/>
          <p:cNvSpPr>
            <a:spLocks noGrp="1"/>
          </p:cNvSpPr>
          <p:nvPr>
            <p:ph idx="1"/>
          </p:nvPr>
        </p:nvSpPr>
        <p:spPr>
          <a:xfrm>
            <a:off x="116114" y="522514"/>
            <a:ext cx="11887200" cy="6154057"/>
          </a:xfrm>
        </p:spPr>
        <p:txBody>
          <a:bodyPr>
            <a:normAutofit/>
          </a:bodyPr>
          <a:lstStyle/>
          <a:p>
            <a:r>
              <a:rPr lang="en-US" sz="3600" dirty="0"/>
              <a:t>The code looks quite like the </a:t>
            </a:r>
            <a:r>
              <a:rPr lang="en-US" sz="3600" dirty="0" err="1"/>
              <a:t>RowMapper</a:t>
            </a:r>
            <a:r>
              <a:rPr lang="en-US" sz="3600" dirty="0"/>
              <a:t> sample, but this time we declare an inner class that implements </a:t>
            </a:r>
            <a:r>
              <a:rPr lang="en-US" sz="3600" dirty="0" err="1">
                <a:solidFill>
                  <a:srgbClr val="FF0000"/>
                </a:solidFill>
              </a:rPr>
              <a:t>ResultSetExtractor</a:t>
            </a:r>
            <a:r>
              <a:rPr lang="en-US" sz="3600" dirty="0"/>
              <a:t>. </a:t>
            </a:r>
            <a:endParaRPr lang="en-US" sz="3600" dirty="0" smtClean="0"/>
          </a:p>
          <a:p>
            <a:r>
              <a:rPr lang="en-US" sz="3600" dirty="0" smtClean="0"/>
              <a:t>Then </a:t>
            </a:r>
            <a:r>
              <a:rPr lang="en-US" sz="3600" dirty="0"/>
              <a:t>we implement the </a:t>
            </a:r>
            <a:r>
              <a:rPr lang="en-US" sz="3600" dirty="0" err="1">
                <a:solidFill>
                  <a:srgbClr val="FF0000"/>
                </a:solidFill>
              </a:rPr>
              <a:t>extractData</a:t>
            </a:r>
            <a:r>
              <a:rPr lang="en-US" sz="3600" dirty="0">
                <a:solidFill>
                  <a:srgbClr val="FF0000"/>
                </a:solidFill>
              </a:rPr>
              <a:t>()</a:t>
            </a:r>
            <a:r>
              <a:rPr lang="en-US" sz="3600" dirty="0"/>
              <a:t> method to transform the result set into a list of Contact objects accordingly. </a:t>
            </a:r>
            <a:endParaRPr lang="en-US" sz="3600" dirty="0" smtClean="0"/>
          </a:p>
          <a:p>
            <a:r>
              <a:rPr lang="en-US" sz="3600" dirty="0" smtClean="0"/>
              <a:t>For </a:t>
            </a:r>
            <a:r>
              <a:rPr lang="en-US" sz="3600" dirty="0"/>
              <a:t>the </a:t>
            </a:r>
            <a:r>
              <a:rPr lang="en-US" sz="3600" dirty="0" err="1"/>
              <a:t>findAllWithDetail</a:t>
            </a:r>
            <a:r>
              <a:rPr lang="en-US" sz="3600" dirty="0"/>
              <a:t>() method, the query uses a left join to join the two tables so that contacts with no telephones will also be retrieved. </a:t>
            </a:r>
            <a:endParaRPr lang="en-US" sz="3600" dirty="0" smtClean="0"/>
          </a:p>
          <a:p>
            <a:r>
              <a:rPr lang="en-US" sz="3600" dirty="0" smtClean="0"/>
              <a:t>The </a:t>
            </a:r>
            <a:r>
              <a:rPr lang="en-US" sz="3600" dirty="0"/>
              <a:t>result is a Cartesian product of the two tables. </a:t>
            </a:r>
            <a:endParaRPr lang="en-US" sz="3600" dirty="0" smtClean="0"/>
          </a:p>
          <a:p>
            <a:r>
              <a:rPr lang="en-US" sz="3600" dirty="0" smtClean="0"/>
              <a:t>Finally</a:t>
            </a:r>
            <a:r>
              <a:rPr lang="en-US" sz="3600" dirty="0"/>
              <a:t>, we use the </a:t>
            </a:r>
            <a:r>
              <a:rPr lang="en-US" sz="3600" dirty="0" err="1"/>
              <a:t>JdbcTemplate.query</a:t>
            </a:r>
            <a:r>
              <a:rPr lang="en-US" sz="3600" dirty="0"/>
              <a:t>() method, passing in the query string and the result set extractor.</a:t>
            </a:r>
          </a:p>
          <a:p>
            <a:endParaRPr lang="en-US" sz="3600" dirty="0"/>
          </a:p>
          <a:p>
            <a:endParaRPr lang="en-US" sz="3600" dirty="0"/>
          </a:p>
        </p:txBody>
      </p:sp>
    </p:spTree>
    <p:extLst>
      <p:ext uri="{BB962C8B-B14F-4D97-AF65-F5344CB8AC3E}">
        <p14:creationId xmlns:p14="http://schemas.microsoft.com/office/powerpoint/2010/main" val="217374222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21285"/>
            <a:ext cx="10515600" cy="274955"/>
          </a:xfrm>
        </p:spPr>
        <p:txBody>
          <a:bodyPr>
            <a:noAutofit/>
          </a:bodyPr>
          <a:lstStyle/>
          <a:p>
            <a:pPr algn="ctr"/>
            <a:r>
              <a:rPr lang="en-US" sz="2800" b="1" dirty="0"/>
              <a:t>Refactoring Using Lambda</a:t>
            </a:r>
            <a:endParaRPr lang="en-US" sz="2800" dirty="0"/>
          </a:p>
        </p:txBody>
      </p:sp>
      <p:pic>
        <p:nvPicPr>
          <p:cNvPr id="6" name="Content Placeholder 5"/>
          <p:cNvPicPr>
            <a:picLocks noGrp="1" noChangeAspect="1"/>
          </p:cNvPicPr>
          <p:nvPr>
            <p:ph idx="1"/>
          </p:nvPr>
        </p:nvPicPr>
        <p:blipFill>
          <a:blip r:embed="rId3"/>
          <a:stretch>
            <a:fillRect/>
          </a:stretch>
        </p:blipFill>
        <p:spPr>
          <a:xfrm>
            <a:off x="274320" y="396240"/>
            <a:ext cx="11628120" cy="6355080"/>
          </a:xfrm>
          <a:prstGeom prst="rect">
            <a:avLst/>
          </a:prstGeom>
        </p:spPr>
      </p:pic>
    </p:spTree>
    <p:extLst>
      <p:ext uri="{BB962C8B-B14F-4D97-AF65-F5344CB8AC3E}">
        <p14:creationId xmlns:p14="http://schemas.microsoft.com/office/powerpoint/2010/main" val="2690641817"/>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427355"/>
          </a:xfrm>
        </p:spPr>
        <p:txBody>
          <a:bodyPr>
            <a:normAutofit fontScale="90000"/>
          </a:bodyPr>
          <a:lstStyle/>
          <a:p>
            <a:r>
              <a:rPr lang="en-US" b="1" dirty="0"/>
              <a:t>Listing 6-31: Listing Contacts with </a:t>
            </a:r>
            <a:r>
              <a:rPr lang="en-US" b="1" dirty="0" smtClean="0"/>
              <a:t>Details</a:t>
            </a:r>
            <a:endParaRPr lang="en-US" dirty="0"/>
          </a:p>
        </p:txBody>
      </p:sp>
      <p:pic>
        <p:nvPicPr>
          <p:cNvPr id="4" name="Content Placeholder 3"/>
          <p:cNvPicPr>
            <a:picLocks noGrp="1" noChangeAspect="1"/>
          </p:cNvPicPr>
          <p:nvPr>
            <p:ph idx="1"/>
          </p:nvPr>
        </p:nvPicPr>
        <p:blipFill>
          <a:blip r:embed="rId3"/>
          <a:stretch>
            <a:fillRect/>
          </a:stretch>
        </p:blipFill>
        <p:spPr>
          <a:xfrm>
            <a:off x="228600" y="731520"/>
            <a:ext cx="11750040" cy="5791199"/>
          </a:xfrm>
          <a:prstGeom prst="rect">
            <a:avLst/>
          </a:prstGeom>
        </p:spPr>
      </p:pic>
    </p:spTree>
    <p:extLst>
      <p:ext uri="{BB962C8B-B14F-4D97-AF65-F5344CB8AC3E}">
        <p14:creationId xmlns:p14="http://schemas.microsoft.com/office/powerpoint/2010/main" val="115367893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451"/>
            <a:ext cx="10515600" cy="457835"/>
          </a:xfrm>
        </p:spPr>
        <p:txBody>
          <a:bodyPr>
            <a:noAutofit/>
          </a:bodyPr>
          <a:lstStyle/>
          <a:p>
            <a:r>
              <a:rPr lang="en-US" sz="2800" b="1" dirty="0"/>
              <a:t>Run the testing program again, and it yields the following output</a:t>
            </a:r>
            <a:r>
              <a:rPr lang="en-US" sz="2800" b="1" dirty="0" smtClean="0"/>
              <a:t>:</a:t>
            </a:r>
            <a:endParaRPr lang="en-US" sz="2800" b="1" dirty="0"/>
          </a:p>
        </p:txBody>
      </p:sp>
      <p:sp>
        <p:nvSpPr>
          <p:cNvPr id="3" name="Content Placeholder 2"/>
          <p:cNvSpPr>
            <a:spLocks noGrp="1"/>
          </p:cNvSpPr>
          <p:nvPr>
            <p:ph idx="1"/>
          </p:nvPr>
        </p:nvSpPr>
        <p:spPr>
          <a:xfrm>
            <a:off x="838200" y="587286"/>
            <a:ext cx="10515600" cy="6011634"/>
          </a:xfrm>
        </p:spPr>
        <p:txBody>
          <a:bodyPr>
            <a:normAutofit fontScale="92500"/>
          </a:bodyPr>
          <a:lstStyle/>
          <a:p>
            <a:endParaRPr lang="en-US" dirty="0"/>
          </a:p>
          <a:p>
            <a:endParaRPr lang="en-US" dirty="0" smtClean="0"/>
          </a:p>
          <a:p>
            <a:endParaRPr lang="en-US" dirty="0" smtClean="0"/>
          </a:p>
          <a:p>
            <a:r>
              <a:rPr lang="en-US" dirty="0" smtClean="0"/>
              <a:t>You </a:t>
            </a:r>
            <a:r>
              <a:rPr lang="en-US" dirty="0"/>
              <a:t>can see the contacts and their telephone details are listed accordingly. The data is based on the data population script in </a:t>
            </a:r>
            <a:r>
              <a:rPr lang="en-US" dirty="0">
                <a:hlinkClick r:id="rId3"/>
              </a:rPr>
              <a:t>Listing 6-2</a:t>
            </a:r>
            <a:r>
              <a:rPr lang="en-US" dirty="0"/>
              <a:t>.</a:t>
            </a:r>
          </a:p>
          <a:p>
            <a:r>
              <a:rPr lang="en-US" dirty="0"/>
              <a:t>So far, you have seen how to use </a:t>
            </a:r>
            <a:r>
              <a:rPr lang="en-US" dirty="0" err="1"/>
              <a:t>JdbcTemplate</a:t>
            </a:r>
            <a:r>
              <a:rPr lang="en-US" dirty="0"/>
              <a:t> to perform some common query operations. </a:t>
            </a:r>
            <a:endParaRPr lang="en-US" dirty="0" smtClean="0"/>
          </a:p>
          <a:p>
            <a:r>
              <a:rPr lang="en-US" dirty="0" err="1" smtClean="0"/>
              <a:t>JdbcTemplate</a:t>
            </a:r>
            <a:r>
              <a:rPr lang="en-US" dirty="0"/>
              <a:t> (and the </a:t>
            </a:r>
            <a:r>
              <a:rPr lang="en-US" dirty="0" err="1"/>
              <a:t>NamedParameterJdbcTemplate</a:t>
            </a:r>
            <a:r>
              <a:rPr lang="en-US" dirty="0"/>
              <a:t> class too) also provides a number of overloading update() methods that support data update operations, including insert, update, delete, and so on. </a:t>
            </a:r>
            <a:endParaRPr lang="en-US" dirty="0" smtClean="0"/>
          </a:p>
          <a:p>
            <a:r>
              <a:rPr lang="en-US" dirty="0" smtClean="0"/>
              <a:t>However, the update() method is quite self-explanatory, so we leave it as an exercise for you to explore. </a:t>
            </a:r>
          </a:p>
          <a:p>
            <a:r>
              <a:rPr lang="en-US" dirty="0" smtClean="0"/>
              <a:t>On </a:t>
            </a:r>
            <a:r>
              <a:rPr lang="en-US" dirty="0"/>
              <a:t>the other side, as you will see in later sections, we will use the Spring-provided </a:t>
            </a:r>
            <a:r>
              <a:rPr lang="en-US" dirty="0" err="1"/>
              <a:t>SqlUpdate</a:t>
            </a:r>
            <a:r>
              <a:rPr lang="en-US" dirty="0"/>
              <a:t> class to perform data update operations.</a:t>
            </a:r>
          </a:p>
          <a:p>
            <a:endParaRPr lang="en-US" dirty="0" smtClean="0"/>
          </a:p>
          <a:p>
            <a:endParaRPr lang="en-US" dirty="0" smtClean="0"/>
          </a:p>
          <a:p>
            <a:endParaRPr lang="en-US" dirty="0"/>
          </a:p>
        </p:txBody>
      </p:sp>
      <p:pic>
        <p:nvPicPr>
          <p:cNvPr id="4" name="Picture 3"/>
          <p:cNvPicPr>
            <a:picLocks noChangeAspect="1"/>
          </p:cNvPicPr>
          <p:nvPr/>
        </p:nvPicPr>
        <p:blipFill>
          <a:blip r:embed="rId4"/>
          <a:stretch>
            <a:fillRect/>
          </a:stretch>
        </p:blipFill>
        <p:spPr>
          <a:xfrm>
            <a:off x="838200" y="587286"/>
            <a:ext cx="10515600" cy="1424940"/>
          </a:xfrm>
          <a:prstGeom prst="rect">
            <a:avLst/>
          </a:prstGeom>
        </p:spPr>
      </p:pic>
    </p:spTree>
    <p:extLst>
      <p:ext uri="{BB962C8B-B14F-4D97-AF65-F5344CB8AC3E}">
        <p14:creationId xmlns:p14="http://schemas.microsoft.com/office/powerpoint/2010/main" val="207539519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453"/>
            <a:ext cx="10515600" cy="563130"/>
          </a:xfrm>
        </p:spPr>
        <p:txBody>
          <a:bodyPr>
            <a:normAutofit fontScale="90000"/>
          </a:bodyPr>
          <a:lstStyle/>
          <a:p>
            <a:r>
              <a:rPr lang="en-US" b="1" dirty="0"/>
              <a:t>Spring Classes That Model JDBC </a:t>
            </a:r>
            <a:r>
              <a:rPr lang="en-US" b="1" dirty="0" smtClean="0"/>
              <a:t>Operations</a:t>
            </a:r>
            <a:endParaRPr lang="en-US" dirty="0"/>
          </a:p>
        </p:txBody>
      </p:sp>
      <p:sp>
        <p:nvSpPr>
          <p:cNvPr id="3" name="Content Placeholder 2"/>
          <p:cNvSpPr>
            <a:spLocks noGrp="1"/>
          </p:cNvSpPr>
          <p:nvPr>
            <p:ph idx="1"/>
          </p:nvPr>
        </p:nvSpPr>
        <p:spPr>
          <a:xfrm>
            <a:off x="281354" y="831273"/>
            <a:ext cx="11072446" cy="5794610"/>
          </a:xfrm>
        </p:spPr>
        <p:txBody>
          <a:bodyPr>
            <a:normAutofit fontScale="70000" lnSpcReduction="20000"/>
          </a:bodyPr>
          <a:lstStyle/>
          <a:p>
            <a:r>
              <a:rPr lang="en-US" dirty="0"/>
              <a:t>In the preceding section, you saw how </a:t>
            </a:r>
            <a:r>
              <a:rPr lang="en-US" dirty="0" err="1"/>
              <a:t>JdbcTemplate</a:t>
            </a:r>
            <a:r>
              <a:rPr lang="en-US" dirty="0"/>
              <a:t> and the related data mapper utility classes greatly simplify the programming model in developing data access logic with JDBC. Built on top of </a:t>
            </a:r>
            <a:r>
              <a:rPr lang="en-US" dirty="0" err="1"/>
              <a:t>JdbcTemplate</a:t>
            </a:r>
            <a:r>
              <a:rPr lang="en-US" dirty="0"/>
              <a:t>, Spring also provides a number of useful classes that model JDBC data operations and let developers maintain the query and transformation logic from </a:t>
            </a:r>
            <a:r>
              <a:rPr lang="en-US" dirty="0" err="1"/>
              <a:t>ResultSet</a:t>
            </a:r>
            <a:r>
              <a:rPr lang="en-US" dirty="0"/>
              <a:t> to domain objects in a more object-oriented fashion. Specifically, this section presents the following classes:</a:t>
            </a:r>
          </a:p>
          <a:p>
            <a:r>
              <a:rPr lang="en-US" dirty="0" err="1">
                <a:solidFill>
                  <a:srgbClr val="FF0000"/>
                </a:solidFill>
              </a:rPr>
              <a:t>MappingSqlQuery</a:t>
            </a:r>
            <a:r>
              <a:rPr lang="en-US" dirty="0">
                <a:solidFill>
                  <a:srgbClr val="FF0000"/>
                </a:solidFill>
              </a:rPr>
              <a:t>&lt;T&gt;</a:t>
            </a:r>
            <a:r>
              <a:rPr lang="en-US" dirty="0"/>
              <a:t>: The </a:t>
            </a:r>
            <a:r>
              <a:rPr lang="en-US" dirty="0" err="1"/>
              <a:t>MappingSqlQuery</a:t>
            </a:r>
            <a:r>
              <a:rPr lang="en-US" dirty="0"/>
              <a:t>&lt;T&gt; class allows you to wrap the query string together with the </a:t>
            </a:r>
            <a:r>
              <a:rPr lang="en-US" dirty="0" err="1"/>
              <a:t>mapRow</a:t>
            </a:r>
            <a:r>
              <a:rPr lang="en-US" dirty="0"/>
              <a:t>() method into a single class.</a:t>
            </a:r>
          </a:p>
          <a:p>
            <a:r>
              <a:rPr lang="en-US" dirty="0" err="1">
                <a:solidFill>
                  <a:srgbClr val="FF0000"/>
                </a:solidFill>
              </a:rPr>
              <a:t>SqlUpdate</a:t>
            </a:r>
            <a:r>
              <a:rPr lang="en-US" dirty="0"/>
              <a:t>: The </a:t>
            </a:r>
            <a:r>
              <a:rPr lang="en-US" dirty="0" err="1"/>
              <a:t>SqlUpdate</a:t>
            </a:r>
            <a:r>
              <a:rPr lang="en-US" dirty="0"/>
              <a:t> class allows you to wrap any SQL update statement into it. It also provides a lot of useful functions for you to bind SQL parameters, retrieve the RDBMS-generated key after a new record is inserted, and so on.</a:t>
            </a:r>
          </a:p>
          <a:p>
            <a:r>
              <a:rPr lang="en-US" dirty="0" err="1">
                <a:solidFill>
                  <a:srgbClr val="FF0000"/>
                </a:solidFill>
              </a:rPr>
              <a:t>BatchSqlUpdate</a:t>
            </a:r>
            <a:r>
              <a:rPr lang="en-US" dirty="0"/>
              <a:t>: As its name indicates, this class allows you to perform batch update operations. For example, you can loop through a Java List object and have the </a:t>
            </a:r>
            <a:r>
              <a:rPr lang="en-US" dirty="0" err="1"/>
              <a:t>BatchSqlUpdate</a:t>
            </a:r>
            <a:r>
              <a:rPr lang="en-US" dirty="0"/>
              <a:t> queue up the records and submit the update statements for you in a batch. You can set the batch size and flush the operation anytime as you want.</a:t>
            </a:r>
          </a:p>
          <a:p>
            <a:r>
              <a:rPr lang="en-US" dirty="0" err="1">
                <a:solidFill>
                  <a:srgbClr val="FF0000"/>
                </a:solidFill>
              </a:rPr>
              <a:t>SqlFunction</a:t>
            </a:r>
            <a:r>
              <a:rPr lang="en-US" dirty="0">
                <a:solidFill>
                  <a:srgbClr val="FF0000"/>
                </a:solidFill>
              </a:rPr>
              <a:t>&lt;T&gt;</a:t>
            </a:r>
            <a:r>
              <a:rPr lang="en-US" dirty="0"/>
              <a:t>: The </a:t>
            </a:r>
            <a:r>
              <a:rPr lang="en-US" dirty="0" err="1"/>
              <a:t>SqlFunction</a:t>
            </a:r>
            <a:r>
              <a:rPr lang="en-US" dirty="0"/>
              <a:t>&lt;T&gt; class allows you to call stored functions in the database with argument and return types. Another class</a:t>
            </a:r>
            <a:r>
              <a:rPr lang="en-US" dirty="0" smtClean="0"/>
              <a:t>, </a:t>
            </a:r>
            <a:r>
              <a:rPr lang="en-US" dirty="0" err="1" smtClean="0"/>
              <a:t>StoredProcedure</a:t>
            </a:r>
            <a:r>
              <a:rPr lang="en-US" dirty="0"/>
              <a:t>, also exists that helps you invoke stored procedures.</a:t>
            </a:r>
          </a:p>
          <a:p>
            <a:r>
              <a:rPr lang="en-US" dirty="0"/>
              <a:t>Setting Up JDBC DAO by Using Annotations</a:t>
            </a:r>
          </a:p>
          <a:p>
            <a:r>
              <a:rPr lang="en-US" dirty="0"/>
              <a:t>First let's take a look at how to set up the DAO implementation class by using annotations. The following example code implements the </a:t>
            </a:r>
            <a:r>
              <a:rPr lang="en-US" dirty="0" err="1"/>
              <a:t>ContactDao</a:t>
            </a:r>
            <a:r>
              <a:rPr lang="en-US" dirty="0"/>
              <a:t> interface method by method until we have a full </a:t>
            </a:r>
            <a:r>
              <a:rPr lang="en-US" dirty="0" err="1"/>
              <a:t>ContactDao</a:t>
            </a:r>
            <a:r>
              <a:rPr lang="en-US" dirty="0"/>
              <a:t> implementation. </a:t>
            </a:r>
            <a:r>
              <a:rPr lang="en-US" dirty="0">
                <a:hlinkClick r:id="rId3"/>
              </a:rPr>
              <a:t>Listing 6-32</a:t>
            </a:r>
            <a:r>
              <a:rPr lang="en-US" dirty="0"/>
              <a:t> shows the </a:t>
            </a:r>
            <a:r>
              <a:rPr lang="en-US" dirty="0" err="1"/>
              <a:t>ContactDao</a:t>
            </a:r>
            <a:r>
              <a:rPr lang="en-US" dirty="0"/>
              <a:t> interface class with a complete listing of the data access services it provides.</a:t>
            </a:r>
          </a:p>
          <a:p>
            <a:endParaRPr lang="en-US" dirty="0"/>
          </a:p>
        </p:txBody>
      </p:sp>
    </p:spTree>
    <p:extLst>
      <p:ext uri="{BB962C8B-B14F-4D97-AF65-F5344CB8AC3E}">
        <p14:creationId xmlns:p14="http://schemas.microsoft.com/office/powerpoint/2010/main" val="137145966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437652" y="829994"/>
            <a:ext cx="11388588" cy="5613009"/>
          </a:xfrm>
          <a:prstGeom prst="rect">
            <a:avLst/>
          </a:prstGeom>
        </p:spPr>
      </p:pic>
    </p:spTree>
    <p:extLst>
      <p:ext uri="{BB962C8B-B14F-4D97-AF65-F5344CB8AC3E}">
        <p14:creationId xmlns:p14="http://schemas.microsoft.com/office/powerpoint/2010/main" val="399154945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778" y="200416"/>
            <a:ext cx="10515600" cy="649483"/>
          </a:xfrm>
        </p:spPr>
        <p:txBody>
          <a:bodyPr>
            <a:normAutofit fontScale="90000"/>
          </a:bodyPr>
          <a:lstStyle/>
          <a:p>
            <a:r>
              <a:rPr lang="en-US" b="1" dirty="0"/>
              <a:t>Listing 6-32: </a:t>
            </a:r>
            <a:r>
              <a:rPr lang="en-US" dirty="0" err="1"/>
              <a:t>ContactDao</a:t>
            </a:r>
            <a:r>
              <a:rPr lang="en-US" b="1" dirty="0"/>
              <a:t> </a:t>
            </a:r>
            <a:r>
              <a:rPr lang="en-US" b="1" dirty="0" smtClean="0"/>
              <a:t>Interface</a:t>
            </a:r>
            <a:endParaRPr lang="en-US" dirty="0"/>
          </a:p>
        </p:txBody>
      </p:sp>
      <p:pic>
        <p:nvPicPr>
          <p:cNvPr id="4" name="Content Placeholder 3"/>
          <p:cNvPicPr>
            <a:picLocks noGrp="1" noChangeAspect="1"/>
          </p:cNvPicPr>
          <p:nvPr>
            <p:ph idx="1"/>
          </p:nvPr>
        </p:nvPicPr>
        <p:blipFill>
          <a:blip r:embed="rId3"/>
          <a:stretch>
            <a:fillRect/>
          </a:stretch>
        </p:blipFill>
        <p:spPr>
          <a:xfrm>
            <a:off x="1603332" y="989230"/>
            <a:ext cx="7791189" cy="3996128"/>
          </a:xfrm>
          <a:prstGeom prst="rect">
            <a:avLst/>
          </a:prstGeom>
        </p:spPr>
      </p:pic>
      <p:sp>
        <p:nvSpPr>
          <p:cNvPr id="5" name="TextBox 4"/>
          <p:cNvSpPr txBox="1"/>
          <p:nvPr/>
        </p:nvSpPr>
        <p:spPr>
          <a:xfrm>
            <a:off x="381000" y="5285984"/>
            <a:ext cx="11110586" cy="830997"/>
          </a:xfrm>
          <a:prstGeom prst="rect">
            <a:avLst/>
          </a:prstGeom>
          <a:noFill/>
        </p:spPr>
        <p:txBody>
          <a:bodyPr wrap="square" rtlCol="0">
            <a:spAutoFit/>
          </a:bodyPr>
          <a:lstStyle/>
          <a:p>
            <a:r>
              <a:rPr lang="en-US" sz="2400" dirty="0"/>
              <a:t>In </a:t>
            </a:r>
            <a:r>
              <a:rPr lang="en-US" sz="2400" dirty="0">
                <a:hlinkClick r:id="rId4"/>
              </a:rPr>
              <a:t>Listing 6-33</a:t>
            </a:r>
            <a:r>
              <a:rPr lang="en-US" sz="2400" dirty="0"/>
              <a:t>, the initial declaration and injection of the data source property using the JSR-250 annotation is shown.</a:t>
            </a:r>
          </a:p>
        </p:txBody>
      </p:sp>
    </p:spTree>
    <p:extLst>
      <p:ext uri="{BB962C8B-B14F-4D97-AF65-F5344CB8AC3E}">
        <p14:creationId xmlns:p14="http://schemas.microsoft.com/office/powerpoint/2010/main" val="334197148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182"/>
            <a:ext cx="10515600" cy="524223"/>
          </a:xfrm>
        </p:spPr>
        <p:txBody>
          <a:bodyPr>
            <a:normAutofit fontScale="90000"/>
          </a:bodyPr>
          <a:lstStyle/>
          <a:p>
            <a:r>
              <a:rPr lang="en-US" sz="3200" b="1" dirty="0"/>
              <a:t>Listing 6-33: Declaring </a:t>
            </a:r>
            <a:r>
              <a:rPr lang="en-US" sz="3200" dirty="0" err="1"/>
              <a:t>JdbcContactDao</a:t>
            </a:r>
            <a:r>
              <a:rPr lang="en-US" sz="3200" b="1" dirty="0"/>
              <a:t> by Using </a:t>
            </a:r>
            <a:r>
              <a:rPr lang="en-US" sz="3200" b="1" dirty="0" smtClean="0"/>
              <a:t>Annotations</a:t>
            </a:r>
            <a:endParaRPr lang="en-US" sz="3200" dirty="0"/>
          </a:p>
        </p:txBody>
      </p:sp>
      <p:pic>
        <p:nvPicPr>
          <p:cNvPr id="4" name="Content Placeholder 3"/>
          <p:cNvPicPr>
            <a:picLocks noGrp="1" noChangeAspect="1"/>
          </p:cNvPicPr>
          <p:nvPr>
            <p:ph idx="1"/>
          </p:nvPr>
        </p:nvPicPr>
        <p:blipFill>
          <a:blip r:embed="rId3"/>
          <a:stretch>
            <a:fillRect/>
          </a:stretch>
        </p:blipFill>
        <p:spPr>
          <a:xfrm>
            <a:off x="838200" y="764087"/>
            <a:ext cx="10046918" cy="5260931"/>
          </a:xfrm>
          <a:prstGeom prst="rect">
            <a:avLst/>
          </a:prstGeom>
        </p:spPr>
      </p:pic>
    </p:spTree>
    <p:extLst>
      <p:ext uri="{BB962C8B-B14F-4D97-AF65-F5344CB8AC3E}">
        <p14:creationId xmlns:p14="http://schemas.microsoft.com/office/powerpoint/2010/main" val="63338749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912"/>
            <a:ext cx="10515600" cy="162832"/>
          </a:xfrm>
        </p:spPr>
        <p:txBody>
          <a:bodyPr>
            <a:normAutofit fontScale="90000"/>
          </a:bodyPr>
          <a:lstStyle/>
          <a:p>
            <a:endParaRPr lang="en-US" dirty="0"/>
          </a:p>
        </p:txBody>
      </p:sp>
      <p:sp>
        <p:nvSpPr>
          <p:cNvPr id="3" name="Content Placeholder 2"/>
          <p:cNvSpPr>
            <a:spLocks noGrp="1"/>
          </p:cNvSpPr>
          <p:nvPr>
            <p:ph idx="1"/>
          </p:nvPr>
        </p:nvSpPr>
        <p:spPr>
          <a:xfrm>
            <a:off x="188686" y="478970"/>
            <a:ext cx="11785600" cy="6241143"/>
          </a:xfrm>
        </p:spPr>
        <p:txBody>
          <a:bodyPr>
            <a:normAutofit/>
          </a:bodyPr>
          <a:lstStyle/>
          <a:p>
            <a:r>
              <a:rPr lang="en-US" sz="3600" dirty="0"/>
              <a:t>In the previous listing, we use @Repository to declare the Spring bean with a name of </a:t>
            </a:r>
            <a:r>
              <a:rPr lang="en-US" sz="3600" dirty="0" err="1"/>
              <a:t>contactDao</a:t>
            </a:r>
            <a:r>
              <a:rPr lang="en-US" sz="3600" dirty="0"/>
              <a:t>, and since the class contains data access code, @</a:t>
            </a:r>
            <a:r>
              <a:rPr lang="en-US" sz="3600" dirty="0" smtClean="0"/>
              <a:t>Repository also </a:t>
            </a:r>
            <a:r>
              <a:rPr lang="en-US" sz="3600" dirty="0"/>
              <a:t>instructs Spring to perform database-specific SQL exceptions to the more application-friendly </a:t>
            </a:r>
            <a:r>
              <a:rPr lang="en-US" sz="3600" dirty="0" err="1"/>
              <a:t>DataAccessException</a:t>
            </a:r>
            <a:r>
              <a:rPr lang="en-US" sz="3600" dirty="0"/>
              <a:t> hierarchy in Spring.</a:t>
            </a:r>
          </a:p>
          <a:p>
            <a:r>
              <a:rPr lang="en-US" sz="3600" dirty="0"/>
              <a:t>We also declare the log variable by using Apache commons-logging to log the message within the program. We use JSR-250's @Resource for the </a:t>
            </a:r>
            <a:r>
              <a:rPr lang="en-US" sz="3600" dirty="0" err="1" smtClean="0"/>
              <a:t>dataSource</a:t>
            </a:r>
            <a:r>
              <a:rPr lang="en-US" sz="3600" dirty="0" smtClean="0"/>
              <a:t> property </a:t>
            </a:r>
            <a:r>
              <a:rPr lang="en-US" sz="3600" dirty="0"/>
              <a:t>to let Spring inject the data source with a name of </a:t>
            </a:r>
            <a:r>
              <a:rPr lang="en-US" sz="3600" dirty="0" err="1"/>
              <a:t>dataSource</a:t>
            </a:r>
            <a:r>
              <a:rPr lang="en-US" sz="3600" dirty="0"/>
              <a:t>.</a:t>
            </a:r>
          </a:p>
          <a:p>
            <a:r>
              <a:rPr lang="en-US" sz="3600" dirty="0">
                <a:hlinkClick r:id="rId3"/>
              </a:rPr>
              <a:t>Listing 6-34</a:t>
            </a:r>
            <a:r>
              <a:rPr lang="en-US" sz="3600" dirty="0"/>
              <a:t> shows the XML configuration for Spring using annotations (app-context-annotation.xml).</a:t>
            </a:r>
          </a:p>
          <a:p>
            <a:endParaRPr lang="en-US" sz="3600" dirty="0"/>
          </a:p>
          <a:p>
            <a:endParaRPr lang="en-US" sz="3600" dirty="0"/>
          </a:p>
        </p:txBody>
      </p:sp>
    </p:spTree>
    <p:extLst>
      <p:ext uri="{BB962C8B-B14F-4D97-AF65-F5344CB8AC3E}">
        <p14:creationId xmlns:p14="http://schemas.microsoft.com/office/powerpoint/2010/main" val="276757511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339"/>
            <a:ext cx="10515600" cy="536749"/>
          </a:xfrm>
        </p:spPr>
        <p:txBody>
          <a:bodyPr>
            <a:normAutofit/>
          </a:bodyPr>
          <a:lstStyle/>
          <a:p>
            <a:r>
              <a:rPr lang="en-US" sz="3200" b="1" dirty="0"/>
              <a:t>Listing 6-34: Spring Configuration Using </a:t>
            </a:r>
            <a:r>
              <a:rPr lang="en-US" sz="3200" b="1" dirty="0" smtClean="0"/>
              <a:t>Annotations</a:t>
            </a:r>
            <a:endParaRPr lang="en-US" sz="3200" dirty="0"/>
          </a:p>
        </p:txBody>
      </p:sp>
      <p:sp>
        <p:nvSpPr>
          <p:cNvPr id="3" name="Content Placeholder 2"/>
          <p:cNvSpPr>
            <a:spLocks noGrp="1"/>
          </p:cNvSpPr>
          <p:nvPr>
            <p:ph idx="1"/>
          </p:nvPr>
        </p:nvSpPr>
        <p:spPr>
          <a:xfrm>
            <a:off x="838200" y="764088"/>
            <a:ext cx="10515600" cy="5412875"/>
          </a:xfrm>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In </a:t>
            </a:r>
            <a:r>
              <a:rPr lang="en-US" dirty="0"/>
              <a:t>this configuration, we declare the embedded database by using H2 and use &lt;</a:t>
            </a:r>
            <a:r>
              <a:rPr lang="en-US" dirty="0" err="1"/>
              <a:t>context:component-scan</a:t>
            </a:r>
            <a:r>
              <a:rPr lang="en-US" dirty="0"/>
              <a:t>&gt; for automatic Spring bean discovery. </a:t>
            </a:r>
            <a:endParaRPr lang="en-US" dirty="0" smtClean="0"/>
          </a:p>
          <a:p>
            <a:r>
              <a:rPr lang="en-US" dirty="0" smtClean="0"/>
              <a:t>Having </a:t>
            </a:r>
            <a:r>
              <a:rPr lang="en-US" dirty="0"/>
              <a:t>the infrastructure in place, we can now proceed to the implementation of JDBC operations.</a:t>
            </a:r>
          </a:p>
          <a:p>
            <a:endParaRPr lang="en-US" dirty="0"/>
          </a:p>
        </p:txBody>
      </p:sp>
      <p:pic>
        <p:nvPicPr>
          <p:cNvPr id="4" name="Picture 3"/>
          <p:cNvPicPr>
            <a:picLocks noChangeAspect="1"/>
          </p:cNvPicPr>
          <p:nvPr/>
        </p:nvPicPr>
        <p:blipFill>
          <a:blip r:embed="rId3"/>
          <a:stretch>
            <a:fillRect/>
          </a:stretch>
        </p:blipFill>
        <p:spPr>
          <a:xfrm>
            <a:off x="838200" y="764088"/>
            <a:ext cx="10673219" cy="3945698"/>
          </a:xfrm>
          <a:prstGeom prst="rect">
            <a:avLst/>
          </a:prstGeom>
        </p:spPr>
      </p:pic>
    </p:spTree>
    <p:extLst>
      <p:ext uri="{BB962C8B-B14F-4D97-AF65-F5344CB8AC3E}">
        <p14:creationId xmlns:p14="http://schemas.microsoft.com/office/powerpoint/2010/main" val="392140263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162"/>
            <a:ext cx="10515600" cy="327602"/>
          </a:xfrm>
        </p:spPr>
        <p:txBody>
          <a:bodyPr>
            <a:normAutofit fontScale="90000"/>
          </a:bodyPr>
          <a:lstStyle/>
          <a:p>
            <a:r>
              <a:rPr lang="en-US" b="1" dirty="0"/>
              <a:t>Querying Data by Using </a:t>
            </a:r>
            <a:r>
              <a:rPr lang="en-US" b="1" dirty="0" err="1"/>
              <a:t>MappingSqlQuery</a:t>
            </a:r>
            <a:r>
              <a:rPr lang="en-US" b="1" dirty="0"/>
              <a:t>&lt;T</a:t>
            </a:r>
            <a:r>
              <a:rPr lang="en-US" b="1" dirty="0" smtClean="0"/>
              <a:t>&gt;</a:t>
            </a:r>
            <a:endParaRPr lang="en-US" dirty="0"/>
          </a:p>
        </p:txBody>
      </p:sp>
      <p:sp>
        <p:nvSpPr>
          <p:cNvPr id="3" name="Content Placeholder 2"/>
          <p:cNvSpPr>
            <a:spLocks noGrp="1"/>
          </p:cNvSpPr>
          <p:nvPr>
            <p:ph idx="1"/>
          </p:nvPr>
        </p:nvSpPr>
        <p:spPr>
          <a:xfrm>
            <a:off x="221673" y="665018"/>
            <a:ext cx="11651672" cy="6011553"/>
          </a:xfrm>
        </p:spPr>
        <p:txBody>
          <a:bodyPr>
            <a:noAutofit/>
          </a:bodyPr>
          <a:lstStyle/>
          <a:p>
            <a:r>
              <a:rPr lang="en-US" sz="3600" dirty="0" smtClean="0"/>
              <a:t>Spring </a:t>
            </a:r>
            <a:r>
              <a:rPr lang="en-US" sz="3600" dirty="0"/>
              <a:t>provides the </a:t>
            </a:r>
            <a:r>
              <a:rPr lang="en-US" sz="3600" dirty="0" err="1"/>
              <a:t>MappingSqlQuery</a:t>
            </a:r>
            <a:r>
              <a:rPr lang="en-US" sz="3600" dirty="0"/>
              <a:t>&lt;T&gt; class for modeling query operations. </a:t>
            </a:r>
            <a:endParaRPr lang="en-US" sz="3600" dirty="0" smtClean="0"/>
          </a:p>
          <a:p>
            <a:r>
              <a:rPr lang="en-US" sz="3600" dirty="0" smtClean="0"/>
              <a:t>Basically</a:t>
            </a:r>
            <a:r>
              <a:rPr lang="en-US" sz="3600" dirty="0"/>
              <a:t>, we construct a </a:t>
            </a:r>
            <a:r>
              <a:rPr lang="en-US" sz="3600" dirty="0" err="1"/>
              <a:t>MappingSqlQuery</a:t>
            </a:r>
            <a:r>
              <a:rPr lang="en-US" sz="3600" dirty="0"/>
              <a:t>&lt;T&gt; class by using the data source and the query string. </a:t>
            </a:r>
            <a:endParaRPr lang="en-US" sz="3600" dirty="0" smtClean="0"/>
          </a:p>
          <a:p>
            <a:r>
              <a:rPr lang="en-US" sz="3600" dirty="0" smtClean="0"/>
              <a:t>We </a:t>
            </a:r>
            <a:r>
              <a:rPr lang="en-US" sz="3600" dirty="0"/>
              <a:t>then implement the </a:t>
            </a:r>
            <a:r>
              <a:rPr lang="en-US" sz="3600" dirty="0" err="1"/>
              <a:t>mapRow</a:t>
            </a:r>
            <a:r>
              <a:rPr lang="en-US" sz="3600" dirty="0"/>
              <a:t>() method to map each </a:t>
            </a:r>
            <a:r>
              <a:rPr lang="en-US" sz="3600" dirty="0" err="1"/>
              <a:t>ResultSet</a:t>
            </a:r>
            <a:r>
              <a:rPr lang="en-US" sz="3600" dirty="0"/>
              <a:t> record into the corresponding domain object.</a:t>
            </a:r>
          </a:p>
          <a:p>
            <a:r>
              <a:rPr lang="en-US" sz="3600" dirty="0"/>
              <a:t>Let's begin by creating the </a:t>
            </a:r>
            <a:r>
              <a:rPr lang="en-US" sz="3600" dirty="0" err="1"/>
              <a:t>SelectAllContacts</a:t>
            </a:r>
            <a:r>
              <a:rPr lang="en-US" sz="3600" dirty="0"/>
              <a:t> class (which represents the query operation for selecting all contacts) that extends the </a:t>
            </a:r>
            <a:r>
              <a:rPr lang="en-US" sz="3600" dirty="0" err="1"/>
              <a:t>MappingSqlQuery</a:t>
            </a:r>
            <a:r>
              <a:rPr lang="en-US" sz="3600" dirty="0"/>
              <a:t>&lt;T&gt; abstract class. </a:t>
            </a:r>
            <a:endParaRPr lang="en-US" sz="3600" dirty="0" smtClean="0"/>
          </a:p>
          <a:p>
            <a:r>
              <a:rPr lang="en-US" sz="3600" dirty="0" smtClean="0">
                <a:hlinkClick r:id="rId3"/>
              </a:rPr>
              <a:t>Listing </a:t>
            </a:r>
            <a:r>
              <a:rPr lang="en-US" sz="3600" dirty="0">
                <a:hlinkClick r:id="rId3"/>
              </a:rPr>
              <a:t>6-35</a:t>
            </a:r>
            <a:r>
              <a:rPr lang="en-US" sz="3600" dirty="0"/>
              <a:t> shows the </a:t>
            </a:r>
            <a:r>
              <a:rPr lang="en-US" sz="3600" dirty="0" err="1"/>
              <a:t>SelectAllContacts</a:t>
            </a:r>
            <a:r>
              <a:rPr lang="en-US" sz="3600" dirty="0"/>
              <a:t> class</a:t>
            </a:r>
            <a:r>
              <a:rPr lang="en-US" sz="3600" dirty="0" smtClean="0"/>
              <a:t>.</a:t>
            </a:r>
          </a:p>
          <a:p>
            <a:endParaRPr lang="en-US" sz="3600" dirty="0"/>
          </a:p>
          <a:p>
            <a:endParaRPr lang="en-US" sz="3600" dirty="0"/>
          </a:p>
        </p:txBody>
      </p:sp>
    </p:spTree>
    <p:extLst>
      <p:ext uri="{BB962C8B-B14F-4D97-AF65-F5344CB8AC3E}">
        <p14:creationId xmlns:p14="http://schemas.microsoft.com/office/powerpoint/2010/main" val="5403698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552"/>
            <a:ext cx="10515600" cy="511697"/>
          </a:xfrm>
        </p:spPr>
        <p:txBody>
          <a:bodyPr>
            <a:normAutofit fontScale="90000"/>
          </a:bodyPr>
          <a:lstStyle/>
          <a:p>
            <a:r>
              <a:rPr lang="en-US" sz="3200" b="1" dirty="0"/>
              <a:t>Listing 6-35: The </a:t>
            </a:r>
            <a:r>
              <a:rPr lang="en-US" sz="3200" dirty="0" err="1"/>
              <a:t>SelectAllContacts</a:t>
            </a:r>
            <a:r>
              <a:rPr lang="en-US" sz="3200" b="1" dirty="0"/>
              <a:t> Class</a:t>
            </a:r>
            <a:endParaRPr lang="en-US" sz="3200" dirty="0"/>
          </a:p>
        </p:txBody>
      </p:sp>
      <p:pic>
        <p:nvPicPr>
          <p:cNvPr id="4" name="Content Placeholder 3"/>
          <p:cNvPicPr>
            <a:picLocks noGrp="1" noChangeAspect="1"/>
          </p:cNvPicPr>
          <p:nvPr>
            <p:ph idx="1"/>
          </p:nvPr>
        </p:nvPicPr>
        <p:blipFill>
          <a:blip r:embed="rId3"/>
          <a:stretch>
            <a:fillRect/>
          </a:stretch>
        </p:blipFill>
        <p:spPr>
          <a:xfrm>
            <a:off x="838200" y="651354"/>
            <a:ext cx="10773427" cy="5874707"/>
          </a:xfrm>
          <a:prstGeom prst="rect">
            <a:avLst/>
          </a:prstGeom>
        </p:spPr>
      </p:pic>
    </p:spTree>
    <p:extLst>
      <p:ext uri="{BB962C8B-B14F-4D97-AF65-F5344CB8AC3E}">
        <p14:creationId xmlns:p14="http://schemas.microsoft.com/office/powerpoint/2010/main" val="147861844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382"/>
            <a:ext cx="10515600" cy="229961"/>
          </a:xfrm>
        </p:spPr>
        <p:txBody>
          <a:bodyPr>
            <a:normAutofit fontScale="90000"/>
          </a:bodyPr>
          <a:lstStyle/>
          <a:p>
            <a:endParaRPr lang="en-US" dirty="0"/>
          </a:p>
        </p:txBody>
      </p:sp>
      <p:sp>
        <p:nvSpPr>
          <p:cNvPr id="3" name="Content Placeholder 2"/>
          <p:cNvSpPr>
            <a:spLocks noGrp="1"/>
          </p:cNvSpPr>
          <p:nvPr>
            <p:ph idx="1"/>
          </p:nvPr>
        </p:nvSpPr>
        <p:spPr>
          <a:xfrm>
            <a:off x="319314" y="595086"/>
            <a:ext cx="11771086" cy="6081485"/>
          </a:xfrm>
        </p:spPr>
        <p:txBody>
          <a:bodyPr>
            <a:normAutofit lnSpcReduction="10000"/>
          </a:bodyPr>
          <a:lstStyle/>
          <a:p>
            <a:r>
              <a:rPr lang="en-US" dirty="0"/>
              <a:t>Within the </a:t>
            </a:r>
            <a:r>
              <a:rPr lang="en-US" dirty="0" err="1"/>
              <a:t>SelectAllContacts</a:t>
            </a:r>
            <a:r>
              <a:rPr lang="en-US" dirty="0"/>
              <a:t> class, the SQL for selecting all contacts is declared. </a:t>
            </a:r>
            <a:endParaRPr lang="en-US" dirty="0" smtClean="0"/>
          </a:p>
          <a:p>
            <a:r>
              <a:rPr lang="en-US" dirty="0" smtClean="0"/>
              <a:t>In </a:t>
            </a:r>
            <a:r>
              <a:rPr lang="en-US" dirty="0"/>
              <a:t>the class constructor, the super() method is called to construct the class, using the </a:t>
            </a:r>
            <a:r>
              <a:rPr lang="en-US" dirty="0" err="1"/>
              <a:t>DataSource</a:t>
            </a:r>
            <a:r>
              <a:rPr lang="en-US" dirty="0"/>
              <a:t> as well as the SQL statement. </a:t>
            </a:r>
            <a:endParaRPr lang="en-US" dirty="0" smtClean="0"/>
          </a:p>
          <a:p>
            <a:r>
              <a:rPr lang="en-US" dirty="0" smtClean="0"/>
              <a:t>Moreover</a:t>
            </a:r>
            <a:r>
              <a:rPr lang="en-US" dirty="0"/>
              <a:t>, the</a:t>
            </a:r>
            <a:r>
              <a:rPr lang="en-US" dirty="0">
                <a:solidFill>
                  <a:srgbClr val="FF0000"/>
                </a:solidFill>
              </a:rPr>
              <a:t> </a:t>
            </a:r>
            <a:r>
              <a:rPr lang="en-US" dirty="0" err="1">
                <a:solidFill>
                  <a:srgbClr val="FF0000"/>
                </a:solidFill>
              </a:rPr>
              <a:t>MappingSqlQuery</a:t>
            </a:r>
            <a:r>
              <a:rPr lang="en-US" dirty="0">
                <a:solidFill>
                  <a:srgbClr val="FF0000"/>
                </a:solidFill>
              </a:rPr>
              <a:t>&lt;T&gt;.</a:t>
            </a:r>
            <a:r>
              <a:rPr lang="en-US" dirty="0" err="1">
                <a:solidFill>
                  <a:srgbClr val="FF0000"/>
                </a:solidFill>
              </a:rPr>
              <a:t>mapRow</a:t>
            </a:r>
            <a:r>
              <a:rPr lang="en-US" dirty="0">
                <a:solidFill>
                  <a:srgbClr val="FF0000"/>
                </a:solidFill>
              </a:rPr>
              <a:t>()</a:t>
            </a:r>
            <a:r>
              <a:rPr lang="en-US" dirty="0"/>
              <a:t> method is implemented to provide the mapping of the result set to the Contact domain object.</a:t>
            </a:r>
          </a:p>
          <a:p>
            <a:r>
              <a:rPr lang="en-US" dirty="0"/>
              <a:t>Having the </a:t>
            </a:r>
            <a:r>
              <a:rPr lang="en-US" dirty="0" err="1"/>
              <a:t>SelectAllContacts</a:t>
            </a:r>
            <a:r>
              <a:rPr lang="en-US" dirty="0"/>
              <a:t> class in place, we can implement the </a:t>
            </a:r>
            <a:r>
              <a:rPr lang="en-US" dirty="0" err="1"/>
              <a:t>findAll</a:t>
            </a:r>
            <a:r>
              <a:rPr lang="en-US" dirty="0"/>
              <a:t>() method in the </a:t>
            </a:r>
            <a:r>
              <a:rPr lang="en-US" dirty="0" err="1"/>
              <a:t>JdbcContactDao</a:t>
            </a:r>
            <a:r>
              <a:rPr lang="en-US" dirty="0"/>
              <a:t> class. </a:t>
            </a:r>
            <a:endParaRPr lang="en-US" dirty="0" smtClean="0"/>
          </a:p>
          <a:p>
            <a:r>
              <a:rPr lang="en-US" dirty="0" smtClean="0">
                <a:hlinkClick r:id="rId2"/>
              </a:rPr>
              <a:t>Listing </a:t>
            </a:r>
            <a:r>
              <a:rPr lang="en-US" dirty="0">
                <a:hlinkClick r:id="rId2"/>
              </a:rPr>
              <a:t>6-36</a:t>
            </a:r>
            <a:r>
              <a:rPr lang="en-US" dirty="0"/>
              <a:t> shows the class.</a:t>
            </a:r>
          </a:p>
          <a:p>
            <a:r>
              <a:rPr lang="en-US" dirty="0" smtClean="0"/>
              <a:t>One point worth noting here is that </a:t>
            </a:r>
            <a:r>
              <a:rPr lang="en-US" dirty="0" err="1" smtClean="0"/>
              <a:t>MappingSqlQuery</a:t>
            </a:r>
            <a:r>
              <a:rPr lang="en-US" dirty="0" smtClean="0"/>
              <a:t>&lt;T&gt; is suitable only for mapping a single row to a domain object. </a:t>
            </a:r>
          </a:p>
          <a:p>
            <a:r>
              <a:rPr lang="en-US" dirty="0" smtClean="0"/>
              <a:t>For a nested object, you still need to use </a:t>
            </a:r>
            <a:r>
              <a:rPr lang="en-US" dirty="0" err="1" smtClean="0"/>
              <a:t>JdbcTemplate</a:t>
            </a:r>
            <a:r>
              <a:rPr lang="en-US" dirty="0" smtClean="0"/>
              <a:t> with </a:t>
            </a:r>
            <a:r>
              <a:rPr lang="en-US" dirty="0" err="1" smtClean="0"/>
              <a:t>ResultSetExtractor</a:t>
            </a:r>
            <a:r>
              <a:rPr lang="en-US" dirty="0" smtClean="0"/>
              <a:t>, like the example method </a:t>
            </a:r>
            <a:r>
              <a:rPr lang="en-US" dirty="0" err="1" smtClean="0"/>
              <a:t>findAllWithDetail</a:t>
            </a:r>
            <a:r>
              <a:rPr lang="en-US" dirty="0" smtClean="0"/>
              <a:t>() presented in the </a:t>
            </a:r>
            <a:r>
              <a:rPr lang="en-US" dirty="0" err="1" smtClean="0"/>
              <a:t>JdbcTemplate</a:t>
            </a:r>
            <a:r>
              <a:rPr lang="en-US" dirty="0" smtClean="0"/>
              <a:t> class section.</a:t>
            </a:r>
          </a:p>
          <a:p>
            <a:endParaRPr lang="en-US" dirty="0"/>
          </a:p>
        </p:txBody>
      </p:sp>
    </p:spTree>
    <p:extLst>
      <p:ext uri="{BB962C8B-B14F-4D97-AF65-F5344CB8AC3E}">
        <p14:creationId xmlns:p14="http://schemas.microsoft.com/office/powerpoint/2010/main" val="237944797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220" y="147410"/>
            <a:ext cx="10515600" cy="474119"/>
          </a:xfrm>
        </p:spPr>
        <p:txBody>
          <a:bodyPr>
            <a:normAutofit fontScale="90000"/>
          </a:bodyPr>
          <a:lstStyle/>
          <a:p>
            <a:r>
              <a:rPr lang="en-US" sz="2800" b="1" dirty="0"/>
              <a:t>Listing 6-36: Implementing the </a:t>
            </a:r>
            <a:r>
              <a:rPr lang="en-US" sz="2800" dirty="0" err="1"/>
              <a:t>findAll</a:t>
            </a:r>
            <a:r>
              <a:rPr lang="en-US" sz="2800" dirty="0"/>
              <a:t>()</a:t>
            </a:r>
            <a:r>
              <a:rPr lang="en-US" sz="2800" b="1" dirty="0"/>
              <a:t> </a:t>
            </a:r>
            <a:r>
              <a:rPr lang="en-US" sz="2800" b="1" dirty="0" smtClean="0"/>
              <a:t>Method</a:t>
            </a:r>
            <a:endParaRPr lang="en-US" sz="2800" dirty="0"/>
          </a:p>
        </p:txBody>
      </p:sp>
      <p:pic>
        <p:nvPicPr>
          <p:cNvPr id="4" name="Content Placeholder 3"/>
          <p:cNvPicPr>
            <a:picLocks noGrp="1" noChangeAspect="1"/>
          </p:cNvPicPr>
          <p:nvPr>
            <p:ph idx="1"/>
          </p:nvPr>
        </p:nvPicPr>
        <p:blipFill>
          <a:blip r:embed="rId3"/>
          <a:stretch>
            <a:fillRect/>
          </a:stretch>
        </p:blipFill>
        <p:spPr>
          <a:xfrm>
            <a:off x="526094" y="839245"/>
            <a:ext cx="10997852" cy="2830882"/>
          </a:xfrm>
          <a:prstGeom prst="rect">
            <a:avLst/>
          </a:prstGeom>
        </p:spPr>
      </p:pic>
      <p:pic>
        <p:nvPicPr>
          <p:cNvPr id="5" name="Picture 4"/>
          <p:cNvPicPr>
            <a:picLocks noChangeAspect="1"/>
          </p:cNvPicPr>
          <p:nvPr/>
        </p:nvPicPr>
        <p:blipFill>
          <a:blip r:embed="rId4"/>
          <a:stretch>
            <a:fillRect/>
          </a:stretch>
        </p:blipFill>
        <p:spPr>
          <a:xfrm>
            <a:off x="537576" y="3670127"/>
            <a:ext cx="10515600" cy="2755725"/>
          </a:xfrm>
          <a:prstGeom prst="rect">
            <a:avLst/>
          </a:prstGeom>
        </p:spPr>
      </p:pic>
    </p:spTree>
    <p:extLst>
      <p:ext uri="{BB962C8B-B14F-4D97-AF65-F5344CB8AC3E}">
        <p14:creationId xmlns:p14="http://schemas.microsoft.com/office/powerpoint/2010/main" val="6565704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99171"/>
          </a:xfrm>
        </p:spPr>
        <p:txBody>
          <a:bodyPr>
            <a:normAutofit/>
          </a:bodyPr>
          <a:lstStyle/>
          <a:p>
            <a:pPr algn="ctr"/>
            <a:r>
              <a:rPr lang="en-US" sz="2400" b="1" dirty="0"/>
              <a:t>Listing 6-37: Testing </a:t>
            </a:r>
            <a:r>
              <a:rPr lang="en-US" sz="2400" dirty="0" err="1" smtClean="0"/>
              <a:t>MappingSqlQuery</a:t>
            </a:r>
            <a:endParaRPr lang="en-US" sz="2400" dirty="0"/>
          </a:p>
        </p:txBody>
      </p:sp>
      <p:pic>
        <p:nvPicPr>
          <p:cNvPr id="4" name="Content Placeholder 3"/>
          <p:cNvPicPr>
            <a:picLocks noGrp="1" noChangeAspect="1"/>
          </p:cNvPicPr>
          <p:nvPr>
            <p:ph idx="1"/>
          </p:nvPr>
        </p:nvPicPr>
        <p:blipFill>
          <a:blip r:embed="rId3"/>
          <a:stretch>
            <a:fillRect/>
          </a:stretch>
        </p:blipFill>
        <p:spPr>
          <a:xfrm>
            <a:off x="399242" y="499171"/>
            <a:ext cx="10577186" cy="2586741"/>
          </a:xfrm>
          <a:prstGeom prst="rect">
            <a:avLst/>
          </a:prstGeom>
        </p:spPr>
      </p:pic>
      <p:pic>
        <p:nvPicPr>
          <p:cNvPr id="5" name="Picture 4"/>
          <p:cNvPicPr>
            <a:picLocks noChangeAspect="1"/>
          </p:cNvPicPr>
          <p:nvPr/>
        </p:nvPicPr>
        <p:blipFill>
          <a:blip r:embed="rId4"/>
          <a:stretch>
            <a:fillRect/>
          </a:stretch>
        </p:blipFill>
        <p:spPr>
          <a:xfrm>
            <a:off x="515655" y="3257502"/>
            <a:ext cx="11160690" cy="3230383"/>
          </a:xfrm>
          <a:prstGeom prst="rect">
            <a:avLst/>
          </a:prstGeom>
        </p:spPr>
      </p:pic>
    </p:spTree>
    <p:extLst>
      <p:ext uri="{BB962C8B-B14F-4D97-AF65-F5344CB8AC3E}">
        <p14:creationId xmlns:p14="http://schemas.microsoft.com/office/powerpoint/2010/main" val="368107244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0"/>
            <a:ext cx="10515600" cy="386437"/>
          </a:xfrm>
        </p:spPr>
        <p:txBody>
          <a:bodyPr>
            <a:normAutofit fontScale="90000"/>
          </a:bodyPr>
          <a:lstStyle/>
          <a:p>
            <a:endParaRPr lang="en-US" dirty="0"/>
          </a:p>
        </p:txBody>
      </p:sp>
      <p:sp>
        <p:nvSpPr>
          <p:cNvPr id="3" name="Content Placeholder 2"/>
          <p:cNvSpPr>
            <a:spLocks noGrp="1"/>
          </p:cNvSpPr>
          <p:nvPr>
            <p:ph idx="1"/>
          </p:nvPr>
        </p:nvSpPr>
        <p:spPr>
          <a:xfrm>
            <a:off x="838200" y="814192"/>
            <a:ext cx="10515600" cy="5362771"/>
          </a:xfrm>
        </p:spPr>
        <p:txBody>
          <a:bodyPr>
            <a:normAutofit fontScale="85000" lnSpcReduction="10000"/>
          </a:bodyPr>
          <a:lstStyle/>
          <a:p>
            <a:r>
              <a:rPr lang="en-US" dirty="0"/>
              <a:t>Running the testing program yields the following output</a:t>
            </a:r>
            <a:r>
              <a:rPr lang="en-US" dirty="0" smtClean="0"/>
              <a:t>:</a:t>
            </a:r>
          </a:p>
          <a:p>
            <a:endParaRPr lang="en-US" dirty="0"/>
          </a:p>
          <a:p>
            <a:endParaRPr lang="en-US" dirty="0" smtClean="0"/>
          </a:p>
          <a:p>
            <a:endParaRPr lang="en-US" dirty="0" smtClean="0"/>
          </a:p>
          <a:p>
            <a:r>
              <a:rPr lang="en-US" dirty="0" smtClean="0"/>
              <a:t>Since </a:t>
            </a:r>
            <a:r>
              <a:rPr lang="en-US" dirty="0"/>
              <a:t>we set the logging properties to the DEBUG level, from the console output, you will also see the query that was submitted by Spring, as shown here:</a:t>
            </a:r>
          </a:p>
          <a:p>
            <a:r>
              <a:rPr lang="en-US" dirty="0"/>
              <a:t/>
            </a:r>
            <a:br>
              <a:rPr lang="en-US" dirty="0"/>
            </a:br>
            <a:endParaRPr lang="en-US" dirty="0" smtClean="0"/>
          </a:p>
          <a:p>
            <a:endParaRPr lang="en-US" dirty="0"/>
          </a:p>
          <a:p>
            <a:endParaRPr lang="en-US" dirty="0"/>
          </a:p>
          <a:p>
            <a:r>
              <a:rPr lang="en-US" dirty="0"/>
              <a:t>Let's proceed to implement the </a:t>
            </a:r>
            <a:r>
              <a:rPr lang="en-US" dirty="0" err="1"/>
              <a:t>findByFirstName</a:t>
            </a:r>
            <a:r>
              <a:rPr lang="en-US" dirty="0"/>
              <a:t>() method, which takes one named parameter. As in the previous sample, we create the class </a:t>
            </a:r>
            <a:r>
              <a:rPr lang="en-US" dirty="0" err="1"/>
              <a:t>SelectContactByFirstName</a:t>
            </a:r>
            <a:r>
              <a:rPr lang="en-US" dirty="0"/>
              <a:t> for the operation, </a:t>
            </a:r>
            <a:endParaRPr lang="en-US" dirty="0" smtClean="0"/>
          </a:p>
          <a:p>
            <a:r>
              <a:rPr lang="en-US" dirty="0" smtClean="0"/>
              <a:t>which </a:t>
            </a:r>
            <a:r>
              <a:rPr lang="en-US" dirty="0"/>
              <a:t>is shown in </a:t>
            </a:r>
            <a:r>
              <a:rPr lang="en-US" dirty="0">
                <a:hlinkClick r:id="rId3"/>
              </a:rPr>
              <a:t>Listing 6-38</a:t>
            </a:r>
            <a:r>
              <a:rPr lang="en-US" dirty="0"/>
              <a:t>.</a:t>
            </a:r>
          </a:p>
          <a:p>
            <a:endParaRPr lang="en-US" dirty="0"/>
          </a:p>
        </p:txBody>
      </p:sp>
      <p:pic>
        <p:nvPicPr>
          <p:cNvPr id="4" name="Picture 3"/>
          <p:cNvPicPr>
            <a:picLocks noChangeAspect="1"/>
          </p:cNvPicPr>
          <p:nvPr/>
        </p:nvPicPr>
        <p:blipFill>
          <a:blip r:embed="rId4"/>
          <a:stretch>
            <a:fillRect/>
          </a:stretch>
        </p:blipFill>
        <p:spPr>
          <a:xfrm>
            <a:off x="1615858" y="1290181"/>
            <a:ext cx="9131474" cy="1070323"/>
          </a:xfrm>
          <a:prstGeom prst="rect">
            <a:avLst/>
          </a:prstGeom>
        </p:spPr>
      </p:pic>
      <p:pic>
        <p:nvPicPr>
          <p:cNvPr id="6" name="Picture 5"/>
          <p:cNvPicPr>
            <a:picLocks noChangeAspect="1"/>
          </p:cNvPicPr>
          <p:nvPr/>
        </p:nvPicPr>
        <p:blipFill>
          <a:blip r:embed="rId5"/>
          <a:stretch>
            <a:fillRect/>
          </a:stretch>
        </p:blipFill>
        <p:spPr>
          <a:xfrm>
            <a:off x="1415441" y="3394553"/>
            <a:ext cx="9482203" cy="1340285"/>
          </a:xfrm>
          <a:prstGeom prst="rect">
            <a:avLst/>
          </a:prstGeom>
        </p:spPr>
      </p:pic>
    </p:spTree>
    <p:extLst>
      <p:ext uri="{BB962C8B-B14F-4D97-AF65-F5344CB8AC3E}">
        <p14:creationId xmlns:p14="http://schemas.microsoft.com/office/powerpoint/2010/main" val="418082443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31520" y="960120"/>
            <a:ext cx="10622280" cy="5410199"/>
          </a:xfrm>
          <a:prstGeom prst="rect">
            <a:avLst/>
          </a:prstGeom>
        </p:spPr>
      </p:pic>
    </p:spTree>
    <p:extLst>
      <p:ext uri="{BB962C8B-B14F-4D97-AF65-F5344CB8AC3E}">
        <p14:creationId xmlns:p14="http://schemas.microsoft.com/office/powerpoint/2010/main" val="410196310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286"/>
            <a:ext cx="10515600" cy="461593"/>
          </a:xfrm>
        </p:spPr>
        <p:txBody>
          <a:bodyPr>
            <a:normAutofit fontScale="90000"/>
          </a:bodyPr>
          <a:lstStyle/>
          <a:p>
            <a:r>
              <a:rPr lang="en-US" sz="3200" b="1" dirty="0"/>
              <a:t>Listing 6-38: The </a:t>
            </a:r>
            <a:r>
              <a:rPr lang="en-US" sz="3200" dirty="0" err="1"/>
              <a:t>SelectContactByFirstName</a:t>
            </a:r>
            <a:r>
              <a:rPr lang="en-US" sz="3200" b="1" dirty="0"/>
              <a:t> </a:t>
            </a:r>
            <a:r>
              <a:rPr lang="en-US" sz="3200" b="1" dirty="0" smtClean="0"/>
              <a:t>Class</a:t>
            </a:r>
            <a:endParaRPr lang="en-US" sz="3200" dirty="0"/>
          </a:p>
        </p:txBody>
      </p:sp>
      <p:sp>
        <p:nvSpPr>
          <p:cNvPr id="3" name="Content Placeholder 2"/>
          <p:cNvSpPr>
            <a:spLocks noGrp="1"/>
          </p:cNvSpPr>
          <p:nvPr>
            <p:ph idx="1"/>
          </p:nvPr>
        </p:nvSpPr>
        <p:spPr>
          <a:xfrm>
            <a:off x="175364" y="776614"/>
            <a:ext cx="11837096" cy="5924811"/>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pic>
        <p:nvPicPr>
          <p:cNvPr id="5" name="Picture 4"/>
          <p:cNvPicPr>
            <a:picLocks noChangeAspect="1"/>
          </p:cNvPicPr>
          <p:nvPr/>
        </p:nvPicPr>
        <p:blipFill>
          <a:blip r:embed="rId3"/>
          <a:stretch>
            <a:fillRect/>
          </a:stretch>
        </p:blipFill>
        <p:spPr>
          <a:xfrm>
            <a:off x="526093" y="776613"/>
            <a:ext cx="11085533" cy="5924811"/>
          </a:xfrm>
          <a:prstGeom prst="rect">
            <a:avLst/>
          </a:prstGeom>
        </p:spPr>
      </p:pic>
    </p:spTree>
    <p:extLst>
      <p:ext uri="{BB962C8B-B14F-4D97-AF65-F5344CB8AC3E}">
        <p14:creationId xmlns:p14="http://schemas.microsoft.com/office/powerpoint/2010/main" val="4063574244"/>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a:t>
            </a:r>
            <a:r>
              <a:rPr lang="en-US" dirty="0" err="1"/>
              <a:t>SelectContactByFirstName</a:t>
            </a:r>
            <a:r>
              <a:rPr lang="en-US" dirty="0"/>
              <a:t> class is similar to the </a:t>
            </a:r>
            <a:r>
              <a:rPr lang="en-US" dirty="0" err="1"/>
              <a:t>SelectAllContacts</a:t>
            </a:r>
            <a:r>
              <a:rPr lang="en-US" dirty="0"/>
              <a:t> class. </a:t>
            </a:r>
          </a:p>
          <a:p>
            <a:r>
              <a:rPr lang="en-US" dirty="0"/>
              <a:t>First, the SQL statement is different and carries a named parameter called </a:t>
            </a:r>
            <a:r>
              <a:rPr lang="en-US" dirty="0" err="1"/>
              <a:t>first_name</a:t>
            </a:r>
            <a:r>
              <a:rPr lang="en-US" dirty="0"/>
              <a:t>. </a:t>
            </a:r>
          </a:p>
          <a:p>
            <a:r>
              <a:rPr lang="en-US" dirty="0"/>
              <a:t>In the constructor method, the </a:t>
            </a:r>
            <a:r>
              <a:rPr lang="en-US" dirty="0" err="1"/>
              <a:t>declareParameter</a:t>
            </a:r>
            <a:r>
              <a:rPr lang="en-US" dirty="0"/>
              <a:t>() method is called (which is inherited from the </a:t>
            </a:r>
            <a:r>
              <a:rPr lang="en-US" dirty="0" err="1"/>
              <a:t>org.springframework.jdbc.object.RdbmsOperationabstract</a:t>
            </a:r>
            <a:r>
              <a:rPr lang="en-US" dirty="0"/>
              <a:t> class indirectly).</a:t>
            </a:r>
          </a:p>
          <a:p>
            <a:r>
              <a:rPr lang="en-US" dirty="0"/>
              <a:t>Let's proceed to implement the </a:t>
            </a:r>
            <a:r>
              <a:rPr lang="en-US" dirty="0" err="1"/>
              <a:t>findByFirstName</a:t>
            </a:r>
            <a:r>
              <a:rPr lang="en-US" dirty="0"/>
              <a:t>() method in the </a:t>
            </a:r>
            <a:r>
              <a:rPr lang="en-US" dirty="0" err="1"/>
              <a:t>JdbcContactDao</a:t>
            </a:r>
            <a:r>
              <a:rPr lang="en-US" dirty="0"/>
              <a:t> class. </a:t>
            </a:r>
            <a:r>
              <a:rPr lang="en-US" dirty="0">
                <a:hlinkClick r:id="rId2"/>
              </a:rPr>
              <a:t>Listing 6-39</a:t>
            </a:r>
            <a:r>
              <a:rPr lang="en-US" dirty="0"/>
              <a:t> shows the updated code.</a:t>
            </a:r>
          </a:p>
          <a:p>
            <a:endParaRPr lang="en-US" dirty="0"/>
          </a:p>
        </p:txBody>
      </p:sp>
    </p:spTree>
    <p:extLst>
      <p:ext uri="{BB962C8B-B14F-4D97-AF65-F5344CB8AC3E}">
        <p14:creationId xmlns:p14="http://schemas.microsoft.com/office/powerpoint/2010/main" val="548012485"/>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6749"/>
          </a:xfrm>
        </p:spPr>
        <p:txBody>
          <a:bodyPr>
            <a:normAutofit/>
          </a:bodyPr>
          <a:lstStyle/>
          <a:p>
            <a:r>
              <a:rPr lang="en-US" sz="3200" b="1" dirty="0"/>
              <a:t>Listing 6-39: Implementing the </a:t>
            </a:r>
            <a:r>
              <a:rPr lang="en-US" sz="3200" dirty="0" err="1"/>
              <a:t>findByFirstName</a:t>
            </a:r>
            <a:r>
              <a:rPr lang="en-US" sz="3200" dirty="0"/>
              <a:t>()</a:t>
            </a:r>
            <a:r>
              <a:rPr lang="en-US" sz="3200" b="1" dirty="0"/>
              <a:t> </a:t>
            </a:r>
            <a:r>
              <a:rPr lang="en-US" sz="3200" b="1" dirty="0" smtClean="0"/>
              <a:t>Method</a:t>
            </a:r>
            <a:endParaRPr lang="en-US" sz="3200" dirty="0"/>
          </a:p>
        </p:txBody>
      </p:sp>
      <p:pic>
        <p:nvPicPr>
          <p:cNvPr id="4" name="Content Placeholder 3"/>
          <p:cNvPicPr>
            <a:picLocks noGrp="1" noChangeAspect="1"/>
          </p:cNvPicPr>
          <p:nvPr>
            <p:ph idx="1"/>
          </p:nvPr>
        </p:nvPicPr>
        <p:blipFill>
          <a:blip r:embed="rId3"/>
          <a:stretch>
            <a:fillRect/>
          </a:stretch>
        </p:blipFill>
        <p:spPr>
          <a:xfrm>
            <a:off x="838200" y="1052186"/>
            <a:ext cx="10515599" cy="5674291"/>
          </a:xfrm>
          <a:prstGeom prst="rect">
            <a:avLst/>
          </a:prstGeom>
        </p:spPr>
      </p:pic>
    </p:spTree>
    <p:extLst>
      <p:ext uri="{BB962C8B-B14F-4D97-AF65-F5344CB8AC3E}">
        <p14:creationId xmlns:p14="http://schemas.microsoft.com/office/powerpoint/2010/main" val="66280820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134394"/>
            <a:ext cx="10515600" cy="4429244"/>
          </a:xfrm>
          <a:prstGeom prst="rect">
            <a:avLst/>
          </a:prstGeom>
        </p:spPr>
      </p:pic>
    </p:spTree>
    <p:extLst>
      <p:ext uri="{BB962C8B-B14F-4D97-AF65-F5344CB8AC3E}">
        <p14:creationId xmlns:p14="http://schemas.microsoft.com/office/powerpoint/2010/main" val="124108983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Upon data source injection, an instance of </a:t>
            </a:r>
            <a:r>
              <a:rPr lang="en-US" dirty="0" err="1"/>
              <a:t>SelectContactByFirstName</a:t>
            </a:r>
            <a:r>
              <a:rPr lang="en-US" dirty="0"/>
              <a:t> is constructed. </a:t>
            </a:r>
            <a:endParaRPr lang="en-US" dirty="0" smtClean="0"/>
          </a:p>
          <a:p>
            <a:r>
              <a:rPr lang="en-US" dirty="0" smtClean="0"/>
              <a:t>Afterward</a:t>
            </a:r>
            <a:r>
              <a:rPr lang="en-US" dirty="0"/>
              <a:t>, in the </a:t>
            </a:r>
            <a:r>
              <a:rPr lang="en-US" dirty="0" err="1"/>
              <a:t>findByFirstName</a:t>
            </a:r>
            <a:r>
              <a:rPr lang="en-US" dirty="0"/>
              <a:t>() method, a </a:t>
            </a:r>
            <a:r>
              <a:rPr lang="en-US" dirty="0" err="1"/>
              <a:t>HashMap</a:t>
            </a:r>
            <a:r>
              <a:rPr lang="en-US" dirty="0"/>
              <a:t> is constructed with the named parameters and values. </a:t>
            </a:r>
            <a:endParaRPr lang="en-US" dirty="0" smtClean="0"/>
          </a:p>
          <a:p>
            <a:r>
              <a:rPr lang="en-US" dirty="0" smtClean="0"/>
              <a:t>Finally</a:t>
            </a:r>
            <a:r>
              <a:rPr lang="en-US" dirty="0"/>
              <a:t>, the </a:t>
            </a:r>
            <a:r>
              <a:rPr lang="en-US" dirty="0" err="1"/>
              <a:t>executeByNamedParam</a:t>
            </a:r>
            <a:r>
              <a:rPr lang="en-US" dirty="0"/>
              <a:t>() method (inherited from </a:t>
            </a:r>
            <a:r>
              <a:rPr lang="en-US" dirty="0" err="1"/>
              <a:t>SqlQuery</a:t>
            </a:r>
            <a:r>
              <a:rPr lang="en-US" dirty="0"/>
              <a:t>&lt;T&gt; abstract class indirectly) is called. </a:t>
            </a:r>
            <a:endParaRPr lang="en-US" dirty="0" smtClean="0"/>
          </a:p>
          <a:p>
            <a:r>
              <a:rPr lang="en-US" dirty="0" smtClean="0"/>
              <a:t>Let's </a:t>
            </a:r>
            <a:r>
              <a:rPr lang="en-US" dirty="0"/>
              <a:t>test this method by executing the code in </a:t>
            </a:r>
            <a:r>
              <a:rPr lang="en-US" dirty="0">
                <a:hlinkClick r:id="rId3"/>
              </a:rPr>
              <a:t>Listing 6-40</a:t>
            </a:r>
            <a:r>
              <a:rPr lang="en-US" dirty="0"/>
              <a:t>.</a:t>
            </a:r>
          </a:p>
          <a:p>
            <a:endParaRPr lang="en-US" dirty="0"/>
          </a:p>
        </p:txBody>
      </p:sp>
    </p:spTree>
    <p:extLst>
      <p:ext uri="{BB962C8B-B14F-4D97-AF65-F5344CB8AC3E}">
        <p14:creationId xmlns:p14="http://schemas.microsoft.com/office/powerpoint/2010/main" val="177678595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005" y="189760"/>
            <a:ext cx="10515600" cy="511697"/>
          </a:xfrm>
        </p:spPr>
        <p:txBody>
          <a:bodyPr>
            <a:normAutofit fontScale="90000"/>
          </a:bodyPr>
          <a:lstStyle/>
          <a:p>
            <a:r>
              <a:rPr lang="en-US" sz="3200" b="1" dirty="0"/>
              <a:t>Listing 6-40: Testing the </a:t>
            </a:r>
            <a:r>
              <a:rPr lang="en-US" sz="3200" dirty="0" err="1"/>
              <a:t>findByFirstName</a:t>
            </a:r>
            <a:r>
              <a:rPr lang="en-US" sz="3200" dirty="0"/>
              <a:t>()</a:t>
            </a:r>
            <a:r>
              <a:rPr lang="en-US" sz="3200" b="1" dirty="0"/>
              <a:t> Method</a:t>
            </a:r>
            <a:endParaRPr lang="en-US" sz="3200" dirty="0"/>
          </a:p>
        </p:txBody>
      </p:sp>
      <p:pic>
        <p:nvPicPr>
          <p:cNvPr id="5" name="Content Placeholder 4"/>
          <p:cNvPicPr>
            <a:picLocks noGrp="1" noChangeAspect="1"/>
          </p:cNvPicPr>
          <p:nvPr>
            <p:ph idx="1"/>
          </p:nvPr>
        </p:nvPicPr>
        <p:blipFill>
          <a:blip r:embed="rId3"/>
          <a:stretch>
            <a:fillRect/>
          </a:stretch>
        </p:blipFill>
        <p:spPr>
          <a:xfrm>
            <a:off x="475989" y="701457"/>
            <a:ext cx="11373633" cy="6037545"/>
          </a:xfrm>
          <a:prstGeom prst="rect">
            <a:avLst/>
          </a:prstGeom>
        </p:spPr>
      </p:pic>
    </p:spTree>
    <p:extLst>
      <p:ext uri="{BB962C8B-B14F-4D97-AF65-F5344CB8AC3E}">
        <p14:creationId xmlns:p14="http://schemas.microsoft.com/office/powerpoint/2010/main" val="359465931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Running the program produces the following output from the </a:t>
            </a:r>
            <a:r>
              <a:rPr lang="en-US" dirty="0" err="1"/>
              <a:t>findByFirstName</a:t>
            </a:r>
            <a:r>
              <a:rPr lang="en-US" dirty="0"/>
              <a:t>() method:</a:t>
            </a:r>
          </a:p>
          <a:p>
            <a:endParaRPr lang="en-US" dirty="0" smtClean="0"/>
          </a:p>
          <a:p>
            <a:endParaRPr lang="en-US" dirty="0"/>
          </a:p>
          <a:p>
            <a:r>
              <a:rPr lang="en-US" dirty="0" smtClean="0"/>
              <a:t>One </a:t>
            </a:r>
            <a:r>
              <a:rPr lang="en-US" dirty="0"/>
              <a:t>point worth noting here is that </a:t>
            </a:r>
            <a:r>
              <a:rPr lang="en-US" dirty="0" err="1"/>
              <a:t>MappingSqlQuery</a:t>
            </a:r>
            <a:r>
              <a:rPr lang="en-US" dirty="0"/>
              <a:t>&lt;T&gt; is suitable only for mapping a single row to a domain object. </a:t>
            </a:r>
            <a:endParaRPr lang="en-US" dirty="0" smtClean="0"/>
          </a:p>
          <a:p>
            <a:r>
              <a:rPr lang="en-US" dirty="0" smtClean="0"/>
              <a:t>For </a:t>
            </a:r>
            <a:r>
              <a:rPr lang="en-US" dirty="0"/>
              <a:t>a nested object, you still need to use </a:t>
            </a:r>
            <a:r>
              <a:rPr lang="en-US" dirty="0" err="1"/>
              <a:t>JdbcTemplate</a:t>
            </a:r>
            <a:r>
              <a:rPr lang="en-US" dirty="0"/>
              <a:t> with </a:t>
            </a:r>
            <a:r>
              <a:rPr lang="en-US" dirty="0" err="1"/>
              <a:t>ResultSetExtractor</a:t>
            </a:r>
            <a:r>
              <a:rPr lang="en-US" dirty="0"/>
              <a:t>, like the example method </a:t>
            </a:r>
            <a:r>
              <a:rPr lang="en-US" dirty="0" err="1"/>
              <a:t>findAllWithDetail</a:t>
            </a:r>
            <a:r>
              <a:rPr lang="en-US" dirty="0"/>
              <a:t>() presented in the </a:t>
            </a:r>
            <a:r>
              <a:rPr lang="en-US" dirty="0" err="1"/>
              <a:t>JdbcTemplate</a:t>
            </a:r>
            <a:r>
              <a:rPr lang="en-US" dirty="0"/>
              <a:t> class section.</a:t>
            </a:r>
          </a:p>
          <a:p>
            <a:endParaRPr lang="en-US" dirty="0"/>
          </a:p>
          <a:p>
            <a:endParaRPr lang="en-US" dirty="0"/>
          </a:p>
        </p:txBody>
      </p:sp>
      <p:pic>
        <p:nvPicPr>
          <p:cNvPr id="4" name="Picture 3"/>
          <p:cNvPicPr>
            <a:picLocks noChangeAspect="1"/>
          </p:cNvPicPr>
          <p:nvPr/>
        </p:nvPicPr>
        <p:blipFill>
          <a:blip r:embed="rId3"/>
          <a:stretch>
            <a:fillRect/>
          </a:stretch>
        </p:blipFill>
        <p:spPr>
          <a:xfrm>
            <a:off x="1092529" y="2617941"/>
            <a:ext cx="10261271" cy="663878"/>
          </a:xfrm>
          <a:prstGeom prst="rect">
            <a:avLst/>
          </a:prstGeom>
        </p:spPr>
      </p:pic>
    </p:spTree>
    <p:extLst>
      <p:ext uri="{BB962C8B-B14F-4D97-AF65-F5344CB8AC3E}">
        <p14:creationId xmlns:p14="http://schemas.microsoft.com/office/powerpoint/2010/main" val="312038284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09" y="202287"/>
            <a:ext cx="10515600" cy="211072"/>
          </a:xfrm>
        </p:spPr>
        <p:txBody>
          <a:bodyPr>
            <a:normAutofit fontScale="90000"/>
          </a:bodyPr>
          <a:lstStyle/>
          <a:p>
            <a:endParaRPr lang="en-US"/>
          </a:p>
        </p:txBody>
      </p:sp>
      <p:sp>
        <p:nvSpPr>
          <p:cNvPr id="3" name="Content Placeholder 2"/>
          <p:cNvSpPr>
            <a:spLocks noGrp="1"/>
          </p:cNvSpPr>
          <p:nvPr>
            <p:ph idx="1"/>
          </p:nvPr>
        </p:nvSpPr>
        <p:spPr>
          <a:xfrm>
            <a:off x="436097" y="676406"/>
            <a:ext cx="11310425" cy="5921342"/>
          </a:xfrm>
        </p:spPr>
        <p:txBody>
          <a:bodyPr>
            <a:normAutofit/>
          </a:bodyPr>
          <a:lstStyle/>
          <a:p>
            <a:r>
              <a:rPr lang="en-US" b="1" dirty="0"/>
              <a:t>Updating Data by Using </a:t>
            </a:r>
            <a:r>
              <a:rPr lang="en-US" b="1" dirty="0" err="1"/>
              <a:t>SqlUpdate</a:t>
            </a:r>
            <a:endParaRPr lang="en-US" b="1" dirty="0"/>
          </a:p>
          <a:p>
            <a:r>
              <a:rPr lang="en-US" dirty="0"/>
              <a:t>For updating data, Spring provides the </a:t>
            </a:r>
            <a:r>
              <a:rPr lang="en-US" dirty="0" err="1"/>
              <a:t>SqlUpdate</a:t>
            </a:r>
            <a:r>
              <a:rPr lang="en-US" dirty="0"/>
              <a:t> class. </a:t>
            </a:r>
            <a:endParaRPr lang="en-US" dirty="0" smtClean="0"/>
          </a:p>
          <a:p>
            <a:r>
              <a:rPr lang="en-US" dirty="0" smtClean="0">
                <a:hlinkClick r:id="rId3"/>
              </a:rPr>
              <a:t>Listing </a:t>
            </a:r>
            <a:r>
              <a:rPr lang="en-US" dirty="0">
                <a:hlinkClick r:id="rId3"/>
              </a:rPr>
              <a:t>6-41</a:t>
            </a:r>
            <a:r>
              <a:rPr lang="en-US" dirty="0"/>
              <a:t> shows the </a:t>
            </a:r>
            <a:r>
              <a:rPr lang="en-US" dirty="0" err="1"/>
              <a:t>UpdateContact</a:t>
            </a:r>
            <a:r>
              <a:rPr lang="en-US" dirty="0"/>
              <a:t> class that extends the </a:t>
            </a:r>
            <a:r>
              <a:rPr lang="en-US" dirty="0" err="1"/>
              <a:t>SqlUpdate</a:t>
            </a:r>
            <a:r>
              <a:rPr lang="en-US" dirty="0"/>
              <a:t> class for update operations</a:t>
            </a:r>
            <a:r>
              <a:rPr lang="en-US" dirty="0" smtClean="0"/>
              <a:t>.</a:t>
            </a:r>
          </a:p>
          <a:p>
            <a:r>
              <a:rPr lang="en-US" b="1" dirty="0"/>
              <a:t>Listing 6-41: The </a:t>
            </a:r>
            <a:r>
              <a:rPr lang="en-US" dirty="0" err="1"/>
              <a:t>UpdateContact</a:t>
            </a:r>
            <a:r>
              <a:rPr lang="en-US" b="1" dirty="0"/>
              <a:t> Class</a:t>
            </a:r>
            <a:endParaRPr lang="en-US" dirty="0"/>
          </a:p>
          <a:p>
            <a:endParaRPr lang="en-US" dirty="0"/>
          </a:p>
        </p:txBody>
      </p:sp>
      <p:pic>
        <p:nvPicPr>
          <p:cNvPr id="4" name="Picture 3"/>
          <p:cNvPicPr>
            <a:picLocks noChangeAspect="1"/>
          </p:cNvPicPr>
          <p:nvPr/>
        </p:nvPicPr>
        <p:blipFill>
          <a:blip r:embed="rId4"/>
          <a:stretch>
            <a:fillRect/>
          </a:stretch>
        </p:blipFill>
        <p:spPr>
          <a:xfrm>
            <a:off x="213358" y="3060526"/>
            <a:ext cx="11755902" cy="3678477"/>
          </a:xfrm>
          <a:prstGeom prst="rect">
            <a:avLst/>
          </a:prstGeom>
        </p:spPr>
      </p:pic>
    </p:spTree>
    <p:extLst>
      <p:ext uri="{BB962C8B-B14F-4D97-AF65-F5344CB8AC3E}">
        <p14:creationId xmlns:p14="http://schemas.microsoft.com/office/powerpoint/2010/main" val="3963222010"/>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preceding listing should be familiar to you now. An instance of the </a:t>
            </a:r>
            <a:r>
              <a:rPr lang="en-US" dirty="0" err="1"/>
              <a:t>SqlUpdate</a:t>
            </a:r>
            <a:r>
              <a:rPr lang="en-US" dirty="0"/>
              <a:t> class is constructed with the query, and the named parameters are declared too.</a:t>
            </a:r>
          </a:p>
          <a:p>
            <a:r>
              <a:rPr lang="en-US" dirty="0">
                <a:hlinkClick r:id="rId3"/>
              </a:rPr>
              <a:t>Listing 6-42</a:t>
            </a:r>
            <a:r>
              <a:rPr lang="en-US" dirty="0"/>
              <a:t> shows the implementation of the update() method in the </a:t>
            </a:r>
            <a:r>
              <a:rPr lang="en-US" dirty="0" err="1"/>
              <a:t>JdbcContactDao</a:t>
            </a:r>
            <a:r>
              <a:rPr lang="en-US" dirty="0"/>
              <a:t> class.</a:t>
            </a:r>
          </a:p>
          <a:p>
            <a:endParaRPr lang="en-US" dirty="0" smtClean="0"/>
          </a:p>
          <a:p>
            <a:endParaRPr lang="en-US" dirty="0"/>
          </a:p>
        </p:txBody>
      </p:sp>
    </p:spTree>
    <p:extLst>
      <p:ext uri="{BB962C8B-B14F-4D97-AF65-F5344CB8AC3E}">
        <p14:creationId xmlns:p14="http://schemas.microsoft.com/office/powerpoint/2010/main" val="119010120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338"/>
            <a:ext cx="10515600" cy="323807"/>
          </a:xfrm>
        </p:spPr>
        <p:txBody>
          <a:bodyPr>
            <a:normAutofit fontScale="90000"/>
          </a:bodyPr>
          <a:lstStyle/>
          <a:p>
            <a:pPr algn="ctr"/>
            <a:r>
              <a:rPr lang="en-US" sz="2400" b="1" dirty="0"/>
              <a:t>Listing 6-42: Using </a:t>
            </a:r>
            <a:r>
              <a:rPr lang="en-US" sz="2400" dirty="0" err="1" smtClean="0"/>
              <a:t>SqlUpdate</a:t>
            </a:r>
            <a:endParaRPr lang="en-US" sz="2400" dirty="0"/>
          </a:p>
        </p:txBody>
      </p:sp>
      <p:pic>
        <p:nvPicPr>
          <p:cNvPr id="4" name="Content Placeholder 3"/>
          <p:cNvPicPr>
            <a:picLocks noGrp="1" noChangeAspect="1"/>
          </p:cNvPicPr>
          <p:nvPr>
            <p:ph idx="1"/>
          </p:nvPr>
        </p:nvPicPr>
        <p:blipFill>
          <a:blip r:embed="rId3"/>
          <a:stretch>
            <a:fillRect/>
          </a:stretch>
        </p:blipFill>
        <p:spPr>
          <a:xfrm>
            <a:off x="838200" y="663879"/>
            <a:ext cx="10515600" cy="5661763"/>
          </a:xfrm>
          <a:prstGeom prst="rect">
            <a:avLst/>
          </a:prstGeom>
        </p:spPr>
      </p:pic>
    </p:spTree>
    <p:extLst>
      <p:ext uri="{BB962C8B-B14F-4D97-AF65-F5344CB8AC3E}">
        <p14:creationId xmlns:p14="http://schemas.microsoft.com/office/powerpoint/2010/main" val="3304427212"/>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920" y="357822"/>
            <a:ext cx="10515600" cy="4351338"/>
          </a:xfrm>
        </p:spPr>
        <p:txBody>
          <a:bodyPr/>
          <a:lstStyle/>
          <a:p>
            <a:r>
              <a:rPr lang="en-US" dirty="0"/>
              <a:t>In later sections of this chapter, you will see examples of retrieving the data via JDBC from the database and directly mapping the result set into Java objects (that is, POJOs). </a:t>
            </a:r>
            <a:endParaRPr lang="en-US" dirty="0" smtClean="0"/>
          </a:p>
          <a:p>
            <a:r>
              <a:rPr lang="en-US" dirty="0" smtClean="0">
                <a:hlinkClick r:id="rId3"/>
              </a:rPr>
              <a:t>Listings </a:t>
            </a:r>
            <a:r>
              <a:rPr lang="en-US" dirty="0">
                <a:hlinkClick r:id="rId3"/>
              </a:rPr>
              <a:t>6-3</a:t>
            </a:r>
            <a:r>
              <a:rPr lang="en-US" dirty="0"/>
              <a:t> and </a:t>
            </a:r>
            <a:r>
              <a:rPr lang="en-US" dirty="0">
                <a:hlinkClick r:id="rId3"/>
              </a:rPr>
              <a:t>6-4</a:t>
            </a:r>
            <a:r>
              <a:rPr lang="en-US" dirty="0"/>
              <a:t> show the Contact and </a:t>
            </a:r>
            <a:r>
              <a:rPr lang="en-US" dirty="0" err="1"/>
              <a:t>ContactTelDetail</a:t>
            </a:r>
            <a:r>
              <a:rPr lang="en-US" dirty="0"/>
              <a:t> domain classes, respectively.</a:t>
            </a:r>
          </a:p>
          <a:p>
            <a:endParaRPr lang="en-US" dirty="0"/>
          </a:p>
        </p:txBody>
      </p:sp>
      <p:pic>
        <p:nvPicPr>
          <p:cNvPr id="5" name="Content Placeholder 3"/>
          <p:cNvPicPr>
            <a:picLocks noChangeAspect="1"/>
          </p:cNvPicPr>
          <p:nvPr/>
        </p:nvPicPr>
        <p:blipFill>
          <a:blip r:embed="rId4"/>
          <a:stretch>
            <a:fillRect/>
          </a:stretch>
        </p:blipFill>
        <p:spPr>
          <a:xfrm>
            <a:off x="441960" y="2484120"/>
            <a:ext cx="10698480" cy="4191000"/>
          </a:xfrm>
          <a:prstGeom prst="rect">
            <a:avLst/>
          </a:prstGeom>
        </p:spPr>
      </p:pic>
    </p:spTree>
    <p:extLst>
      <p:ext uri="{BB962C8B-B14F-4D97-AF65-F5344CB8AC3E}">
        <p14:creationId xmlns:p14="http://schemas.microsoft.com/office/powerpoint/2010/main" val="221556781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Upon data source injection, an instance of </a:t>
            </a:r>
            <a:r>
              <a:rPr lang="en-US" dirty="0" err="1"/>
              <a:t>UpdateContact</a:t>
            </a:r>
            <a:r>
              <a:rPr lang="en-US" dirty="0"/>
              <a:t> is constructed. </a:t>
            </a:r>
            <a:endParaRPr lang="en-US" dirty="0" smtClean="0"/>
          </a:p>
          <a:p>
            <a:r>
              <a:rPr lang="en-US" dirty="0" smtClean="0"/>
              <a:t>In </a:t>
            </a:r>
            <a:r>
              <a:rPr lang="en-US" dirty="0"/>
              <a:t>the update() method, a </a:t>
            </a:r>
            <a:r>
              <a:rPr lang="en-US" dirty="0" err="1"/>
              <a:t>HashMap</a:t>
            </a:r>
            <a:r>
              <a:rPr lang="en-US" dirty="0"/>
              <a:t> of named parameters is constructed from the passed-in Contact object, and then the </a:t>
            </a:r>
            <a:r>
              <a:rPr lang="en-US" dirty="0" err="1"/>
              <a:t>updateByNamedParam</a:t>
            </a:r>
            <a:r>
              <a:rPr lang="en-US" dirty="0"/>
              <a:t>() is called to update the contact record. </a:t>
            </a:r>
          </a:p>
          <a:p>
            <a:r>
              <a:rPr lang="en-US" dirty="0"/>
              <a:t>To test the operation, let's update the </a:t>
            </a:r>
            <a:r>
              <a:rPr lang="en-US" dirty="0" err="1"/>
              <a:t>AnnotationJdbcDaoSample</a:t>
            </a:r>
            <a:r>
              <a:rPr lang="en-US" dirty="0"/>
              <a:t> class, as shown in </a:t>
            </a:r>
            <a:r>
              <a:rPr lang="en-US" dirty="0">
                <a:hlinkClick r:id="rId2"/>
              </a:rPr>
              <a:t>Listing 6-43</a:t>
            </a:r>
            <a:r>
              <a:rPr lang="en-US" dirty="0"/>
              <a:t>.</a:t>
            </a:r>
          </a:p>
          <a:p>
            <a:endParaRPr lang="en-US" dirty="0"/>
          </a:p>
        </p:txBody>
      </p:sp>
    </p:spTree>
    <p:extLst>
      <p:ext uri="{BB962C8B-B14F-4D97-AF65-F5344CB8AC3E}">
        <p14:creationId xmlns:p14="http://schemas.microsoft.com/office/powerpoint/2010/main" val="758693908"/>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52" y="89552"/>
            <a:ext cx="10515600" cy="311281"/>
          </a:xfrm>
        </p:spPr>
        <p:txBody>
          <a:bodyPr>
            <a:normAutofit fontScale="90000"/>
          </a:bodyPr>
          <a:lstStyle/>
          <a:p>
            <a:r>
              <a:rPr lang="en-US" sz="3600" b="1" dirty="0"/>
              <a:t>Listing 6-43: Testing the </a:t>
            </a:r>
            <a:r>
              <a:rPr lang="en-US" sz="3600" dirty="0"/>
              <a:t>update()</a:t>
            </a:r>
            <a:r>
              <a:rPr lang="en-US" sz="3600" b="1" dirty="0"/>
              <a:t> </a:t>
            </a:r>
            <a:r>
              <a:rPr lang="en-US" sz="3600" b="1" dirty="0" smtClean="0"/>
              <a:t>Method</a:t>
            </a:r>
            <a:endParaRPr lang="en-US" sz="3600" dirty="0"/>
          </a:p>
        </p:txBody>
      </p:sp>
      <p:pic>
        <p:nvPicPr>
          <p:cNvPr id="4" name="Content Placeholder 3"/>
          <p:cNvPicPr>
            <a:picLocks noGrp="1" noChangeAspect="1"/>
          </p:cNvPicPr>
          <p:nvPr>
            <p:ph idx="1"/>
          </p:nvPr>
        </p:nvPicPr>
        <p:blipFill>
          <a:blip r:embed="rId3"/>
          <a:stretch>
            <a:fillRect/>
          </a:stretch>
        </p:blipFill>
        <p:spPr>
          <a:xfrm>
            <a:off x="669166" y="526093"/>
            <a:ext cx="11301344" cy="3236803"/>
          </a:xfrm>
          <a:prstGeom prst="rect">
            <a:avLst/>
          </a:prstGeom>
        </p:spPr>
      </p:pic>
      <p:pic>
        <p:nvPicPr>
          <p:cNvPr id="5" name="Picture 4"/>
          <p:cNvPicPr>
            <a:picLocks noChangeAspect="1"/>
          </p:cNvPicPr>
          <p:nvPr/>
        </p:nvPicPr>
        <p:blipFill>
          <a:blip r:embed="rId4"/>
          <a:stretch>
            <a:fillRect/>
          </a:stretch>
        </p:blipFill>
        <p:spPr>
          <a:xfrm>
            <a:off x="669166" y="3607292"/>
            <a:ext cx="11301344" cy="2360837"/>
          </a:xfrm>
          <a:prstGeom prst="rect">
            <a:avLst/>
          </a:prstGeom>
        </p:spPr>
      </p:pic>
    </p:spTree>
    <p:extLst>
      <p:ext uri="{BB962C8B-B14F-4D97-AF65-F5344CB8AC3E}">
        <p14:creationId xmlns:p14="http://schemas.microsoft.com/office/powerpoint/2010/main" val="87128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Here we simply construct a Contact object and then invoke the update() method. </a:t>
            </a:r>
            <a:endParaRPr lang="en-US" dirty="0" smtClean="0"/>
          </a:p>
          <a:p>
            <a:r>
              <a:rPr lang="en-US" dirty="0" smtClean="0"/>
              <a:t>Running </a:t>
            </a:r>
            <a:r>
              <a:rPr lang="en-US" dirty="0"/>
              <a:t>the program produces the following output from the last </a:t>
            </a:r>
            <a:r>
              <a:rPr lang="en-US" dirty="0" err="1"/>
              <a:t>listContacts</a:t>
            </a:r>
            <a:r>
              <a:rPr lang="en-US" dirty="0"/>
              <a:t>()method:</a:t>
            </a:r>
          </a:p>
          <a:p>
            <a:endParaRPr lang="en-US" dirty="0" smtClean="0"/>
          </a:p>
          <a:p>
            <a:endParaRPr lang="en-US" dirty="0"/>
          </a:p>
          <a:p>
            <a:endParaRPr lang="en-US" dirty="0" smtClean="0"/>
          </a:p>
          <a:p>
            <a:endParaRPr lang="en-US" dirty="0"/>
          </a:p>
          <a:p>
            <a:r>
              <a:rPr lang="en-US" dirty="0"/>
              <a:t>In the output, you can see that the contact with an ID of 1 is updated accordingly.</a:t>
            </a:r>
          </a:p>
        </p:txBody>
      </p:sp>
      <p:pic>
        <p:nvPicPr>
          <p:cNvPr id="5" name="Picture 4"/>
          <p:cNvPicPr>
            <a:picLocks noChangeAspect="1"/>
          </p:cNvPicPr>
          <p:nvPr/>
        </p:nvPicPr>
        <p:blipFill>
          <a:blip r:embed="rId3"/>
          <a:stretch>
            <a:fillRect/>
          </a:stretch>
        </p:blipFill>
        <p:spPr>
          <a:xfrm>
            <a:off x="1089764" y="3603581"/>
            <a:ext cx="8359036" cy="1394304"/>
          </a:xfrm>
          <a:prstGeom prst="rect">
            <a:avLst/>
          </a:prstGeom>
        </p:spPr>
      </p:pic>
    </p:spTree>
    <p:extLst>
      <p:ext uri="{BB962C8B-B14F-4D97-AF65-F5344CB8AC3E}">
        <p14:creationId xmlns:p14="http://schemas.microsoft.com/office/powerpoint/2010/main" val="230037676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7131"/>
            <a:ext cx="10515600" cy="186020"/>
          </a:xfrm>
        </p:spPr>
        <p:txBody>
          <a:bodyPr>
            <a:normAutofit fontScale="90000"/>
          </a:bodyPr>
          <a:lstStyle/>
          <a:p>
            <a:r>
              <a:rPr lang="en-US" b="1" dirty="0"/>
              <a:t>Inserting Data and Retrieving the Generated </a:t>
            </a:r>
            <a:r>
              <a:rPr lang="en-US" b="1" dirty="0" smtClean="0"/>
              <a:t>Key</a:t>
            </a:r>
            <a:endParaRPr lang="en-US" dirty="0"/>
          </a:p>
        </p:txBody>
      </p:sp>
      <p:sp>
        <p:nvSpPr>
          <p:cNvPr id="3" name="Content Placeholder 2"/>
          <p:cNvSpPr>
            <a:spLocks noGrp="1"/>
          </p:cNvSpPr>
          <p:nvPr>
            <p:ph idx="1"/>
          </p:nvPr>
        </p:nvSpPr>
        <p:spPr>
          <a:xfrm>
            <a:off x="315685" y="517543"/>
            <a:ext cx="11513457" cy="6115485"/>
          </a:xfrm>
        </p:spPr>
        <p:txBody>
          <a:bodyPr>
            <a:normAutofit fontScale="77500" lnSpcReduction="20000"/>
          </a:bodyPr>
          <a:lstStyle/>
          <a:p>
            <a:r>
              <a:rPr lang="en-US" dirty="0" smtClean="0"/>
              <a:t>For </a:t>
            </a:r>
            <a:r>
              <a:rPr lang="en-US" dirty="0"/>
              <a:t>inserting data, we can also use the </a:t>
            </a:r>
            <a:r>
              <a:rPr lang="en-US" dirty="0" err="1"/>
              <a:t>SqlUpdate</a:t>
            </a:r>
            <a:r>
              <a:rPr lang="en-US" dirty="0"/>
              <a:t> class. </a:t>
            </a:r>
            <a:endParaRPr lang="en-US" dirty="0" smtClean="0"/>
          </a:p>
          <a:p>
            <a:r>
              <a:rPr lang="en-US" dirty="0" smtClean="0"/>
              <a:t>One </a:t>
            </a:r>
            <a:r>
              <a:rPr lang="en-US" dirty="0"/>
              <a:t>interesting point is how the primary key is generated (which is typically the id column). </a:t>
            </a:r>
            <a:endParaRPr lang="en-US" dirty="0" smtClean="0"/>
          </a:p>
          <a:p>
            <a:r>
              <a:rPr lang="en-US" dirty="0" smtClean="0"/>
              <a:t>This </a:t>
            </a:r>
            <a:r>
              <a:rPr lang="en-US" dirty="0"/>
              <a:t>value is available only after the insert statement has completed, as the RDBMS generates the identity value for the record on insert. </a:t>
            </a:r>
            <a:endParaRPr lang="en-US" dirty="0" smtClean="0"/>
          </a:p>
          <a:p>
            <a:r>
              <a:rPr lang="en-US" dirty="0" smtClean="0"/>
              <a:t>The </a:t>
            </a:r>
            <a:r>
              <a:rPr lang="en-US" dirty="0"/>
              <a:t>column ID is declared with the attribute AUTO_INCREMENT and is the primary key, and this value will be assigned by the RDBMS during the insert operation. </a:t>
            </a:r>
            <a:endParaRPr lang="en-US" dirty="0" smtClean="0"/>
          </a:p>
          <a:p>
            <a:r>
              <a:rPr lang="en-US" dirty="0" smtClean="0"/>
              <a:t>If </a:t>
            </a:r>
            <a:r>
              <a:rPr lang="en-US" dirty="0"/>
              <a:t>you are using Oracle, you will probably get a unique ID first from an Oracle sequence and then execute an insert statement with the query result.</a:t>
            </a:r>
          </a:p>
          <a:p>
            <a:r>
              <a:rPr lang="en-US" dirty="0"/>
              <a:t>In old versions of JDBC, the method is a bit tricky. For example, if we are using MySQL, we need to execute the SQL select </a:t>
            </a:r>
            <a:r>
              <a:rPr lang="en-US" dirty="0" err="1"/>
              <a:t>last_insert_id</a:t>
            </a:r>
            <a:r>
              <a:rPr lang="en-US" dirty="0"/>
              <a:t>() and select @@IDENTITY statements for Microsoft SQL Server.</a:t>
            </a:r>
          </a:p>
          <a:p>
            <a:r>
              <a:rPr lang="en-US" dirty="0"/>
              <a:t>Luckily, starting from JDBC version 3.0, a new feature was added that allows the retrieval of an RDBMS-generated key in a unified fashion. </a:t>
            </a:r>
            <a:endParaRPr lang="en-US" dirty="0" smtClean="0"/>
          </a:p>
          <a:p>
            <a:r>
              <a:rPr lang="en-US" dirty="0" smtClean="0">
                <a:hlinkClick r:id="rId2"/>
              </a:rPr>
              <a:t>Listing </a:t>
            </a:r>
            <a:r>
              <a:rPr lang="en-US" dirty="0">
                <a:hlinkClick r:id="rId2"/>
              </a:rPr>
              <a:t>6-44</a:t>
            </a:r>
            <a:r>
              <a:rPr lang="en-US" dirty="0"/>
              <a:t> shows the implementation of the insert() method, which also retrieves the generated key for the inserted contact record. </a:t>
            </a:r>
            <a:endParaRPr lang="en-US" dirty="0" smtClean="0"/>
          </a:p>
          <a:p>
            <a:r>
              <a:rPr lang="en-US" dirty="0" smtClean="0"/>
              <a:t>It </a:t>
            </a:r>
            <a:r>
              <a:rPr lang="en-US" dirty="0"/>
              <a:t>will work in most databases (if not all); just make sure you are using a JDBC driver that is compatible with JDBC 3.0 or newer.</a:t>
            </a:r>
          </a:p>
          <a:p>
            <a:r>
              <a:rPr lang="en-US" dirty="0"/>
              <a:t>We start by creating the </a:t>
            </a:r>
            <a:r>
              <a:rPr lang="en-US" dirty="0" err="1"/>
              <a:t>InsertContact</a:t>
            </a:r>
            <a:r>
              <a:rPr lang="en-US" dirty="0"/>
              <a:t> class for the insert operation, which extends the </a:t>
            </a:r>
            <a:r>
              <a:rPr lang="en-US" dirty="0" err="1"/>
              <a:t>SqlUpdate</a:t>
            </a:r>
            <a:r>
              <a:rPr lang="en-US" dirty="0"/>
              <a:t> class. </a:t>
            </a:r>
            <a:r>
              <a:rPr lang="en-US" dirty="0">
                <a:hlinkClick r:id="rId2"/>
              </a:rPr>
              <a:t>Listing 6-44</a:t>
            </a:r>
            <a:r>
              <a:rPr lang="en-US" dirty="0"/>
              <a:t> shows the class.</a:t>
            </a:r>
          </a:p>
          <a:p>
            <a:endParaRPr lang="en-US" dirty="0"/>
          </a:p>
          <a:p>
            <a:endParaRPr lang="en-US" dirty="0"/>
          </a:p>
        </p:txBody>
      </p:sp>
    </p:spTree>
    <p:extLst>
      <p:ext uri="{BB962C8B-B14F-4D97-AF65-F5344CB8AC3E}">
        <p14:creationId xmlns:p14="http://schemas.microsoft.com/office/powerpoint/2010/main" val="107526616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1801"/>
          </a:xfrm>
        </p:spPr>
        <p:txBody>
          <a:bodyPr>
            <a:normAutofit/>
          </a:bodyPr>
          <a:lstStyle/>
          <a:p>
            <a:r>
              <a:rPr lang="en-US" sz="3200" b="1" dirty="0"/>
              <a:t>Listing 6-44: The </a:t>
            </a:r>
            <a:r>
              <a:rPr lang="en-US" sz="3200" dirty="0" err="1"/>
              <a:t>InsertContact</a:t>
            </a:r>
            <a:r>
              <a:rPr lang="en-US" sz="3200" b="1" dirty="0"/>
              <a:t> </a:t>
            </a:r>
            <a:r>
              <a:rPr lang="en-US" sz="3200" b="1" dirty="0" smtClean="0"/>
              <a:t>Class</a:t>
            </a:r>
            <a:endParaRPr lang="en-US" sz="3200" dirty="0"/>
          </a:p>
        </p:txBody>
      </p:sp>
      <p:pic>
        <p:nvPicPr>
          <p:cNvPr id="4" name="Content Placeholder 3"/>
          <p:cNvPicPr>
            <a:picLocks noGrp="1" noChangeAspect="1"/>
          </p:cNvPicPr>
          <p:nvPr>
            <p:ph idx="1"/>
          </p:nvPr>
        </p:nvPicPr>
        <p:blipFill>
          <a:blip r:embed="rId3"/>
          <a:stretch>
            <a:fillRect/>
          </a:stretch>
        </p:blipFill>
        <p:spPr>
          <a:xfrm>
            <a:off x="645613" y="926926"/>
            <a:ext cx="10878332" cy="5311036"/>
          </a:xfrm>
          <a:prstGeom prst="rect">
            <a:avLst/>
          </a:prstGeom>
        </p:spPr>
      </p:pic>
    </p:spTree>
    <p:extLst>
      <p:ext uri="{BB962C8B-B14F-4D97-AF65-F5344CB8AC3E}">
        <p14:creationId xmlns:p14="http://schemas.microsoft.com/office/powerpoint/2010/main" val="8698920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The </a:t>
            </a:r>
            <a:r>
              <a:rPr lang="en-US" dirty="0" err="1"/>
              <a:t>InsertContact</a:t>
            </a:r>
            <a:r>
              <a:rPr lang="en-US" dirty="0"/>
              <a:t> class is almost the same as the </a:t>
            </a:r>
            <a:r>
              <a:rPr lang="en-US" dirty="0" err="1"/>
              <a:t>UpdateContact</a:t>
            </a:r>
            <a:r>
              <a:rPr lang="en-US" dirty="0"/>
              <a:t> class; we need to do just two more things. </a:t>
            </a:r>
            <a:endParaRPr lang="en-US" dirty="0" smtClean="0"/>
          </a:p>
          <a:p>
            <a:r>
              <a:rPr lang="en-US" dirty="0" smtClean="0"/>
              <a:t>When </a:t>
            </a:r>
            <a:r>
              <a:rPr lang="en-US" dirty="0"/>
              <a:t>constructing the </a:t>
            </a:r>
            <a:r>
              <a:rPr lang="en-US" dirty="0" err="1"/>
              <a:t>InsertContact</a:t>
            </a:r>
            <a:r>
              <a:rPr lang="en-US" dirty="0"/>
              <a:t> class, we call the method </a:t>
            </a:r>
            <a:r>
              <a:rPr lang="en-US" dirty="0" err="1"/>
              <a:t>SqlUpdate.setGeneratedKeysColumnNames</a:t>
            </a:r>
            <a:r>
              <a:rPr lang="en-US" dirty="0"/>
              <a:t>() to declare the name of the ID column. </a:t>
            </a:r>
            <a:endParaRPr lang="en-US" dirty="0" smtClean="0"/>
          </a:p>
          <a:p>
            <a:r>
              <a:rPr lang="en-US" dirty="0" smtClean="0"/>
              <a:t>The </a:t>
            </a:r>
            <a:r>
              <a:rPr lang="en-US" dirty="0"/>
              <a:t>method </a:t>
            </a:r>
            <a:r>
              <a:rPr lang="en-US" dirty="0" err="1"/>
              <a:t>SqlUpdate.setReturnGeneratedKeys</a:t>
            </a:r>
            <a:r>
              <a:rPr lang="en-US" dirty="0"/>
              <a:t>() then instructs the underlying JDBC driver to retrieve the generated key.</a:t>
            </a:r>
          </a:p>
          <a:p>
            <a:r>
              <a:rPr lang="en-US" dirty="0">
                <a:hlinkClick r:id="rId3"/>
              </a:rPr>
              <a:t>Listing 6-45</a:t>
            </a:r>
            <a:r>
              <a:rPr lang="en-US" dirty="0"/>
              <a:t> shows the implementation of the insert() method in the </a:t>
            </a:r>
            <a:r>
              <a:rPr lang="en-US" dirty="0" err="1"/>
              <a:t>JdbcContactDao</a:t>
            </a:r>
            <a:r>
              <a:rPr lang="en-US" dirty="0"/>
              <a:t> </a:t>
            </a:r>
            <a:r>
              <a:rPr lang="en-US" dirty="0" smtClean="0"/>
              <a:t>class.</a:t>
            </a:r>
          </a:p>
          <a:p>
            <a:endParaRPr lang="en-US" dirty="0"/>
          </a:p>
          <a:p>
            <a:endParaRPr lang="en-US" dirty="0"/>
          </a:p>
        </p:txBody>
      </p:sp>
    </p:spTree>
    <p:extLst>
      <p:ext uri="{BB962C8B-B14F-4D97-AF65-F5344CB8AC3E}">
        <p14:creationId xmlns:p14="http://schemas.microsoft.com/office/powerpoint/2010/main" val="80545734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709"/>
            <a:ext cx="10515600" cy="273702"/>
          </a:xfrm>
        </p:spPr>
        <p:txBody>
          <a:bodyPr>
            <a:normAutofit fontScale="90000"/>
          </a:bodyPr>
          <a:lstStyle/>
          <a:p>
            <a:r>
              <a:rPr lang="en-US" sz="2800" b="1" dirty="0"/>
              <a:t>Listing 6-45: Using </a:t>
            </a:r>
            <a:r>
              <a:rPr lang="en-US" sz="2800" dirty="0" err="1"/>
              <a:t>SqlUpdate</a:t>
            </a:r>
            <a:r>
              <a:rPr lang="en-US" sz="2800" b="1" dirty="0"/>
              <a:t> for the Insert </a:t>
            </a:r>
            <a:r>
              <a:rPr lang="en-US" sz="2800" b="1" dirty="0" smtClean="0"/>
              <a:t>Operation</a:t>
            </a:r>
            <a:endParaRPr lang="en-US" sz="2800" dirty="0"/>
          </a:p>
        </p:txBody>
      </p:sp>
      <p:pic>
        <p:nvPicPr>
          <p:cNvPr id="4" name="Content Placeholder 3"/>
          <p:cNvPicPr>
            <a:picLocks noGrp="1" noChangeAspect="1"/>
          </p:cNvPicPr>
          <p:nvPr>
            <p:ph idx="1"/>
          </p:nvPr>
        </p:nvPicPr>
        <p:blipFill>
          <a:blip r:embed="rId3"/>
          <a:stretch>
            <a:fillRect/>
          </a:stretch>
        </p:blipFill>
        <p:spPr>
          <a:xfrm>
            <a:off x="450937" y="942181"/>
            <a:ext cx="9933139" cy="4782214"/>
          </a:xfrm>
          <a:prstGeom prst="rect">
            <a:avLst/>
          </a:prstGeom>
        </p:spPr>
      </p:pic>
    </p:spTree>
    <p:extLst>
      <p:ext uri="{BB962C8B-B14F-4D97-AF65-F5344CB8AC3E}">
        <p14:creationId xmlns:p14="http://schemas.microsoft.com/office/powerpoint/2010/main" val="387820089"/>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Upon data source injection, an instance of </a:t>
            </a:r>
            <a:r>
              <a:rPr lang="en-US" dirty="0" err="1"/>
              <a:t>InsertContact</a:t>
            </a:r>
            <a:r>
              <a:rPr lang="en-US" dirty="0"/>
              <a:t> is constructed. </a:t>
            </a:r>
            <a:endParaRPr lang="en-US" dirty="0" smtClean="0"/>
          </a:p>
          <a:p>
            <a:r>
              <a:rPr lang="en-US" dirty="0" smtClean="0"/>
              <a:t>In </a:t>
            </a:r>
            <a:r>
              <a:rPr lang="en-US" dirty="0"/>
              <a:t>the insert() method, we also use the </a:t>
            </a:r>
            <a:r>
              <a:rPr lang="en-US" dirty="0" err="1"/>
              <a:t>SqlUpdate.updateByNamedParam</a:t>
            </a:r>
            <a:r>
              <a:rPr lang="en-US" dirty="0"/>
              <a:t>() method. </a:t>
            </a:r>
            <a:endParaRPr lang="en-US" dirty="0" smtClean="0"/>
          </a:p>
          <a:p>
            <a:r>
              <a:rPr lang="en-US" dirty="0" smtClean="0"/>
              <a:t>Additionally</a:t>
            </a:r>
            <a:r>
              <a:rPr lang="en-US" dirty="0"/>
              <a:t>, we pass in an instance of </a:t>
            </a:r>
            <a:r>
              <a:rPr lang="en-US" dirty="0" err="1"/>
              <a:t>KeyHolder</a:t>
            </a:r>
            <a:r>
              <a:rPr lang="en-US" dirty="0"/>
              <a:t> to the method, which will have the generated ID stored in it. </a:t>
            </a:r>
            <a:endParaRPr lang="en-US" dirty="0" smtClean="0"/>
          </a:p>
          <a:p>
            <a:r>
              <a:rPr lang="en-US" dirty="0" smtClean="0"/>
              <a:t>After </a:t>
            </a:r>
            <a:r>
              <a:rPr lang="en-US" dirty="0"/>
              <a:t>the data is inserted, we can then retrieve the generated key from the </a:t>
            </a:r>
            <a:r>
              <a:rPr lang="en-US" dirty="0" err="1"/>
              <a:t>KeyHolder</a:t>
            </a:r>
            <a:r>
              <a:rPr lang="en-US" dirty="0"/>
              <a:t>.</a:t>
            </a:r>
          </a:p>
          <a:p>
            <a:r>
              <a:rPr lang="en-US" dirty="0">
                <a:hlinkClick r:id="rId2"/>
              </a:rPr>
              <a:t>Listing 6-46</a:t>
            </a:r>
            <a:r>
              <a:rPr lang="en-US" dirty="0"/>
              <a:t> shows the updated </a:t>
            </a:r>
            <a:r>
              <a:rPr lang="en-US" dirty="0" err="1"/>
              <a:t>AnnotationJdbcDaoSample</a:t>
            </a:r>
            <a:r>
              <a:rPr lang="en-US" dirty="0"/>
              <a:t> class.</a:t>
            </a:r>
          </a:p>
          <a:p>
            <a:endParaRPr lang="en-US" dirty="0"/>
          </a:p>
        </p:txBody>
      </p:sp>
    </p:spTree>
    <p:extLst>
      <p:ext uri="{BB962C8B-B14F-4D97-AF65-F5344CB8AC3E}">
        <p14:creationId xmlns:p14="http://schemas.microsoft.com/office/powerpoint/2010/main" val="2192681876"/>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761"/>
            <a:ext cx="10515600" cy="273702"/>
          </a:xfrm>
        </p:spPr>
        <p:txBody>
          <a:bodyPr>
            <a:normAutofit fontScale="90000"/>
          </a:bodyPr>
          <a:lstStyle/>
          <a:p>
            <a:r>
              <a:rPr lang="en-US" sz="2400" b="1" dirty="0"/>
              <a:t>Listing 6-46: Testing the </a:t>
            </a:r>
            <a:r>
              <a:rPr lang="en-US" sz="2400" dirty="0"/>
              <a:t>insert()</a:t>
            </a:r>
            <a:r>
              <a:rPr lang="en-US" sz="2400" b="1" dirty="0"/>
              <a:t> </a:t>
            </a:r>
            <a:r>
              <a:rPr lang="en-US" sz="2400" b="1" dirty="0" smtClean="0"/>
              <a:t>Method</a:t>
            </a:r>
            <a:endParaRPr lang="en-US" sz="2400" dirty="0"/>
          </a:p>
        </p:txBody>
      </p:sp>
      <p:pic>
        <p:nvPicPr>
          <p:cNvPr id="4" name="Content Placeholder 3"/>
          <p:cNvPicPr>
            <a:picLocks noGrp="1" noChangeAspect="1"/>
          </p:cNvPicPr>
          <p:nvPr>
            <p:ph idx="1"/>
          </p:nvPr>
        </p:nvPicPr>
        <p:blipFill>
          <a:blip r:embed="rId3"/>
          <a:stretch>
            <a:fillRect/>
          </a:stretch>
        </p:blipFill>
        <p:spPr>
          <a:xfrm>
            <a:off x="275574" y="563671"/>
            <a:ext cx="11548996" cy="6083872"/>
          </a:xfrm>
          <a:prstGeom prst="rect">
            <a:avLst/>
          </a:prstGeom>
        </p:spPr>
      </p:pic>
    </p:spTree>
    <p:extLst>
      <p:ext uri="{BB962C8B-B14F-4D97-AF65-F5344CB8AC3E}">
        <p14:creationId xmlns:p14="http://schemas.microsoft.com/office/powerpoint/2010/main" val="3806643343"/>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Running the program produces the following output from the last </a:t>
            </a:r>
            <a:r>
              <a:rPr lang="en-US" dirty="0" err="1"/>
              <a:t>listContacts</a:t>
            </a:r>
            <a:r>
              <a:rPr lang="en-US" dirty="0"/>
              <a:t>() method</a:t>
            </a:r>
            <a:r>
              <a:rPr lang="en-US" dirty="0" smtClean="0"/>
              <a:t>:</a:t>
            </a:r>
          </a:p>
          <a:p>
            <a:endParaRPr lang="en-US" dirty="0"/>
          </a:p>
          <a:p>
            <a:endParaRPr lang="en-US" dirty="0" smtClean="0"/>
          </a:p>
          <a:p>
            <a:endParaRPr lang="en-US" dirty="0"/>
          </a:p>
          <a:p>
            <a:endParaRPr lang="en-US" dirty="0" smtClean="0"/>
          </a:p>
          <a:p>
            <a:endParaRPr lang="en-US" dirty="0"/>
          </a:p>
          <a:p>
            <a:r>
              <a:rPr lang="en-US" dirty="0"/>
              <a:t>You can see that the new contact is inserted with an ID of 4 and retrieved correctly.</a:t>
            </a:r>
          </a:p>
          <a:p>
            <a:endParaRPr lang="en-US" dirty="0"/>
          </a:p>
        </p:txBody>
      </p:sp>
      <p:pic>
        <p:nvPicPr>
          <p:cNvPr id="5" name="Picture 4"/>
          <p:cNvPicPr>
            <a:picLocks noChangeAspect="1"/>
          </p:cNvPicPr>
          <p:nvPr/>
        </p:nvPicPr>
        <p:blipFill>
          <a:blip r:embed="rId3"/>
          <a:stretch>
            <a:fillRect/>
          </a:stretch>
        </p:blipFill>
        <p:spPr>
          <a:xfrm>
            <a:off x="1064712" y="2767012"/>
            <a:ext cx="9945666" cy="2243399"/>
          </a:xfrm>
          <a:prstGeom prst="rect">
            <a:avLst/>
          </a:prstGeom>
        </p:spPr>
      </p:pic>
    </p:spTree>
    <p:extLst>
      <p:ext uri="{BB962C8B-B14F-4D97-AF65-F5344CB8AC3E}">
        <p14:creationId xmlns:p14="http://schemas.microsoft.com/office/powerpoint/2010/main" val="1644745641"/>
      </p:ext>
    </p:extLst>
  </p:cSld>
  <p:clrMapOvr>
    <a:masterClrMapping/>
  </p:clrMapOvr>
  <mc:AlternateContent xmlns:mc="http://schemas.openxmlformats.org/markup-compatibility/2006" xmlns:p14="http://schemas.microsoft.com/office/powerpoint/2010/main">
    <mc:Choice Requires="p14">
      <p:transition p14:dur="10" advClick="0" advTm="75000"/>
    </mc:Choice>
    <mc:Fallback xmlns="">
      <p:transition advClick="0" advTm="7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3870</TotalTime>
  <Words>7079</Words>
  <Application>Microsoft Office PowerPoint</Application>
  <PresentationFormat>Widescreen</PresentationFormat>
  <Paragraphs>1627</Paragraphs>
  <Slides>307</Slides>
  <Notes>206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307</vt:i4>
      </vt:variant>
    </vt:vector>
  </HeadingPairs>
  <TitlesOfParts>
    <vt:vector size="313" baseType="lpstr">
      <vt:lpstr>Arial</vt:lpstr>
      <vt:lpstr>Arial</vt:lpstr>
      <vt:lpstr>Calibri</vt:lpstr>
      <vt:lpstr>Calibri Light</vt:lpstr>
      <vt:lpstr>Wingdings</vt:lpstr>
      <vt:lpstr>Office Theme</vt:lpstr>
      <vt:lpstr>Spring JDBC Support</vt:lpstr>
      <vt:lpstr>Chapter 6: Spring JDBC Support</vt:lpstr>
      <vt:lpstr>Overview</vt:lpstr>
      <vt:lpstr>PowerPoint Presentation</vt:lpstr>
      <vt:lpstr>Introducing Lambda Expressions</vt:lpstr>
      <vt:lpstr>Sample Data Model for Example Code</vt:lpstr>
      <vt:lpstr>PowerPoint Presentation</vt:lpstr>
      <vt:lpstr>PowerPoint Presentation</vt:lpstr>
      <vt:lpstr>PowerPoint Presentation</vt:lpstr>
      <vt:lpstr>Let's start with a simple interface for ContactDao that encapsulates all the data access services for contact information.  Listing 6-5 shows the ContactDao interface.</vt:lpstr>
      <vt:lpstr>PowerPoint Presentation</vt:lpstr>
      <vt:lpstr>PowerPoint Presentation</vt:lpstr>
      <vt:lpstr>Exploring the JDBC Infrastructure</vt:lpstr>
      <vt:lpstr>PowerPoint Presentation</vt:lpstr>
      <vt:lpstr>Listing 6-7: Managing a JDBC Connection</vt:lpstr>
      <vt:lpstr>Listing 6-8: Plain JDBC DAO Implementation</vt:lpstr>
      <vt:lpstr>PowerPoint Presentation</vt:lpstr>
      <vt:lpstr>PowerPoint Presentation</vt:lpstr>
      <vt:lpstr>Listing 6-9: Pure JDBC Implementation Testing</vt:lpstr>
      <vt:lpstr>PowerPoint Presentation</vt:lpstr>
      <vt:lpstr>PowerPoint Presentation</vt:lpstr>
      <vt:lpstr>Spring JDBC Infrastructure</vt:lpstr>
      <vt:lpstr>Table 6-2: Spring JDBC Packages</vt:lpstr>
      <vt:lpstr>Table 6-2: Spring JDBC Packages</vt:lpstr>
      <vt:lpstr>Database Connections and DataSources</vt:lpstr>
      <vt:lpstr>Listing 6-10: Spring-Managed DriverManagerDataSource dataSource Bean</vt:lpstr>
      <vt:lpstr>PowerPoint Presentation</vt:lpstr>
      <vt:lpstr>Listing 6-12: Spring-Managed dataSource Bean</vt:lpstr>
      <vt:lpstr>PowerPoint Presentation</vt:lpstr>
      <vt:lpstr>PowerPoint Presentation</vt:lpstr>
      <vt:lpstr>Listing 6-15: A Resource Reference in Descriptor Files</vt:lpstr>
      <vt:lpstr>Embedded Database Support</vt:lpstr>
      <vt:lpstr>PowerPoint Presentation</vt:lpstr>
      <vt:lpstr>Using DataSources in DAO Classes</vt:lpstr>
      <vt:lpstr>Listing 6-18: JdbcUserDao with the dataSource Property</vt:lpstr>
      <vt:lpstr>Listing 6-19: Spring Application Context File with dataSource and contactDao Beans</vt:lpstr>
      <vt:lpstr>PowerPoint Presentation</vt:lpstr>
      <vt:lpstr>Listing 6-20: JdbcContactDao Implementation with InitializingBean</vt:lpstr>
      <vt:lpstr>Exception Handling</vt:lpstr>
      <vt:lpstr>Listing 6-21: Custom SQLExceptionTranslator</vt:lpstr>
      <vt:lpstr>PowerPoint Presentation</vt:lpstr>
      <vt:lpstr>PowerPoint Presentation</vt:lpstr>
      <vt:lpstr>The JdbcTemplate Class</vt:lpstr>
      <vt:lpstr>Initializing JdbcTemplate in a DAO Class</vt:lpstr>
      <vt:lpstr>PowerPoint Presentation</vt:lpstr>
      <vt:lpstr>PowerPoint Presentation</vt:lpstr>
      <vt:lpstr>Listing 6-24: Using JdbcTemplate to Retrieve a Single Value</vt:lpstr>
      <vt:lpstr>PowerPoint Presentation</vt:lpstr>
      <vt:lpstr>Listing 6-25: Selecting Data Using JdbcTemplate</vt:lpstr>
      <vt:lpstr>Using Named Parameters with NamedParameterJdbcTemplate</vt:lpstr>
      <vt:lpstr>Listing 6-26: JdbcContactDao Using NamedParameterJdbcTemplate to find Last Name By ID</vt:lpstr>
      <vt:lpstr>PowerPoint Presentation</vt:lpstr>
      <vt:lpstr>Retrieving Domain Objects with RowMapper&lt;T&gt;</vt:lpstr>
      <vt:lpstr>Listing 6-28: Use RowMapper&lt;T&gt; to Query Domain Objects</vt:lpstr>
      <vt:lpstr>PowerPoint Presentation</vt:lpstr>
      <vt:lpstr>PowerPoint Presentation</vt:lpstr>
      <vt:lpstr>PowerPoint Presentation</vt:lpstr>
      <vt:lpstr>Listing 6-29: Listing Contacts</vt:lpstr>
      <vt:lpstr>PowerPoint Presentation</vt:lpstr>
      <vt:lpstr>Retrieving Nested Domain Objects with ResultSetExtractor</vt:lpstr>
      <vt:lpstr>Listing 6-30: Using ResultSetExtractor to Query Domain Objects </vt:lpstr>
      <vt:lpstr>PowerPoint Presentation</vt:lpstr>
      <vt:lpstr>PowerPoint Presentation</vt:lpstr>
      <vt:lpstr>PowerPoint Presentation</vt:lpstr>
      <vt:lpstr>PowerPoint Presentation</vt:lpstr>
      <vt:lpstr>Refactoring Using Lambda</vt:lpstr>
      <vt:lpstr>Listing 6-31: Listing Contacts with Details</vt:lpstr>
      <vt:lpstr>Run the testing program again, and it yields the following output:</vt:lpstr>
      <vt:lpstr>Spring Classes That Model JDBC Operations</vt:lpstr>
      <vt:lpstr>Listing 6-32: ContactDao Interface</vt:lpstr>
      <vt:lpstr>Listing 6-33: Declaring JdbcContactDao by Using Annotations</vt:lpstr>
      <vt:lpstr>PowerPoint Presentation</vt:lpstr>
      <vt:lpstr>Listing 6-34: Spring Configuration Using Annotations</vt:lpstr>
      <vt:lpstr>Querying Data by Using MappingSqlQuery&lt;T&gt;</vt:lpstr>
      <vt:lpstr>Listing 6-35: The SelectAllContacts Class</vt:lpstr>
      <vt:lpstr>PowerPoint Presentation</vt:lpstr>
      <vt:lpstr>Listing 6-36: Implementing the findAll() Method</vt:lpstr>
      <vt:lpstr>Listing 6-37: Testing MappingSqlQuery</vt:lpstr>
      <vt:lpstr>PowerPoint Presentation</vt:lpstr>
      <vt:lpstr>Listing 6-38: The SelectContactByFirstName Class</vt:lpstr>
      <vt:lpstr>PowerPoint Presentation</vt:lpstr>
      <vt:lpstr>Listing 6-39: Implementing the findByFirstName() Method</vt:lpstr>
      <vt:lpstr>PowerPoint Presentation</vt:lpstr>
      <vt:lpstr>PowerPoint Presentation</vt:lpstr>
      <vt:lpstr>Listing 6-40: Testing the findByFirstName() Method</vt:lpstr>
      <vt:lpstr>PowerPoint Presentation</vt:lpstr>
      <vt:lpstr>PowerPoint Presentation</vt:lpstr>
      <vt:lpstr>PowerPoint Presentation</vt:lpstr>
      <vt:lpstr>Listing 6-42: Using SqlUpdate</vt:lpstr>
      <vt:lpstr>PowerPoint Presentation</vt:lpstr>
      <vt:lpstr>Listing 6-43: Testing the update() Method</vt:lpstr>
      <vt:lpstr>PowerPoint Presentation</vt:lpstr>
      <vt:lpstr>Inserting Data and Retrieving the Generated Key</vt:lpstr>
      <vt:lpstr>Listing 6-44: The InsertContact Class</vt:lpstr>
      <vt:lpstr>PowerPoint Presentation</vt:lpstr>
      <vt:lpstr>Listing 6-45: Using SqlUpdate for the Insert Operation</vt:lpstr>
      <vt:lpstr>PowerPoint Presentation</vt:lpstr>
      <vt:lpstr>Listing 6-46: Testing the insert() Method</vt:lpstr>
      <vt:lpstr>PowerPoint Presentation</vt:lpstr>
      <vt:lpstr>PowerPoint Presentation</vt:lpstr>
      <vt:lpstr>Listing 6-47: The InsertContactTelDetail Class</vt:lpstr>
      <vt:lpstr>Listing 6-48: Batch SQL Update Operation</vt:lpstr>
      <vt:lpstr>PowerPoint Presentation</vt:lpstr>
      <vt:lpstr>Refactoring with Lambda</vt:lpstr>
      <vt:lpstr>PowerPoint Presentation</vt:lpstr>
      <vt:lpstr>PowerPoint Presentation</vt:lpstr>
      <vt:lpstr>PowerPoint Presentation</vt:lpstr>
      <vt:lpstr>PowerPoint Presentation</vt:lpstr>
      <vt:lpstr>Listing 6-50: Stored Function for MySQL</vt:lpstr>
      <vt:lpstr>Listing 6-51: The StoredFunctionFirstNameById Class</vt:lpstr>
      <vt:lpstr>PowerPoint Presentation</vt:lpstr>
      <vt:lpstr>Listing 6-52: The JdbcContactDao Class Using the Stored Function</vt:lpstr>
      <vt:lpstr>PowerPoint Presentation</vt:lpstr>
      <vt:lpstr>PowerPoint Presentation</vt:lpstr>
      <vt:lpstr>PowerPoint Presentation</vt:lpstr>
      <vt:lpstr>Listing 6-54: Testing the Stored Function in MySQL</vt:lpstr>
      <vt:lpstr>PowerPoint Presentation</vt:lpstr>
      <vt:lpstr>Spring Data Project: JDBC Extensions</vt:lpstr>
      <vt:lpstr>PowerPoint Presentation</vt:lpstr>
      <vt:lpstr>Considerations for Using JDBC</vt:lpstr>
      <vt:lpstr>Summary</vt:lpstr>
      <vt:lpstr>Chapter 7: Using Hibernate in Spring</vt:lpstr>
      <vt:lpstr>Overview</vt:lpstr>
      <vt:lpstr>PowerPoint Presentation</vt:lpstr>
      <vt:lpstr>PowerPoint Presentation</vt:lpstr>
      <vt:lpstr>PowerPoint Presentation</vt:lpstr>
      <vt:lpstr>Sample Data Model for Example Code</vt:lpstr>
      <vt:lpstr>Listing 7-1: Sample Data Model Creation Script (schema.sql) </vt:lpstr>
      <vt:lpstr>Listing 7-1: Sample Data Model Creation Script (schema.sql) </vt:lpstr>
      <vt:lpstr>PowerPoint Presentation</vt:lpstr>
      <vt:lpstr>Configuring Hibernate SessionFactory</vt:lpstr>
      <vt:lpstr>Listing 7-3: Spring Configuration for Hibernate's SessionFactory </vt:lpstr>
      <vt:lpstr>PowerPoint Presentation</vt:lpstr>
      <vt:lpstr>PowerPoint Presentation</vt:lpstr>
      <vt:lpstr>Table 7-2: Main Hibernate Configurations</vt:lpstr>
      <vt:lpstr>PowerPoint Presentation</vt:lpstr>
      <vt:lpstr>ORM Mapping Using Hibernate Annotations</vt:lpstr>
      <vt:lpstr>PowerPoint Presentation</vt:lpstr>
      <vt:lpstr>PowerPoint Presentation</vt:lpstr>
      <vt:lpstr>PowerPoint Presentation</vt:lpstr>
      <vt:lpstr>PowerPoint Presentation</vt:lpstr>
      <vt:lpstr>PowerPoint Presentation</vt:lpstr>
      <vt:lpstr>Listing 7-5: The ContactTelDetail Class</vt:lpstr>
      <vt:lpstr>PowerPoint Presentation</vt:lpstr>
      <vt:lpstr>Listing 7-7: One-to-Many Association</vt:lpstr>
      <vt:lpstr>Listing 7-8: One-to-Many Mapping in ContactTelDetail </vt:lpstr>
      <vt:lpstr>PowerPoint Presentation</vt:lpstr>
      <vt:lpstr>Many-to-Many Mappings</vt:lpstr>
      <vt:lpstr>The Hibernate Session Interface</vt:lpstr>
      <vt:lpstr>Database Operations with Hibernate</vt:lpstr>
      <vt:lpstr>PowerPoint Presentation</vt:lpstr>
      <vt:lpstr>PowerPoint Presentation</vt:lpstr>
      <vt:lpstr>PowerPoint Presentation</vt:lpstr>
      <vt:lpstr>PowerPoint Presentation</vt:lpstr>
      <vt:lpstr>PowerPoint Presentation</vt:lpstr>
      <vt:lpstr>PowerPoint Presentation</vt:lpstr>
      <vt:lpstr>Query with Associations Fetching</vt:lpstr>
      <vt:lpstr>Listing 7-16: Using NamedQuery</vt:lpstr>
      <vt:lpstr>Listing 7-17 shows the implementation of the findAllWithDetail() method.</vt:lpstr>
      <vt:lpstr>PowerPoint Presentation</vt:lpstr>
      <vt:lpstr>Listing 7-19: Implementing the findById Method</vt:lpstr>
      <vt:lpstr>Listing 7-20: Testing the findById Method</vt:lpstr>
      <vt:lpstr>Inserting Data</vt:lpstr>
      <vt:lpstr>PowerPoint Presentation</vt:lpstr>
      <vt:lpstr>PowerPoint Presentation</vt:lpstr>
      <vt:lpstr>Updating Data</vt:lpstr>
      <vt:lpstr>PowerPoint Presentation</vt:lpstr>
      <vt:lpstr>PowerPoint Presentation</vt:lpstr>
      <vt:lpstr>Deleting Data</vt:lpstr>
      <vt:lpstr>PowerPoint Presentation</vt:lpstr>
      <vt:lpstr>PowerPoint Presentation</vt:lpstr>
      <vt:lpstr>ContactDAOImpl.java</vt:lpstr>
      <vt:lpstr>Considerations When Using Hibernate</vt:lpstr>
      <vt:lpstr>Summary</vt:lpstr>
      <vt:lpstr>Chapter 8: Data Access in Spring with JPA2</vt:lpstr>
      <vt:lpstr>Overview</vt:lpstr>
      <vt:lpstr>PowerPoint Presentation</vt:lpstr>
      <vt:lpstr>PowerPoint Presentation</vt:lpstr>
      <vt:lpstr>Introducing JPA 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ContactServiceImpl.java</vt:lpstr>
      <vt:lpstr>PowerPoint Presentation</vt:lpstr>
      <vt:lpstr>PowerPoint Presentation</vt:lpstr>
      <vt:lpstr>Performing Database Operations with JPA</vt:lpstr>
      <vt:lpstr>PowerPoint Presentation</vt:lpstr>
      <vt:lpstr>Listing 8-5: Domain Model Objects</vt:lpstr>
      <vt:lpstr>PowerPoint Presentation</vt:lpstr>
      <vt:lpstr>PowerPoint Presentation</vt:lpstr>
      <vt:lpstr>PowerPoint Presentation</vt:lpstr>
      <vt:lpstr>PowerPoint Presentation</vt:lpstr>
      <vt:lpstr>Listing 8-6: Implementing the findAll() Method</vt:lpstr>
      <vt:lpstr>PowerPoint Presentation</vt:lpstr>
      <vt:lpstr>Listing 8-7: Testing the ContactServiceImpl Class</vt:lpstr>
      <vt:lpstr>PowerPoint Presentation</vt:lpstr>
      <vt:lpstr>PowerPoint Presentation</vt:lpstr>
      <vt:lpstr>Listing 8-8: Implementing the FindAllWithDetail() Method</vt:lpstr>
      <vt:lpstr>PowerPoint Presentation</vt:lpstr>
      <vt:lpstr>Listing 8-9: Testing the ContactServiceImpl Class</vt:lpstr>
      <vt:lpstr>PowerPoint Presentation</vt:lpstr>
      <vt:lpstr>Listing 8-10: Implementing the findById() Method</vt:lpstr>
      <vt:lpstr>PowerPoint Presentation</vt:lpstr>
      <vt:lpstr>PowerPoint Presentation</vt:lpstr>
      <vt:lpstr>Listing 8-11: Implementing displayAllContactSummary() in the ContactSummaryUntypeImpl Class</vt:lpstr>
      <vt:lpstr>PowerPoint Presentation</vt:lpstr>
      <vt:lpstr>Listing 8-12: Testing the displayAllContactSummary() Method</vt:lpstr>
      <vt:lpstr>PowerPoint Presentation</vt:lpstr>
      <vt:lpstr>PowerPoint Presentation</vt:lpstr>
      <vt:lpstr>PowerPoint Presentation</vt:lpstr>
      <vt:lpstr>Listing 8-15: Implementation of the findAll() Method Using the Constructor Expression</vt:lpstr>
      <vt:lpstr>PowerPoint Presentation</vt:lpstr>
      <vt:lpstr>Listing 8-16: Testing the findAll() Method by Using the Constructor Expression</vt:lpstr>
      <vt:lpstr>PowerPoint Presentation</vt:lpstr>
      <vt:lpstr>PowerPoint Presentation</vt:lpstr>
      <vt:lpstr>Listing 8-17: Implementing the save() Method</vt:lpstr>
      <vt:lpstr>PowerPoint Presentation</vt:lpstr>
      <vt:lpstr>Listing 8-18: Testing the Insert Operation</vt:lpstr>
      <vt:lpstr>PowerPoint Presentation</vt:lpstr>
      <vt:lpstr>PowerPoint Presentation</vt:lpstr>
      <vt:lpstr>PowerPoint Presentation</vt:lpstr>
      <vt:lpstr>Listing 8-19: Testing the Update Operation</vt:lpstr>
      <vt:lpstr>PowerPoint Presentation</vt:lpstr>
      <vt:lpstr>PowerPoint Presentation</vt:lpstr>
      <vt:lpstr>PowerPoint Presentation</vt:lpstr>
      <vt:lpstr>Listing 8-20: Implementing the delete() Method</vt:lpstr>
      <vt:lpstr>PowerPoint Presentation</vt:lpstr>
      <vt:lpstr>Listing 8-21: Testing the Delete Operation</vt:lpstr>
      <vt:lpstr>PowerPoint Presentation</vt:lpstr>
      <vt:lpstr>PowerPoint Presentation</vt:lpstr>
      <vt:lpstr>PowerPoint Presentation</vt:lpstr>
      <vt:lpstr>Listing 8-23: Implementing the findAllByNativeQuery() Method</vt:lpstr>
      <vt:lpstr>PowerPoint Presentation</vt:lpstr>
      <vt:lpstr>PowerPoint Presentation</vt:lpstr>
      <vt:lpstr>Listing 8-24: Using SQL ResultSet Mapping</vt:lpstr>
      <vt:lpstr>PowerPoint Presentation</vt:lpstr>
      <vt:lpstr>Listing 8-25: Implementing the findAllByNativeQuery() Method by Using SQL ResultSet Mapping</vt:lpstr>
      <vt:lpstr>Using the JPA 2 Criteria API for a Criteria Query</vt:lpstr>
      <vt:lpstr>Listing 8-26: JPA 2 Strongly Typed Criteria API: Meta-Model</vt:lpstr>
      <vt:lpstr>PowerPoint Presentation</vt:lpstr>
      <vt:lpstr>PowerPoint Presentation</vt:lpstr>
      <vt:lpstr>PowerPoint Presentation</vt:lpstr>
      <vt:lpstr>Listing 8-28 shows the implementation of the findByCriteriaQuery() method using a JPA 2 criteria API query.</vt:lpstr>
      <vt:lpstr>PowerPoint Presentation</vt:lpstr>
      <vt:lpstr>PowerPoint Presentation</vt:lpstr>
      <vt:lpstr>Listing 8-29: Testing the findByCriteriaQuery() Method</vt:lpstr>
      <vt:lpstr>PowerPoint Presentation</vt:lpstr>
      <vt:lpstr>Introducing Spring Data JPA</vt:lpstr>
      <vt:lpstr>Using Spring Data JPA Repository Abstraction for Database Operations</vt:lpstr>
      <vt:lpstr>PowerPoint Presentation</vt:lpstr>
      <vt:lpstr>PowerPoint Presentation</vt:lpstr>
      <vt:lpstr>Listing 8-31: The Revised ContactService Interface</vt:lpstr>
      <vt:lpstr>Listing 8-32: The ContactRepository Interface</vt:lpstr>
      <vt:lpstr>PowerPoint Presentation</vt:lpstr>
      <vt:lpstr>Listing 8-33: JPA Repository Configuration in Spring</vt:lpstr>
      <vt:lpstr>PowerPoint Presentation</vt:lpstr>
      <vt:lpstr>Listing 8-34: The ContactServiceImpl Class</vt:lpstr>
      <vt:lpstr>PowerPoint Presentation</vt:lpstr>
      <vt:lpstr>PowerPoint Presentation</vt:lpstr>
      <vt:lpstr>Keeping Track of Changes on the Entity Class</vt:lpstr>
      <vt:lpstr>Listing 8-36: The Auditable Interface</vt:lpstr>
      <vt:lpstr>PowerPoint Presentation</vt:lpstr>
      <vt:lpstr>Listing 8-38: The ContactAudit Class</vt:lpstr>
      <vt:lpstr>PowerPoint Presentation</vt:lpstr>
      <vt:lpstr>PowerPoint Presentation</vt:lpstr>
      <vt:lpstr>PowerPoint Presentation</vt:lpstr>
      <vt:lpstr>PowerPoint Presentation</vt:lpstr>
      <vt:lpstr>PowerPoint Presentation</vt:lpstr>
      <vt:lpstr>Listing 8-41: The ContactAuditServiceImpl Class</vt:lpstr>
      <vt:lpstr>PowerPoint Presentation</vt:lpstr>
      <vt:lpstr>PowerPoint Presentation</vt:lpstr>
      <vt:lpstr>Listing 8-43: Declaring the Entity Listener in Spring</vt:lpstr>
      <vt:lpstr>PowerPoint Presentation</vt:lpstr>
      <vt:lpstr>PowerPoint Presentation</vt:lpstr>
      <vt:lpstr>Listing 8-45: Testing the Spring Data JPA Auditing Feature</vt:lpstr>
      <vt:lpstr>PowerPoint Presentation</vt:lpstr>
      <vt:lpstr>PowerPoint Presentation</vt:lpstr>
      <vt:lpstr>Keeping Entity Versions by Using Hibernate Envers</vt:lpstr>
      <vt:lpstr>Table 8-4: Envers Auditing Strategies</vt:lpstr>
      <vt:lpstr>Adding Tables for Entity Versioning</vt:lpstr>
      <vt:lpstr>Table 8-5: Columns Required for History Table</vt:lpstr>
      <vt:lpstr>PowerPoint Presentation</vt:lpstr>
      <vt:lpstr>Listing 8-48: Configuring Hibernate Envers in Spring</vt:lpstr>
      <vt:lpstr>PowerPoint Presentation</vt:lpstr>
      <vt:lpstr>PowerPoint Presentation</vt:lpstr>
      <vt:lpstr>PowerPoint Presentation</vt:lpstr>
      <vt:lpstr>Table 8-6: Properties for Hibernate Envers</vt:lpstr>
      <vt:lpstr>PowerPoint Presentation</vt:lpstr>
      <vt:lpstr>Listing 8-49: The ContactAudit Class</vt:lpstr>
      <vt:lpstr>PowerPoint Presentation</vt:lpstr>
      <vt:lpstr>PowerPoint Presentation</vt:lpstr>
      <vt:lpstr>PowerPoint Presentation</vt:lpstr>
      <vt:lpstr>PowerPoint Presentation</vt:lpstr>
      <vt:lpstr>Listing 8-50: The findAuditByRevision() Method </vt:lpstr>
      <vt:lpstr>PowerPoint Presentation</vt:lpstr>
      <vt:lpstr>Listing 8-51: Implementing the findAuditByRevision() Method</vt:lpstr>
      <vt:lpstr>PowerPoint Presentation</vt:lpstr>
      <vt:lpstr>Listing 8-52: Testing Entity Versioning</vt:lpstr>
      <vt:lpstr>PowerPoint Presentation</vt:lpstr>
      <vt:lpstr>PowerPoint Presentation</vt:lpstr>
      <vt:lpstr>Considerations When Using JPA</vt:lpstr>
      <vt:lpstr>Summary</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Data</dc:title>
  <dc:creator>Raghava, Dudi Venkata - Dell Team</dc:creator>
  <cp:keywords>Internal Use</cp:keywords>
  <cp:lastModifiedBy>Raghava, Dudi Venkata - Dell Team</cp:lastModifiedBy>
  <cp:revision>1225</cp:revision>
  <dcterms:created xsi:type="dcterms:W3CDTF">2016-08-25T07:06:10Z</dcterms:created>
  <dcterms:modified xsi:type="dcterms:W3CDTF">2017-03-21T11:34:36Z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d31f3357-654c-480e-919d-65c9104f480c</vt:lpwstr>
  </property>
  <property fmtid="{D5CDD505-2E9C-101B-9397-08002B2CF9AE}" pid="3"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4" name="titusconfig">
    <vt:lpwstr>0.6CorpGlobal</vt:lpwstr>
  </property>
  <property fmtid="{D5CDD505-2E9C-101B-9397-08002B2CF9AE}" pid="5" name="Document Editor">
    <vt:lpwstr>Dudi_Venkata_Raghava</vt:lpwstr>
  </property>
  <property fmtid="{D5CDD505-2E9C-101B-9397-08002B2CF9AE}" pid="6" name="DellClassification">
    <vt:lpwstr>Internal Use</vt:lpwstr>
  </property>
  <property fmtid="{D5CDD505-2E9C-101B-9397-08002B2CF9AE}" pid="7" name="DellSublabels">
    <vt:lpwstr/>
  </property>
  <property fmtid="{D5CDD505-2E9C-101B-9397-08002B2CF9AE}" pid="8" name="DellVisualMarkingsPPT">
    <vt:lpwstr>Classification Footer</vt:lpwstr>
  </property>
  <property fmtid="{D5CDD505-2E9C-101B-9397-08002B2CF9AE}" pid="9" name="Classification">
    <vt:lpwstr>Internal Use</vt:lpwstr>
  </property>
  <property fmtid="{D5CDD505-2E9C-101B-9397-08002B2CF9AE}" pid="10" name="Sublabels">
    <vt:lpwstr/>
  </property>
  <property fmtid="{D5CDD505-2E9C-101B-9397-08002B2CF9AE}" pid="11" name="VisualMarkingsPPT">
    <vt:lpwstr>Classification Footer</vt:lpwstr>
  </property>
</Properties>
</file>